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0" r:id="rId4"/>
  </p:sldMasterIdLst>
  <p:notesMasterIdLst>
    <p:notesMasterId r:id="rId27"/>
  </p:notesMasterIdLst>
  <p:sldIdLst>
    <p:sldId id="3985" r:id="rId5"/>
    <p:sldId id="4258" r:id="rId6"/>
    <p:sldId id="4146" r:id="rId7"/>
    <p:sldId id="4137" r:id="rId8"/>
    <p:sldId id="4260" r:id="rId9"/>
    <p:sldId id="4259" r:id="rId10"/>
    <p:sldId id="4150" r:id="rId11"/>
    <p:sldId id="4206" r:id="rId12"/>
    <p:sldId id="4151" r:id="rId13"/>
    <p:sldId id="4153" r:id="rId14"/>
    <p:sldId id="4154" r:id="rId15"/>
    <p:sldId id="4155" r:id="rId16"/>
    <p:sldId id="4261" r:id="rId17"/>
    <p:sldId id="4207" r:id="rId18"/>
    <p:sldId id="4138" r:id="rId19"/>
    <p:sldId id="4208" r:id="rId20"/>
    <p:sldId id="4209" r:id="rId21"/>
    <p:sldId id="4211" r:id="rId22"/>
    <p:sldId id="4212" r:id="rId23"/>
    <p:sldId id="4263" r:id="rId24"/>
    <p:sldId id="4213" r:id="rId25"/>
    <p:sldId id="4032" r:id="rId26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5" pos="14470" userDrawn="1">
          <p15:clr>
            <a:srgbClr val="A4A3A4"/>
          </p15:clr>
        </p15:guide>
        <p15:guide id="52" pos="7678" userDrawn="1">
          <p15:clr>
            <a:srgbClr val="A4A3A4"/>
          </p15:clr>
        </p15:guide>
        <p15:guide id="53" orient="horz" pos="4320" userDrawn="1">
          <p15:clr>
            <a:srgbClr val="A4A3A4"/>
          </p15:clr>
        </p15:guide>
        <p15:guide id="55" pos="12526" userDrawn="1">
          <p15:clr>
            <a:srgbClr val="A4A3A4"/>
          </p15:clr>
        </p15:guide>
        <p15:guide id="56" orient="horz" pos="69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E756B28-CCC1-E05B-3441-FAB4BFC8C0C6}" name="Georg Steinberger" initials="GS" userId="b3abced57a029f9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B400"/>
    <a:srgbClr val="669900"/>
    <a:srgbClr val="000000"/>
    <a:srgbClr val="349AD8"/>
    <a:srgbClr val="2893D2"/>
    <a:srgbClr val="289BD2"/>
    <a:srgbClr val="089BD2"/>
    <a:srgbClr val="009BD2"/>
    <a:srgbClr val="00A7E2"/>
    <a:srgbClr val="EAF3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–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273" autoAdjust="0"/>
    <p:restoredTop sz="93333" autoAdjust="0"/>
  </p:normalViewPr>
  <p:slideViewPr>
    <p:cSldViewPr snapToGrid="0" snapToObjects="1">
      <p:cViewPr varScale="1">
        <p:scale>
          <a:sx n="59" d="100"/>
          <a:sy n="59" d="100"/>
        </p:scale>
        <p:origin x="1432" y="224"/>
      </p:cViewPr>
      <p:guideLst>
        <p:guide pos="14470"/>
        <p:guide pos="7678"/>
        <p:guide orient="horz" pos="4320"/>
        <p:guide pos="12526"/>
        <p:guide orient="horz" pos="6984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8653"/>
    </p:cViewPr>
  </p:sorterViewPr>
  <p:notesViewPr>
    <p:cSldViewPr snapToGrid="0" snapToObjects="1" showGuides="1">
      <p:cViewPr varScale="1">
        <p:scale>
          <a:sx n="106" d="100"/>
          <a:sy n="106" d="100"/>
        </p:scale>
        <p:origin x="3232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ggiani Laura" userId="b6602c5b-314b-4e81-b883-728801fb195b" providerId="ADAL" clId="{F3C1A9DA-7A5A-6844-AC60-287324FE5EA3}"/>
    <pc:docChg chg="modSld">
      <pc:chgData name="Reggiani Laura" userId="b6602c5b-314b-4e81-b883-728801fb195b" providerId="ADAL" clId="{F3C1A9DA-7A5A-6844-AC60-287324FE5EA3}" dt="2024-11-24T12:02:00.840" v="4" actId="1036"/>
      <pc:docMkLst>
        <pc:docMk/>
      </pc:docMkLst>
      <pc:sldChg chg="modSp mod">
        <pc:chgData name="Reggiani Laura" userId="b6602c5b-314b-4e81-b883-728801fb195b" providerId="ADAL" clId="{F3C1A9DA-7A5A-6844-AC60-287324FE5EA3}" dt="2024-11-24T12:02:00.840" v="4" actId="1036"/>
        <pc:sldMkLst>
          <pc:docMk/>
          <pc:sldMk cId="2429218868" sldId="4154"/>
        </pc:sldMkLst>
        <pc:picChg chg="mod">
          <ac:chgData name="Reggiani Laura" userId="b6602c5b-314b-4e81-b883-728801fb195b" providerId="ADAL" clId="{F3C1A9DA-7A5A-6844-AC60-287324FE5EA3}" dt="2024-11-24T12:02:00.840" v="4" actId="1036"/>
          <ac:picMkLst>
            <pc:docMk/>
            <pc:sldMk cId="2429218868" sldId="4154"/>
            <ac:picMk id="3" creationId="{FD5CA5B4-4577-1E82-D716-DC4B9D2482A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Montserrat Light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Montserrat Light" charset="0"/>
              </a:defRPr>
            </a:lvl1pPr>
          </a:lstStyle>
          <a:p>
            <a:fld id="{EFC10EE1-B198-C942-8235-326C972CBB30}" type="datetimeFigureOut">
              <a:rPr lang="en-US" smtClean="0"/>
              <a:pPr/>
              <a:t>11/24/24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Montserrat Light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Montserrat Light" charset="0"/>
              </a:defRPr>
            </a:lvl1pPr>
          </a:lstStyle>
          <a:p>
            <a:fld id="{006BE02D-20C0-F840-AFAC-BEA99C74FDC2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1pPr>
    <a:lvl2pPr marL="914217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2pPr>
    <a:lvl3pPr marL="1828434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3pPr>
    <a:lvl4pPr marL="2742651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4pPr>
    <a:lvl5pPr marL="3656868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801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918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536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4512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878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2380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384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261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CA58862C-B2CA-F448-9DE7-A8919CE5FCB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198536" y="3921420"/>
            <a:ext cx="14179114" cy="979457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11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60DCC4A6-2FD6-F747-A2BE-498F7FF757F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359276" y="-387927"/>
            <a:ext cx="25096202" cy="96895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761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60DCC4A6-2FD6-F747-A2BE-498F7FF757F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130106" y="4412841"/>
            <a:ext cx="5059703" cy="50597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B941A67B-980B-DF43-90C4-DF4F7E3B588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801770" y="4412841"/>
            <a:ext cx="5059703" cy="50597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29E2E14A-C4D1-704A-828D-BDEDAE3AFE4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187838" y="4412841"/>
            <a:ext cx="5059703" cy="50597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7004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843395A0-58FE-1B42-95C8-016C9171C6F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5890864" y="2535114"/>
            <a:ext cx="4810136" cy="4810136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6568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843395A0-58FE-1B42-95C8-016C9171C6F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997761" y="5152753"/>
            <a:ext cx="3311536" cy="3311536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/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DE6A91D4-6DC2-5345-B2B4-58F3C00DFEB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533054" y="5152753"/>
            <a:ext cx="3311536" cy="3311536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66D1ACB2-8356-9645-B447-9C49CDC05C9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8068347" y="5152753"/>
            <a:ext cx="3311536" cy="3311536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2157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6B3D5971-1D6A-8241-B026-80AD9FD9A0C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359276" y="-387927"/>
            <a:ext cx="25096202" cy="971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66D1ACB2-8356-9645-B447-9C49CDC05C9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9164117" y="8376911"/>
            <a:ext cx="1867208" cy="186720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DC54CAB7-EB23-F847-BEB0-5584FA6859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3891518" y="8376911"/>
            <a:ext cx="1867208" cy="186720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/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B63C59D7-89AA-EB4F-A919-521DB3CD025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618919" y="8376911"/>
            <a:ext cx="1867208" cy="186720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/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9AAE56DF-077B-E646-89FF-43ADF7F1D5D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346319" y="8376911"/>
            <a:ext cx="1867208" cy="186720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2558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6B3D5971-1D6A-8241-B026-80AD9FD9A0C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649756" y="1213338"/>
            <a:ext cx="13890339" cy="112893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36915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6B3D5971-1D6A-8241-B026-80AD9FD9A0C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88821" cy="13715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9E562AF5-FAC9-A84D-AD5C-A374D2E93A8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188829" y="0"/>
            <a:ext cx="12188821" cy="13715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96800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6B3D5971-1D6A-8241-B026-80AD9FD9A0C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31358" y="1213340"/>
            <a:ext cx="14596532" cy="112893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8533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6B3D5971-1D6A-8241-B026-80AD9FD9A0C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-2"/>
            <a:ext cx="12084803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DADBEEFD-7546-0D4C-B3C2-9486181922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292849" y="-2"/>
            <a:ext cx="12084803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330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D9DD6903-31DD-5348-931E-827644FF87F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359276" y="-387927"/>
            <a:ext cx="25096202" cy="144918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9946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DADBEEFD-7546-0D4C-B3C2-9486181922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188825" y="-2"/>
            <a:ext cx="12188827" cy="1371600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87048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6B3D5971-1D6A-8241-B026-80AD9FD9A0C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6857999"/>
            <a:ext cx="12084803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DADBEEFD-7546-0D4C-B3C2-9486181922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292849" y="6857999"/>
            <a:ext cx="12084803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7163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7FDA059C-D99D-3C4A-BA2F-19C2632E3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-2"/>
            <a:ext cx="12188827" cy="1371600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5554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7FDA059C-D99D-3C4A-BA2F-19C2632E3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-2"/>
            <a:ext cx="12188827" cy="1371600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1265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7FDA059C-D99D-3C4A-BA2F-19C2632E3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188823" y="-2"/>
            <a:ext cx="12188827" cy="1371600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2797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7FDA059C-D99D-3C4A-BA2F-19C2632E3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" y="-2"/>
            <a:ext cx="24377650" cy="1371600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95060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7FDA059C-D99D-3C4A-BA2F-19C2632E3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188823" y="6841174"/>
            <a:ext cx="12188827" cy="6874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2F162C5B-4514-F947-B377-A408215A313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359276" y="-387927"/>
            <a:ext cx="12548099" cy="144918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0592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7FDA059C-D99D-3C4A-BA2F-19C2632E3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2" y="0"/>
            <a:ext cx="12188827" cy="6874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2F162C5B-4514-F947-B377-A408215A313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188825" y="-387927"/>
            <a:ext cx="12548099" cy="144918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3976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2F162C5B-4514-F947-B377-A408215A313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443790" y="-387927"/>
            <a:ext cx="12293134" cy="144918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8" name="Picture Placeholder 31">
            <a:extLst>
              <a:ext uri="{FF2B5EF4-FFF2-40B4-BE49-F238E27FC236}">
                <a16:creationId xmlns:a16="http://schemas.microsoft.com/office/drawing/2014/main" id="{E9511ABF-E063-6C4A-99BE-8B7C7FAF306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756413" y="1336020"/>
            <a:ext cx="5247694" cy="11091415"/>
          </a:xfrm>
          <a:custGeom>
            <a:avLst/>
            <a:gdLst>
              <a:gd name="connsiteX0" fmla="*/ 646380 w 5264340"/>
              <a:gd name="connsiteY0" fmla="*/ 0 h 11126596"/>
              <a:gd name="connsiteX1" fmla="*/ 1063726 w 5264340"/>
              <a:gd name="connsiteY1" fmla="*/ 0 h 11126596"/>
              <a:gd name="connsiteX2" fmla="*/ 1143463 w 5264340"/>
              <a:gd name="connsiteY2" fmla="*/ 21612 h 11126596"/>
              <a:gd name="connsiteX3" fmla="*/ 1170607 w 5264340"/>
              <a:gd name="connsiteY3" fmla="*/ 96421 h 11126596"/>
              <a:gd name="connsiteX4" fmla="*/ 1538755 w 5264340"/>
              <a:gd name="connsiteY4" fmla="*/ 422256 h 11126596"/>
              <a:gd name="connsiteX5" fmla="*/ 3732371 w 5264340"/>
              <a:gd name="connsiteY5" fmla="*/ 422256 h 11126596"/>
              <a:gd name="connsiteX6" fmla="*/ 4098822 w 5264340"/>
              <a:gd name="connsiteY6" fmla="*/ 96421 h 11126596"/>
              <a:gd name="connsiteX7" fmla="*/ 4125967 w 5264340"/>
              <a:gd name="connsiteY7" fmla="*/ 21612 h 11126596"/>
              <a:gd name="connsiteX8" fmla="*/ 4207400 w 5264340"/>
              <a:gd name="connsiteY8" fmla="*/ 0 h 11126596"/>
              <a:gd name="connsiteX9" fmla="*/ 4623051 w 5264340"/>
              <a:gd name="connsiteY9" fmla="*/ 0 h 11126596"/>
              <a:gd name="connsiteX10" fmla="*/ 5264340 w 5264340"/>
              <a:gd name="connsiteY10" fmla="*/ 646683 h 11126596"/>
              <a:gd name="connsiteX11" fmla="*/ 5264340 w 5264340"/>
              <a:gd name="connsiteY11" fmla="*/ 718167 h 11126596"/>
              <a:gd name="connsiteX12" fmla="*/ 5264340 w 5264340"/>
              <a:gd name="connsiteY12" fmla="*/ 6234086 h 11126596"/>
              <a:gd name="connsiteX13" fmla="*/ 5264340 w 5264340"/>
              <a:gd name="connsiteY13" fmla="*/ 6423602 h 11126596"/>
              <a:gd name="connsiteX14" fmla="*/ 5264340 w 5264340"/>
              <a:gd name="connsiteY14" fmla="*/ 10408429 h 11126596"/>
              <a:gd name="connsiteX15" fmla="*/ 5264340 w 5264340"/>
              <a:gd name="connsiteY15" fmla="*/ 10479914 h 11126596"/>
              <a:gd name="connsiteX16" fmla="*/ 4623051 w 5264340"/>
              <a:gd name="connsiteY16" fmla="*/ 11126596 h 11126596"/>
              <a:gd name="connsiteX17" fmla="*/ 646380 w 5264340"/>
              <a:gd name="connsiteY17" fmla="*/ 11126596 h 11126596"/>
              <a:gd name="connsiteX18" fmla="*/ 1697 w 5264340"/>
              <a:gd name="connsiteY18" fmla="*/ 10479914 h 11126596"/>
              <a:gd name="connsiteX19" fmla="*/ 0 w 5264340"/>
              <a:gd name="connsiteY19" fmla="*/ 10408429 h 11126596"/>
              <a:gd name="connsiteX20" fmla="*/ 0 w 5264340"/>
              <a:gd name="connsiteY20" fmla="*/ 6423602 h 11126596"/>
              <a:gd name="connsiteX21" fmla="*/ 0 w 5264340"/>
              <a:gd name="connsiteY21" fmla="*/ 6234086 h 11126596"/>
              <a:gd name="connsiteX22" fmla="*/ 0 w 5264340"/>
              <a:gd name="connsiteY22" fmla="*/ 718167 h 11126596"/>
              <a:gd name="connsiteX23" fmla="*/ 1697 w 5264340"/>
              <a:gd name="connsiteY23" fmla="*/ 646683 h 11126596"/>
              <a:gd name="connsiteX24" fmla="*/ 646380 w 5264340"/>
              <a:gd name="connsiteY24" fmla="*/ 0 h 1112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264340" h="11126596">
                <a:moveTo>
                  <a:pt x="646380" y="0"/>
                </a:moveTo>
                <a:lnTo>
                  <a:pt x="1063726" y="0"/>
                </a:lnTo>
                <a:cubicBezTo>
                  <a:pt x="1109533" y="0"/>
                  <a:pt x="1128194" y="6650"/>
                  <a:pt x="1143463" y="21612"/>
                </a:cubicBezTo>
                <a:cubicBezTo>
                  <a:pt x="1160428" y="38236"/>
                  <a:pt x="1170607" y="58185"/>
                  <a:pt x="1170607" y="96421"/>
                </a:cubicBezTo>
                <a:cubicBezTo>
                  <a:pt x="1170607" y="304224"/>
                  <a:pt x="1299544" y="422256"/>
                  <a:pt x="1538755" y="422256"/>
                </a:cubicBezTo>
                <a:lnTo>
                  <a:pt x="3732371" y="422256"/>
                </a:lnTo>
                <a:cubicBezTo>
                  <a:pt x="3969886" y="422256"/>
                  <a:pt x="4098822" y="304224"/>
                  <a:pt x="4098822" y="96421"/>
                </a:cubicBezTo>
                <a:cubicBezTo>
                  <a:pt x="4098822" y="58185"/>
                  <a:pt x="4109002" y="38236"/>
                  <a:pt x="4125967" y="21612"/>
                </a:cubicBezTo>
                <a:cubicBezTo>
                  <a:pt x="4141236" y="6650"/>
                  <a:pt x="4159898" y="0"/>
                  <a:pt x="4207400" y="0"/>
                </a:cubicBezTo>
                <a:lnTo>
                  <a:pt x="4623051" y="0"/>
                </a:lnTo>
                <a:cubicBezTo>
                  <a:pt x="5033612" y="0"/>
                  <a:pt x="5264340" y="204478"/>
                  <a:pt x="5264340" y="646683"/>
                </a:cubicBezTo>
                <a:cubicBezTo>
                  <a:pt x="5264340" y="658320"/>
                  <a:pt x="5264340" y="706530"/>
                  <a:pt x="5264340" y="718167"/>
                </a:cubicBezTo>
                <a:lnTo>
                  <a:pt x="5264340" y="6234086"/>
                </a:lnTo>
                <a:lnTo>
                  <a:pt x="5264340" y="6423602"/>
                </a:lnTo>
                <a:lnTo>
                  <a:pt x="5264340" y="10408429"/>
                </a:lnTo>
                <a:cubicBezTo>
                  <a:pt x="5264340" y="10420066"/>
                  <a:pt x="5264340" y="10468277"/>
                  <a:pt x="5264340" y="10479914"/>
                </a:cubicBezTo>
                <a:cubicBezTo>
                  <a:pt x="5264340" y="10922118"/>
                  <a:pt x="5033612" y="11126596"/>
                  <a:pt x="4623051" y="11126596"/>
                </a:cubicBezTo>
                <a:lnTo>
                  <a:pt x="646380" y="11126596"/>
                </a:lnTo>
                <a:cubicBezTo>
                  <a:pt x="237515" y="11126596"/>
                  <a:pt x="1697" y="10922118"/>
                  <a:pt x="1697" y="10479914"/>
                </a:cubicBezTo>
                <a:cubicBezTo>
                  <a:pt x="1697" y="10468277"/>
                  <a:pt x="0" y="10420066"/>
                  <a:pt x="0" y="10408429"/>
                </a:cubicBezTo>
                <a:lnTo>
                  <a:pt x="0" y="6423602"/>
                </a:lnTo>
                <a:lnTo>
                  <a:pt x="0" y="6234086"/>
                </a:lnTo>
                <a:lnTo>
                  <a:pt x="0" y="718167"/>
                </a:lnTo>
                <a:cubicBezTo>
                  <a:pt x="0" y="706530"/>
                  <a:pt x="1697" y="658320"/>
                  <a:pt x="1697" y="646683"/>
                </a:cubicBezTo>
                <a:cubicBezTo>
                  <a:pt x="1697" y="204478"/>
                  <a:pt x="237515" y="0"/>
                  <a:pt x="6463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023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1">
            <a:extLst>
              <a:ext uri="{FF2B5EF4-FFF2-40B4-BE49-F238E27FC236}">
                <a16:creationId xmlns:a16="http://schemas.microsoft.com/office/drawing/2014/main" id="{E9511ABF-E063-6C4A-99BE-8B7C7FAF306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5974692" y="1336020"/>
            <a:ext cx="5247694" cy="11091415"/>
          </a:xfrm>
          <a:custGeom>
            <a:avLst/>
            <a:gdLst>
              <a:gd name="connsiteX0" fmla="*/ 646380 w 5264340"/>
              <a:gd name="connsiteY0" fmla="*/ 0 h 11126596"/>
              <a:gd name="connsiteX1" fmla="*/ 1063726 w 5264340"/>
              <a:gd name="connsiteY1" fmla="*/ 0 h 11126596"/>
              <a:gd name="connsiteX2" fmla="*/ 1143463 w 5264340"/>
              <a:gd name="connsiteY2" fmla="*/ 21612 h 11126596"/>
              <a:gd name="connsiteX3" fmla="*/ 1170607 w 5264340"/>
              <a:gd name="connsiteY3" fmla="*/ 96421 h 11126596"/>
              <a:gd name="connsiteX4" fmla="*/ 1538755 w 5264340"/>
              <a:gd name="connsiteY4" fmla="*/ 422256 h 11126596"/>
              <a:gd name="connsiteX5" fmla="*/ 3732371 w 5264340"/>
              <a:gd name="connsiteY5" fmla="*/ 422256 h 11126596"/>
              <a:gd name="connsiteX6" fmla="*/ 4098822 w 5264340"/>
              <a:gd name="connsiteY6" fmla="*/ 96421 h 11126596"/>
              <a:gd name="connsiteX7" fmla="*/ 4125967 w 5264340"/>
              <a:gd name="connsiteY7" fmla="*/ 21612 h 11126596"/>
              <a:gd name="connsiteX8" fmla="*/ 4207400 w 5264340"/>
              <a:gd name="connsiteY8" fmla="*/ 0 h 11126596"/>
              <a:gd name="connsiteX9" fmla="*/ 4623051 w 5264340"/>
              <a:gd name="connsiteY9" fmla="*/ 0 h 11126596"/>
              <a:gd name="connsiteX10" fmla="*/ 5264340 w 5264340"/>
              <a:gd name="connsiteY10" fmla="*/ 646683 h 11126596"/>
              <a:gd name="connsiteX11" fmla="*/ 5264340 w 5264340"/>
              <a:gd name="connsiteY11" fmla="*/ 718167 h 11126596"/>
              <a:gd name="connsiteX12" fmla="*/ 5264340 w 5264340"/>
              <a:gd name="connsiteY12" fmla="*/ 6234086 h 11126596"/>
              <a:gd name="connsiteX13" fmla="*/ 5264340 w 5264340"/>
              <a:gd name="connsiteY13" fmla="*/ 6423602 h 11126596"/>
              <a:gd name="connsiteX14" fmla="*/ 5264340 w 5264340"/>
              <a:gd name="connsiteY14" fmla="*/ 10408429 h 11126596"/>
              <a:gd name="connsiteX15" fmla="*/ 5264340 w 5264340"/>
              <a:gd name="connsiteY15" fmla="*/ 10479914 h 11126596"/>
              <a:gd name="connsiteX16" fmla="*/ 4623051 w 5264340"/>
              <a:gd name="connsiteY16" fmla="*/ 11126596 h 11126596"/>
              <a:gd name="connsiteX17" fmla="*/ 646380 w 5264340"/>
              <a:gd name="connsiteY17" fmla="*/ 11126596 h 11126596"/>
              <a:gd name="connsiteX18" fmla="*/ 1697 w 5264340"/>
              <a:gd name="connsiteY18" fmla="*/ 10479914 h 11126596"/>
              <a:gd name="connsiteX19" fmla="*/ 0 w 5264340"/>
              <a:gd name="connsiteY19" fmla="*/ 10408429 h 11126596"/>
              <a:gd name="connsiteX20" fmla="*/ 0 w 5264340"/>
              <a:gd name="connsiteY20" fmla="*/ 6423602 h 11126596"/>
              <a:gd name="connsiteX21" fmla="*/ 0 w 5264340"/>
              <a:gd name="connsiteY21" fmla="*/ 6234086 h 11126596"/>
              <a:gd name="connsiteX22" fmla="*/ 0 w 5264340"/>
              <a:gd name="connsiteY22" fmla="*/ 718167 h 11126596"/>
              <a:gd name="connsiteX23" fmla="*/ 1697 w 5264340"/>
              <a:gd name="connsiteY23" fmla="*/ 646683 h 11126596"/>
              <a:gd name="connsiteX24" fmla="*/ 646380 w 5264340"/>
              <a:gd name="connsiteY24" fmla="*/ 0 h 1112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264340" h="11126596">
                <a:moveTo>
                  <a:pt x="646380" y="0"/>
                </a:moveTo>
                <a:lnTo>
                  <a:pt x="1063726" y="0"/>
                </a:lnTo>
                <a:cubicBezTo>
                  <a:pt x="1109533" y="0"/>
                  <a:pt x="1128194" y="6650"/>
                  <a:pt x="1143463" y="21612"/>
                </a:cubicBezTo>
                <a:cubicBezTo>
                  <a:pt x="1160428" y="38236"/>
                  <a:pt x="1170607" y="58185"/>
                  <a:pt x="1170607" y="96421"/>
                </a:cubicBezTo>
                <a:cubicBezTo>
                  <a:pt x="1170607" y="304224"/>
                  <a:pt x="1299544" y="422256"/>
                  <a:pt x="1538755" y="422256"/>
                </a:cubicBezTo>
                <a:lnTo>
                  <a:pt x="3732371" y="422256"/>
                </a:lnTo>
                <a:cubicBezTo>
                  <a:pt x="3969886" y="422256"/>
                  <a:pt x="4098822" y="304224"/>
                  <a:pt x="4098822" y="96421"/>
                </a:cubicBezTo>
                <a:cubicBezTo>
                  <a:pt x="4098822" y="58185"/>
                  <a:pt x="4109002" y="38236"/>
                  <a:pt x="4125967" y="21612"/>
                </a:cubicBezTo>
                <a:cubicBezTo>
                  <a:pt x="4141236" y="6650"/>
                  <a:pt x="4159898" y="0"/>
                  <a:pt x="4207400" y="0"/>
                </a:cubicBezTo>
                <a:lnTo>
                  <a:pt x="4623051" y="0"/>
                </a:lnTo>
                <a:cubicBezTo>
                  <a:pt x="5033612" y="0"/>
                  <a:pt x="5264340" y="204478"/>
                  <a:pt x="5264340" y="646683"/>
                </a:cubicBezTo>
                <a:cubicBezTo>
                  <a:pt x="5264340" y="658320"/>
                  <a:pt x="5264340" y="706530"/>
                  <a:pt x="5264340" y="718167"/>
                </a:cubicBezTo>
                <a:lnTo>
                  <a:pt x="5264340" y="6234086"/>
                </a:lnTo>
                <a:lnTo>
                  <a:pt x="5264340" y="6423602"/>
                </a:lnTo>
                <a:lnTo>
                  <a:pt x="5264340" y="10408429"/>
                </a:lnTo>
                <a:cubicBezTo>
                  <a:pt x="5264340" y="10420066"/>
                  <a:pt x="5264340" y="10468277"/>
                  <a:pt x="5264340" y="10479914"/>
                </a:cubicBezTo>
                <a:cubicBezTo>
                  <a:pt x="5264340" y="10922118"/>
                  <a:pt x="5033612" y="11126596"/>
                  <a:pt x="4623051" y="11126596"/>
                </a:cubicBezTo>
                <a:lnTo>
                  <a:pt x="646380" y="11126596"/>
                </a:lnTo>
                <a:cubicBezTo>
                  <a:pt x="237515" y="11126596"/>
                  <a:pt x="1697" y="10922118"/>
                  <a:pt x="1697" y="10479914"/>
                </a:cubicBezTo>
                <a:cubicBezTo>
                  <a:pt x="1697" y="10468277"/>
                  <a:pt x="0" y="10420066"/>
                  <a:pt x="0" y="10408429"/>
                </a:cubicBezTo>
                <a:lnTo>
                  <a:pt x="0" y="6423602"/>
                </a:lnTo>
                <a:lnTo>
                  <a:pt x="0" y="6234086"/>
                </a:lnTo>
                <a:lnTo>
                  <a:pt x="0" y="718167"/>
                </a:lnTo>
                <a:cubicBezTo>
                  <a:pt x="0" y="706530"/>
                  <a:pt x="1697" y="658320"/>
                  <a:pt x="1697" y="646683"/>
                </a:cubicBezTo>
                <a:cubicBezTo>
                  <a:pt x="1697" y="204478"/>
                  <a:pt x="237515" y="0"/>
                  <a:pt x="64638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209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D73F9D58-3E08-B546-9881-7801BAE3B68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359276" y="-387927"/>
            <a:ext cx="25096202" cy="100907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8FA44B61-8CA6-5A4A-8028-9A240928D3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5623948" y="1863668"/>
            <a:ext cx="5975466" cy="5975466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4240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294E6288-BFA5-8B4A-9A86-A8A9FF485A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359276" y="-387927"/>
            <a:ext cx="25096202" cy="74389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F25BB659-5809-554B-9B37-6CF645A2B06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993015" y="5685264"/>
            <a:ext cx="8411223" cy="1116491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4787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F25BB659-5809-554B-9B37-6CF645A2B06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62399" y="2435998"/>
            <a:ext cx="6732769" cy="89369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2423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294E6288-BFA5-8B4A-9A86-A8A9FF485A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208313"/>
            <a:ext cx="24377650" cy="73100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F25BB659-5809-554B-9B37-6CF645A2B06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383211" y="3261601"/>
            <a:ext cx="12567285" cy="781435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6727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294E6288-BFA5-8B4A-9A86-A8A9FF485A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971674"/>
            <a:ext cx="24377650" cy="100698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F25BB659-5809-554B-9B37-6CF645A2B06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32768" y="5514750"/>
            <a:ext cx="2441873" cy="30022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3E61B1AC-D226-1F43-91A1-F509ADE0A58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702265" y="5514750"/>
            <a:ext cx="2441873" cy="30022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CEF3DE9-FC12-564D-9638-6AAC8D7DD15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67888" y="5514750"/>
            <a:ext cx="2441873" cy="30022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0106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2F162C5B-4514-F947-B377-A408215A313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359276" y="-387927"/>
            <a:ext cx="12548099" cy="144918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2193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6B3D5971-1D6A-8241-B026-80AD9FD9A0C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359276" y="-387927"/>
            <a:ext cx="25096202" cy="86584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23688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ADEACE8-DFAA-8C11-2C81-D7AF05AAD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2C4F-6B47-4BD9-8F3E-19D2C5933B2B}" type="datetimeFigureOut">
              <a:rPr lang="en-US" smtClean="0"/>
              <a:t>11/24/24</a:t>
            </a:fld>
            <a:endParaRPr lang="en-US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7468166-DBAE-20BE-E7BF-91428137B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F3CB7BE-68D4-D2B3-608F-7905527CA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9C168-C35E-4AF6-8620-FDCEC82B62F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6394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75C8F6-6B17-4CAC-9117-7999909E7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B10B5B5-EB2C-4601-8D02-A345756241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08683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03E28642-D1A6-D34D-AF8A-38AB93435B7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359276" y="-387927"/>
            <a:ext cx="13650732" cy="144918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8FA44B61-8CA6-5A4A-8028-9A240928D3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861670" y="4428213"/>
            <a:ext cx="4859572" cy="485957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732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03E28642-D1A6-D34D-AF8A-38AB93435B7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449911" y="-1"/>
            <a:ext cx="8010773" cy="13716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0948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03E28642-D1A6-D34D-AF8A-38AB93435B7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916962" y="-1"/>
            <a:ext cx="8010773" cy="13716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689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03E28642-D1A6-D34D-AF8A-38AB93435B7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31358" y="7079199"/>
            <a:ext cx="7078133" cy="54234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58AE8519-78FB-684C-9975-FBB1F19FAAD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649758" y="7079199"/>
            <a:ext cx="7078133" cy="54234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CA58862C-B2CA-F448-9DE7-A8919CE5FCB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6168158" y="7079199"/>
            <a:ext cx="7078133" cy="54234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966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CA58862C-B2CA-F448-9DE7-A8919CE5FCB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3921420"/>
            <a:ext cx="14179114" cy="979457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705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03E28642-D1A6-D34D-AF8A-38AB93435B7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31358" y="1192749"/>
            <a:ext cx="7078133" cy="54234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58AE8519-78FB-684C-9975-FBB1F19FAAD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649758" y="1192749"/>
            <a:ext cx="7078133" cy="54234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CA58862C-B2CA-F448-9DE7-A8919CE5FCB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6168158" y="1192749"/>
            <a:ext cx="7078133" cy="54234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10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225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11/24/24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1"/>
            <a:ext cx="822745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10EC9C-7AA6-034B-8A74-39E46AF9908C}"/>
              </a:ext>
            </a:extLst>
          </p:cNvPr>
          <p:cNvSpPr txBox="1"/>
          <p:nvPr userDrawn="1"/>
        </p:nvSpPr>
        <p:spPr>
          <a:xfrm>
            <a:off x="23652066" y="610541"/>
            <a:ext cx="827716" cy="492406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000" b="0" i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rPr>
              <a:pPr algn="ctr"/>
              <a:t>‹N›</a:t>
            </a:fld>
            <a:r>
              <a:rPr lang="id-ID" sz="2000" b="1" i="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631059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83" r:id="rId2"/>
    <p:sldLayoutId id="2147483984" r:id="rId3"/>
    <p:sldLayoutId id="2147483985" r:id="rId4"/>
    <p:sldLayoutId id="2147483986" r:id="rId5"/>
    <p:sldLayoutId id="2147483987" r:id="rId6"/>
    <p:sldLayoutId id="2147483988" r:id="rId7"/>
    <p:sldLayoutId id="2147483989" r:id="rId8"/>
    <p:sldLayoutId id="2147483990" r:id="rId9"/>
    <p:sldLayoutId id="2147483991" r:id="rId10"/>
    <p:sldLayoutId id="2147483992" r:id="rId11"/>
    <p:sldLayoutId id="2147483993" r:id="rId12"/>
    <p:sldLayoutId id="2147483994" r:id="rId13"/>
    <p:sldLayoutId id="2147483995" r:id="rId14"/>
    <p:sldLayoutId id="2147483996" r:id="rId15"/>
    <p:sldLayoutId id="2147483997" r:id="rId16"/>
    <p:sldLayoutId id="2147483998" r:id="rId17"/>
    <p:sldLayoutId id="2147483999" r:id="rId18"/>
    <p:sldLayoutId id="2147484000" r:id="rId19"/>
    <p:sldLayoutId id="2147484001" r:id="rId20"/>
    <p:sldLayoutId id="2147484002" r:id="rId21"/>
    <p:sldLayoutId id="2147484003" r:id="rId22"/>
    <p:sldLayoutId id="2147484004" r:id="rId23"/>
    <p:sldLayoutId id="2147484005" r:id="rId24"/>
    <p:sldLayoutId id="2147484006" r:id="rId25"/>
    <p:sldLayoutId id="2147484007" r:id="rId26"/>
    <p:sldLayoutId id="2147484008" r:id="rId27"/>
    <p:sldLayoutId id="2147484009" r:id="rId28"/>
    <p:sldLayoutId id="2147484010" r:id="rId29"/>
    <p:sldLayoutId id="2147484011" r:id="rId30"/>
    <p:sldLayoutId id="2147484012" r:id="rId31"/>
    <p:sldLayoutId id="2147484013" r:id="rId32"/>
    <p:sldLayoutId id="2147484014" r:id="rId33"/>
    <p:sldLayoutId id="2147484015" r:id="rId34"/>
    <p:sldLayoutId id="2147484016" r:id="rId35"/>
    <p:sldLayoutId id="2147484017" r:id="rId36"/>
    <p:sldLayoutId id="2147484018" r:id="rId37"/>
  </p:sldLayoutIdLst>
  <p:hf hdr="0" ftr="0" dt="0"/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None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5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nterface-eu.org/publications/europe-semiconductor-strategy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www.linkedin.com/in/georg-steinberger-4107496/" TargetMode="Externa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ext, background pattern&#10;&#10;Description automatically generated">
            <a:extLst>
              <a:ext uri="{FF2B5EF4-FFF2-40B4-BE49-F238E27FC236}">
                <a16:creationId xmlns:a16="http://schemas.microsoft.com/office/drawing/2014/main" id="{DF242D74-D4E2-4242-8B04-74C38354F7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074" b="34564"/>
          <a:stretch/>
        </p:blipFill>
        <p:spPr>
          <a:xfrm>
            <a:off x="18902" y="0"/>
            <a:ext cx="24358748" cy="1353312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7D2287D-4D6E-D04C-BF75-608E9528889E}"/>
              </a:ext>
            </a:extLst>
          </p:cNvPr>
          <p:cNvSpPr txBox="1"/>
          <p:nvPr/>
        </p:nvSpPr>
        <p:spPr>
          <a:xfrm>
            <a:off x="5812590" y="4139148"/>
            <a:ext cx="12771369" cy="378565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8000">
                <a:solidFill>
                  <a:srgbClr val="455560"/>
                </a:solidFill>
                <a:latin typeface="Franklin Gothic Book"/>
                <a:ea typeface="Roboto"/>
                <a:cs typeface="Lato Light"/>
              </a:rPr>
              <a:t>The Perfect Storm – Challenges in the Electronics Components Supply Chain</a:t>
            </a:r>
            <a:endParaRPr lang="en-US" sz="8000" dirty="0">
              <a:solidFill>
                <a:srgbClr val="455560"/>
              </a:solidFill>
              <a:latin typeface="Franklin Gothic Book"/>
              <a:ea typeface="Roboto"/>
              <a:cs typeface="Lato Ligh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50C402C-70E1-A743-BCA5-81BCCE1DE5E0}"/>
              </a:ext>
            </a:extLst>
          </p:cNvPr>
          <p:cNvSpPr txBox="1"/>
          <p:nvPr/>
        </p:nvSpPr>
        <p:spPr>
          <a:xfrm>
            <a:off x="8462511" y="8689744"/>
            <a:ext cx="74715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solidFill>
                  <a:srgbClr val="455560"/>
                </a:solidFill>
                <a:latin typeface="Franklin Gothic Book" panose="020B0503020102020204" pitchFamily="34" charset="0"/>
                <a:ea typeface="Roboto" panose="02000000000000000000" pitchFamily="2" charset="0"/>
                <a:cs typeface="Lato" panose="020F0502020204030203" pitchFamily="34" charset="0"/>
              </a:rPr>
              <a:t>Georg Steinberger, Chairman </a:t>
            </a:r>
            <a:r>
              <a:rPr lang="en-US" sz="3200" spc="300" dirty="0" err="1">
                <a:solidFill>
                  <a:srgbClr val="455560"/>
                </a:solidFill>
                <a:latin typeface="Franklin Gothic Book" panose="020B0503020102020204" pitchFamily="34" charset="0"/>
                <a:ea typeface="Roboto" panose="02000000000000000000" pitchFamily="2" charset="0"/>
                <a:cs typeface="Lato" panose="020F0502020204030203" pitchFamily="34" charset="0"/>
              </a:rPr>
              <a:t>FBDi</a:t>
            </a:r>
            <a:r>
              <a:rPr lang="en-US" sz="3200" spc="300" dirty="0">
                <a:solidFill>
                  <a:srgbClr val="455560"/>
                </a:solidFill>
                <a:latin typeface="Franklin Gothic Book" panose="020B0503020102020204" pitchFamily="34" charset="0"/>
                <a:ea typeface="Roboto" panose="02000000000000000000" pitchFamily="2" charset="0"/>
                <a:cs typeface="Lato" panose="020F0502020204030203" pitchFamily="34" charset="0"/>
              </a:rPr>
              <a:t> </a:t>
            </a:r>
          </a:p>
          <a:p>
            <a:pPr algn="ctr"/>
            <a:endParaRPr lang="en-US" sz="3200" spc="300" dirty="0">
              <a:solidFill>
                <a:srgbClr val="455560"/>
              </a:solidFill>
              <a:latin typeface="Franklin Gothic Book" panose="020B0503020102020204" pitchFamily="34" charset="0"/>
              <a:ea typeface="Roboto" panose="02000000000000000000" pitchFamily="2" charset="0"/>
              <a:cs typeface="Lato" panose="020F0502020204030203" pitchFamily="34" charset="0"/>
            </a:endParaRPr>
          </a:p>
          <a:p>
            <a:pPr algn="ctr"/>
            <a:r>
              <a:rPr lang="en-US" sz="3200" spc="300" dirty="0">
                <a:solidFill>
                  <a:srgbClr val="455560"/>
                </a:solidFill>
                <a:latin typeface="Franklin Gothic Book" panose="020B0503020102020204" pitchFamily="34" charset="0"/>
                <a:ea typeface="Roboto" panose="02000000000000000000" pitchFamily="2" charset="0"/>
                <a:cs typeface="Lato" panose="020F0502020204030203" pitchFamily="34" charset="0"/>
              </a:rPr>
              <a:t>November 2024</a:t>
            </a:r>
          </a:p>
        </p:txBody>
      </p:sp>
    </p:spTree>
    <p:extLst>
      <p:ext uri="{BB962C8B-B14F-4D97-AF65-F5344CB8AC3E}">
        <p14:creationId xmlns:p14="http://schemas.microsoft.com/office/powerpoint/2010/main" val="33252033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7" y="0"/>
            <a:ext cx="24371555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7ACECD-999B-B641-0083-CEF384C6271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248"/>
          <a:stretch/>
        </p:blipFill>
        <p:spPr>
          <a:xfrm>
            <a:off x="20" y="2564"/>
            <a:ext cx="24377630" cy="13713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675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7" y="0"/>
            <a:ext cx="24371555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map of the world with different colored circles&#10;&#10;Description automatically generated">
            <a:extLst>
              <a:ext uri="{FF2B5EF4-FFF2-40B4-BE49-F238E27FC236}">
                <a16:creationId xmlns:a16="http://schemas.microsoft.com/office/drawing/2014/main" id="{FD5CA5B4-4577-1E82-D716-DC4B9D2482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065" b="1092"/>
          <a:stretch/>
        </p:blipFill>
        <p:spPr>
          <a:xfrm>
            <a:off x="21791" y="89648"/>
            <a:ext cx="24377630" cy="13713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2188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7" y="0"/>
            <a:ext cx="24371555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B51182-3E75-A49E-9FF3-8B77F82140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591" b="4938"/>
          <a:stretch/>
        </p:blipFill>
        <p:spPr>
          <a:xfrm>
            <a:off x="20" y="2564"/>
            <a:ext cx="24377630" cy="13713436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3BD40F60-8F14-D618-8EBE-F3375DA81F4B}"/>
              </a:ext>
            </a:extLst>
          </p:cNvPr>
          <p:cNvSpPr/>
          <p:nvPr/>
        </p:nvSpPr>
        <p:spPr>
          <a:xfrm>
            <a:off x="15813150" y="1943100"/>
            <a:ext cx="8418449" cy="4629150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61790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" name="Rectangle 42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4377650" cy="137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556811" cy="13716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938C612-FA9D-58F5-9246-600C6DBCB200}"/>
              </a:ext>
            </a:extLst>
          </p:cNvPr>
          <p:cNvSpPr txBox="1">
            <a:spLocks/>
          </p:cNvSpPr>
          <p:nvPr/>
        </p:nvSpPr>
        <p:spPr>
          <a:xfrm>
            <a:off x="2375521" y="763870"/>
            <a:ext cx="8015078" cy="119488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79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spcAft>
                <a:spcPts val="600"/>
              </a:spcAft>
            </a:pPr>
            <a:r>
              <a:rPr lang="en-US" sz="11300" kern="1200" noProof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Conclusion: Europe needs a better Industry Policy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0474DF76-993E-44DE-AFB0-C416182AC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227465" y="1108304"/>
            <a:ext cx="1148056" cy="2151732"/>
            <a:chOff x="613892" y="554152"/>
            <a:chExt cx="574177" cy="1075866"/>
          </a:xfrm>
          <a:solidFill>
            <a:srgbClr val="FFFFFF"/>
          </a:solidFill>
        </p:grpSpPr>
        <p:sp>
          <p:nvSpPr>
            <p:cNvPr id="48" name="Graphic 11">
              <a:extLst>
                <a:ext uri="{FF2B5EF4-FFF2-40B4-BE49-F238E27FC236}">
                  <a16:creationId xmlns:a16="http://schemas.microsoft.com/office/drawing/2014/main" id="{6CB927A4-E432-4310-9CD5-E89FF506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3061" y="554152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grpFill/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Graphic 10">
              <a:extLst>
                <a:ext uri="{FF2B5EF4-FFF2-40B4-BE49-F238E27FC236}">
                  <a16:creationId xmlns:a16="http://schemas.microsoft.com/office/drawing/2014/main" id="{E3020543-B24B-4EC4-8FFC-8DD88EEA9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5643" y="837005"/>
              <a:ext cx="112426" cy="112426"/>
            </a:xfrm>
            <a:custGeom>
              <a:avLst/>
              <a:gdLst>
                <a:gd name="connsiteX0" fmla="*/ 112426 w 112426"/>
                <a:gd name="connsiteY0" fmla="*/ 56213 h 112426"/>
                <a:gd name="connsiteX1" fmla="*/ 56213 w 112426"/>
                <a:gd name="connsiteY1" fmla="*/ 112426 h 112426"/>
                <a:gd name="connsiteX2" fmla="*/ 0 w 112426"/>
                <a:gd name="connsiteY2" fmla="*/ 56213 h 112426"/>
                <a:gd name="connsiteX3" fmla="*/ 56213 w 112426"/>
                <a:gd name="connsiteY3" fmla="*/ 0 h 112426"/>
                <a:gd name="connsiteX4" fmla="*/ 112426 w 112426"/>
                <a:gd name="connsiteY4" fmla="*/ 56213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6" h="112426">
                  <a:moveTo>
                    <a:pt x="112426" y="56213"/>
                  </a:moveTo>
                  <a:cubicBezTo>
                    <a:pt x="112426" y="87259"/>
                    <a:pt x="87259" y="112426"/>
                    <a:pt x="56213" y="112426"/>
                  </a:cubicBezTo>
                  <a:cubicBezTo>
                    <a:pt x="25167" y="112426"/>
                    <a:pt x="0" y="87259"/>
                    <a:pt x="0" y="56213"/>
                  </a:cubicBezTo>
                  <a:cubicBezTo>
                    <a:pt x="0" y="25167"/>
                    <a:pt x="25167" y="0"/>
                    <a:pt x="56213" y="0"/>
                  </a:cubicBezTo>
                  <a:cubicBezTo>
                    <a:pt x="87259" y="0"/>
                    <a:pt x="112426" y="25167"/>
                    <a:pt x="112426" y="56213"/>
                  </a:cubicBezTo>
                  <a:close/>
                </a:path>
              </a:pathLst>
            </a:custGeom>
            <a:grpFill/>
            <a:ln w="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Graphic 12">
              <a:extLst>
                <a:ext uri="{FF2B5EF4-FFF2-40B4-BE49-F238E27FC236}">
                  <a16:creationId xmlns:a16="http://schemas.microsoft.com/office/drawing/2014/main" id="{1453BF6C-B012-48B7-B4E8-6D7AC7C27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3892" y="1472473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grpFill/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A27D51-7258-5270-E01B-93039B3763F3}"/>
              </a:ext>
            </a:extLst>
          </p:cNvPr>
          <p:cNvSpPr txBox="1">
            <a:spLocks/>
          </p:cNvSpPr>
          <p:nvPr/>
        </p:nvSpPr>
        <p:spPr>
          <a:xfrm>
            <a:off x="12591186" y="1036800"/>
            <a:ext cx="9540728" cy="116758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1828343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sz="5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171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343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514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685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7943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114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286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57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629" indent="-228600" defTabSz="914400">
              <a:buFont typeface="Arial" panose="020B0604020202020204" pitchFamily="34" charset="0"/>
              <a:buChar char="•"/>
            </a:pPr>
            <a:r>
              <a:rPr lang="en-US" sz="4000" b="1">
                <a:solidFill>
                  <a:schemeClr val="tx1">
                    <a:alpha val="80000"/>
                  </a:schemeClr>
                </a:solidFill>
              </a:rPr>
              <a:t>Today focused on ‘old’ industries</a:t>
            </a:r>
          </a:p>
          <a:p>
            <a:pPr marL="685629" indent="-228600" defTabSz="914400">
              <a:buFont typeface="Arial" panose="020B0604020202020204" pitchFamily="34" charset="0"/>
              <a:buChar char="•"/>
            </a:pPr>
            <a:r>
              <a:rPr lang="en-US" sz="4000" b="1">
                <a:solidFill>
                  <a:schemeClr val="tx1">
                    <a:alpha val="80000"/>
                  </a:schemeClr>
                </a:solidFill>
              </a:rPr>
              <a:t>We spend more for agriculture subsidies than for innovation</a:t>
            </a:r>
          </a:p>
          <a:p>
            <a:pPr marL="685629" indent="-228600" defTabSz="914400">
              <a:buFont typeface="Arial" panose="020B0604020202020204" pitchFamily="34" charset="0"/>
              <a:buChar char="•"/>
            </a:pPr>
            <a:r>
              <a:rPr lang="en-US" sz="4000" b="1">
                <a:solidFill>
                  <a:schemeClr val="tx1">
                    <a:alpha val="80000"/>
                  </a:schemeClr>
                </a:solidFill>
              </a:rPr>
              <a:t>European Chips Act analysis (</a:t>
            </a:r>
            <a:r>
              <a:rPr lang="en-US" sz="4000" b="1">
                <a:solidFill>
                  <a:schemeClr val="tx1">
                    <a:alpha val="80000"/>
                  </a:schemeClr>
                </a:solidFill>
                <a:hlinkClick r:id="rId2"/>
              </a:rPr>
              <a:t>https://www.interface-eu.org/publications/europe-semiconductor-strategy</a:t>
            </a:r>
            <a:r>
              <a:rPr lang="en-US" sz="4000" b="1">
                <a:solidFill>
                  <a:schemeClr val="tx1">
                    <a:alpha val="80000"/>
                  </a:schemeClr>
                </a:solidFill>
              </a:rPr>
              <a:t>)</a:t>
            </a:r>
          </a:p>
          <a:p>
            <a:pPr marL="685629" indent="-228600" defTabSz="914400">
              <a:buFont typeface="Arial" panose="020B0604020202020204" pitchFamily="34" charset="0"/>
              <a:buChar char="•"/>
            </a:pPr>
            <a:r>
              <a:rPr lang="en-US" sz="4000" b="1">
                <a:solidFill>
                  <a:schemeClr val="tx1">
                    <a:alpha val="80000"/>
                  </a:schemeClr>
                </a:solidFill>
              </a:rPr>
              <a:t>Real industry policy would massively focus on global competitiveness in fields of future growth (AI, Quantum, Energy, All-Electric) </a:t>
            </a:r>
            <a:r>
              <a:rPr lang="en-US" sz="4000" b="1">
                <a:solidFill>
                  <a:schemeClr val="tx1">
                    <a:alpha val="80000"/>
                  </a:schemeClr>
                </a:solidFill>
                <a:sym typeface="Wingdings" panose="05000000000000000000" pitchFamily="2" charset="2"/>
              </a:rPr>
              <a:t> making life better</a:t>
            </a:r>
            <a:endParaRPr lang="en-US" sz="4000" b="1">
              <a:solidFill>
                <a:schemeClr val="tx1">
                  <a:alpha val="80000"/>
                </a:schemeClr>
              </a:solidFill>
            </a:endParaRPr>
          </a:p>
          <a:p>
            <a:pPr marL="685629" indent="-228600" defTabSz="914400">
              <a:buFont typeface="Arial" panose="020B0604020202020204" pitchFamily="34" charset="0"/>
              <a:buChar char="•"/>
            </a:pPr>
            <a:r>
              <a:rPr lang="en-US" sz="4000" b="1">
                <a:solidFill>
                  <a:schemeClr val="tx1">
                    <a:alpha val="80000"/>
                  </a:schemeClr>
                </a:solidFill>
              </a:rPr>
              <a:t>Are Microsoft and Google the best the computing world has to offer?</a:t>
            </a:r>
          </a:p>
          <a:p>
            <a:pPr marL="685629" indent="-228600" defTabSz="914400">
              <a:buFont typeface="Arial" panose="020B0604020202020204" pitchFamily="34" charset="0"/>
              <a:buChar char="•"/>
            </a:pPr>
            <a:endParaRPr lang="en-US" sz="4000" b="1">
              <a:solidFill>
                <a:schemeClr val="tx1">
                  <a:alpha val="80000"/>
                </a:schemeClr>
              </a:solidFill>
            </a:endParaRP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3166289" y="7220788"/>
            <a:ext cx="0" cy="6477456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4734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4371555" cy="137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D2287D-4D6E-D04C-BF75-608E9528889E}"/>
              </a:ext>
            </a:extLst>
          </p:cNvPr>
          <p:cNvSpPr txBox="1"/>
          <p:nvPr/>
        </p:nvSpPr>
        <p:spPr>
          <a:xfrm>
            <a:off x="1780212" y="1280160"/>
            <a:ext cx="7466083" cy="71323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0700">
                <a:latin typeface="+mj-lt"/>
                <a:ea typeface="+mj-ea"/>
                <a:cs typeface="+mj-cs"/>
              </a:rPr>
              <a:t>European Components Distribution</a:t>
            </a:r>
          </a:p>
        </p:txBody>
      </p:sp>
      <p:sp>
        <p:nvSpPr>
          <p:cNvPr id="19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80212" y="8818534"/>
            <a:ext cx="6947630" cy="36576"/>
          </a:xfrm>
          <a:custGeom>
            <a:avLst/>
            <a:gdLst>
              <a:gd name="connsiteX0" fmla="*/ 0 w 6947630"/>
              <a:gd name="connsiteY0" fmla="*/ 0 h 36576"/>
              <a:gd name="connsiteX1" fmla="*/ 625287 w 6947630"/>
              <a:gd name="connsiteY1" fmla="*/ 0 h 36576"/>
              <a:gd name="connsiteX2" fmla="*/ 1181097 w 6947630"/>
              <a:gd name="connsiteY2" fmla="*/ 0 h 36576"/>
              <a:gd name="connsiteX3" fmla="*/ 1945336 w 6947630"/>
              <a:gd name="connsiteY3" fmla="*/ 0 h 36576"/>
              <a:gd name="connsiteX4" fmla="*/ 2709576 w 6947630"/>
              <a:gd name="connsiteY4" fmla="*/ 0 h 36576"/>
              <a:gd name="connsiteX5" fmla="*/ 3404339 w 6947630"/>
              <a:gd name="connsiteY5" fmla="*/ 0 h 36576"/>
              <a:gd name="connsiteX6" fmla="*/ 3890673 w 6947630"/>
              <a:gd name="connsiteY6" fmla="*/ 0 h 36576"/>
              <a:gd name="connsiteX7" fmla="*/ 4654912 w 6947630"/>
              <a:gd name="connsiteY7" fmla="*/ 0 h 36576"/>
              <a:gd name="connsiteX8" fmla="*/ 5141246 w 6947630"/>
              <a:gd name="connsiteY8" fmla="*/ 0 h 36576"/>
              <a:gd name="connsiteX9" fmla="*/ 5627580 w 6947630"/>
              <a:gd name="connsiteY9" fmla="*/ 0 h 36576"/>
              <a:gd name="connsiteX10" fmla="*/ 6947630 w 6947630"/>
              <a:gd name="connsiteY10" fmla="*/ 0 h 36576"/>
              <a:gd name="connsiteX11" fmla="*/ 6947630 w 6947630"/>
              <a:gd name="connsiteY11" fmla="*/ 36576 h 36576"/>
              <a:gd name="connsiteX12" fmla="*/ 6113914 w 6947630"/>
              <a:gd name="connsiteY12" fmla="*/ 36576 h 36576"/>
              <a:gd name="connsiteX13" fmla="*/ 5419151 w 6947630"/>
              <a:gd name="connsiteY13" fmla="*/ 36576 h 36576"/>
              <a:gd name="connsiteX14" fmla="*/ 4585436 w 6947630"/>
              <a:gd name="connsiteY14" fmla="*/ 36576 h 36576"/>
              <a:gd name="connsiteX15" fmla="*/ 4029625 w 6947630"/>
              <a:gd name="connsiteY15" fmla="*/ 36576 h 36576"/>
              <a:gd name="connsiteX16" fmla="*/ 3334862 w 6947630"/>
              <a:gd name="connsiteY16" fmla="*/ 36576 h 36576"/>
              <a:gd name="connsiteX17" fmla="*/ 2501147 w 6947630"/>
              <a:gd name="connsiteY17" fmla="*/ 36576 h 36576"/>
              <a:gd name="connsiteX18" fmla="*/ 1875860 w 6947630"/>
              <a:gd name="connsiteY18" fmla="*/ 36576 h 36576"/>
              <a:gd name="connsiteX19" fmla="*/ 1042145 w 6947630"/>
              <a:gd name="connsiteY19" fmla="*/ 36576 h 36576"/>
              <a:gd name="connsiteX20" fmla="*/ 0 w 6947630"/>
              <a:gd name="connsiteY20" fmla="*/ 36576 h 36576"/>
              <a:gd name="connsiteX21" fmla="*/ 0 w 6947630"/>
              <a:gd name="connsiteY21" fmla="*/ 0 h 36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947630" h="36576" fill="none" extrusionOk="0">
                <a:moveTo>
                  <a:pt x="0" y="0"/>
                </a:moveTo>
                <a:cubicBezTo>
                  <a:pt x="197502" y="-24729"/>
                  <a:pt x="368061" y="-30956"/>
                  <a:pt x="625287" y="0"/>
                </a:cubicBezTo>
                <a:cubicBezTo>
                  <a:pt x="882513" y="30956"/>
                  <a:pt x="1053103" y="22709"/>
                  <a:pt x="1181097" y="0"/>
                </a:cubicBezTo>
                <a:cubicBezTo>
                  <a:pt x="1309091" y="-22709"/>
                  <a:pt x="1566716" y="3956"/>
                  <a:pt x="1945336" y="0"/>
                </a:cubicBezTo>
                <a:cubicBezTo>
                  <a:pt x="2323956" y="-3956"/>
                  <a:pt x="2462336" y="14179"/>
                  <a:pt x="2709576" y="0"/>
                </a:cubicBezTo>
                <a:cubicBezTo>
                  <a:pt x="2956816" y="-14179"/>
                  <a:pt x="3078089" y="7478"/>
                  <a:pt x="3404339" y="0"/>
                </a:cubicBezTo>
                <a:cubicBezTo>
                  <a:pt x="3730589" y="-7478"/>
                  <a:pt x="3750714" y="10882"/>
                  <a:pt x="3890673" y="0"/>
                </a:cubicBezTo>
                <a:cubicBezTo>
                  <a:pt x="4030632" y="-10882"/>
                  <a:pt x="4445587" y="9005"/>
                  <a:pt x="4654912" y="0"/>
                </a:cubicBezTo>
                <a:cubicBezTo>
                  <a:pt x="4864237" y="-9005"/>
                  <a:pt x="4905775" y="20963"/>
                  <a:pt x="5141246" y="0"/>
                </a:cubicBezTo>
                <a:cubicBezTo>
                  <a:pt x="5376717" y="-20963"/>
                  <a:pt x="5386446" y="-178"/>
                  <a:pt x="5627580" y="0"/>
                </a:cubicBezTo>
                <a:cubicBezTo>
                  <a:pt x="5868714" y="178"/>
                  <a:pt x="6428059" y="-61159"/>
                  <a:pt x="6947630" y="0"/>
                </a:cubicBezTo>
                <a:cubicBezTo>
                  <a:pt x="6948966" y="14036"/>
                  <a:pt x="6946192" y="18623"/>
                  <a:pt x="6947630" y="36576"/>
                </a:cubicBezTo>
                <a:cubicBezTo>
                  <a:pt x="6641557" y="75709"/>
                  <a:pt x="6367040" y="8144"/>
                  <a:pt x="6113914" y="36576"/>
                </a:cubicBezTo>
                <a:cubicBezTo>
                  <a:pt x="5860788" y="65008"/>
                  <a:pt x="5570909" y="41212"/>
                  <a:pt x="5419151" y="36576"/>
                </a:cubicBezTo>
                <a:cubicBezTo>
                  <a:pt x="5267393" y="31940"/>
                  <a:pt x="4797649" y="53798"/>
                  <a:pt x="4585436" y="36576"/>
                </a:cubicBezTo>
                <a:cubicBezTo>
                  <a:pt x="4373223" y="19354"/>
                  <a:pt x="4277598" y="31793"/>
                  <a:pt x="4029625" y="36576"/>
                </a:cubicBezTo>
                <a:cubicBezTo>
                  <a:pt x="3781652" y="41359"/>
                  <a:pt x="3539931" y="23434"/>
                  <a:pt x="3334862" y="36576"/>
                </a:cubicBezTo>
                <a:cubicBezTo>
                  <a:pt x="3129793" y="49718"/>
                  <a:pt x="2766505" y="75403"/>
                  <a:pt x="2501147" y="36576"/>
                </a:cubicBezTo>
                <a:cubicBezTo>
                  <a:pt x="2235789" y="-2251"/>
                  <a:pt x="2122774" y="28577"/>
                  <a:pt x="1875860" y="36576"/>
                </a:cubicBezTo>
                <a:cubicBezTo>
                  <a:pt x="1628946" y="44575"/>
                  <a:pt x="1334345" y="17963"/>
                  <a:pt x="1042145" y="36576"/>
                </a:cubicBezTo>
                <a:cubicBezTo>
                  <a:pt x="749946" y="55189"/>
                  <a:pt x="308118" y="18658"/>
                  <a:pt x="0" y="36576"/>
                </a:cubicBezTo>
                <a:cubicBezTo>
                  <a:pt x="-44" y="24172"/>
                  <a:pt x="86" y="11981"/>
                  <a:pt x="0" y="0"/>
                </a:cubicBezTo>
                <a:close/>
              </a:path>
              <a:path w="6947630" h="36576" stroke="0" extrusionOk="0">
                <a:moveTo>
                  <a:pt x="0" y="0"/>
                </a:moveTo>
                <a:cubicBezTo>
                  <a:pt x="145600" y="10736"/>
                  <a:pt x="427726" y="26855"/>
                  <a:pt x="555810" y="0"/>
                </a:cubicBezTo>
                <a:cubicBezTo>
                  <a:pt x="683894" y="-26855"/>
                  <a:pt x="1178754" y="41389"/>
                  <a:pt x="1389526" y="0"/>
                </a:cubicBezTo>
                <a:cubicBezTo>
                  <a:pt x="1600298" y="-41389"/>
                  <a:pt x="1760572" y="23120"/>
                  <a:pt x="1875860" y="0"/>
                </a:cubicBezTo>
                <a:cubicBezTo>
                  <a:pt x="1991148" y="-23120"/>
                  <a:pt x="2249910" y="-19758"/>
                  <a:pt x="2362194" y="0"/>
                </a:cubicBezTo>
                <a:cubicBezTo>
                  <a:pt x="2474478" y="19758"/>
                  <a:pt x="2884886" y="16640"/>
                  <a:pt x="3056957" y="0"/>
                </a:cubicBezTo>
                <a:cubicBezTo>
                  <a:pt x="3229028" y="-16640"/>
                  <a:pt x="3394446" y="-1415"/>
                  <a:pt x="3682244" y="0"/>
                </a:cubicBezTo>
                <a:cubicBezTo>
                  <a:pt x="3970042" y="1415"/>
                  <a:pt x="4145085" y="-32133"/>
                  <a:pt x="4446483" y="0"/>
                </a:cubicBezTo>
                <a:cubicBezTo>
                  <a:pt x="4747881" y="32133"/>
                  <a:pt x="4751353" y="24771"/>
                  <a:pt x="5002294" y="0"/>
                </a:cubicBezTo>
                <a:cubicBezTo>
                  <a:pt x="5253235" y="-24771"/>
                  <a:pt x="5433163" y="12681"/>
                  <a:pt x="5836009" y="0"/>
                </a:cubicBezTo>
                <a:cubicBezTo>
                  <a:pt x="6238855" y="-12681"/>
                  <a:pt x="6704809" y="-41643"/>
                  <a:pt x="6947630" y="0"/>
                </a:cubicBezTo>
                <a:cubicBezTo>
                  <a:pt x="6947932" y="16774"/>
                  <a:pt x="6947059" y="27779"/>
                  <a:pt x="6947630" y="36576"/>
                </a:cubicBezTo>
                <a:cubicBezTo>
                  <a:pt x="6748396" y="27711"/>
                  <a:pt x="6550611" y="40360"/>
                  <a:pt x="6391820" y="36576"/>
                </a:cubicBezTo>
                <a:cubicBezTo>
                  <a:pt x="6233029" y="32793"/>
                  <a:pt x="6065602" y="16590"/>
                  <a:pt x="5836009" y="36576"/>
                </a:cubicBezTo>
                <a:cubicBezTo>
                  <a:pt x="5606416" y="56562"/>
                  <a:pt x="5429268" y="11554"/>
                  <a:pt x="5210723" y="36576"/>
                </a:cubicBezTo>
                <a:cubicBezTo>
                  <a:pt x="4992178" y="61598"/>
                  <a:pt x="4822371" y="18794"/>
                  <a:pt x="4724388" y="36576"/>
                </a:cubicBezTo>
                <a:cubicBezTo>
                  <a:pt x="4626406" y="54358"/>
                  <a:pt x="4315939" y="61161"/>
                  <a:pt x="4099102" y="36576"/>
                </a:cubicBezTo>
                <a:cubicBezTo>
                  <a:pt x="3882265" y="11991"/>
                  <a:pt x="3716938" y="22431"/>
                  <a:pt x="3543291" y="36576"/>
                </a:cubicBezTo>
                <a:cubicBezTo>
                  <a:pt x="3369644" y="50721"/>
                  <a:pt x="2946116" y="23307"/>
                  <a:pt x="2709576" y="36576"/>
                </a:cubicBezTo>
                <a:cubicBezTo>
                  <a:pt x="2473037" y="49845"/>
                  <a:pt x="2238803" y="19478"/>
                  <a:pt x="1945336" y="36576"/>
                </a:cubicBezTo>
                <a:cubicBezTo>
                  <a:pt x="1651869" y="53674"/>
                  <a:pt x="1621204" y="15829"/>
                  <a:pt x="1459002" y="36576"/>
                </a:cubicBezTo>
                <a:cubicBezTo>
                  <a:pt x="1296800" y="57323"/>
                  <a:pt x="998251" y="54202"/>
                  <a:pt x="764239" y="36576"/>
                </a:cubicBezTo>
                <a:cubicBezTo>
                  <a:pt x="530227" y="18950"/>
                  <a:pt x="378810" y="72444"/>
                  <a:pt x="0" y="36576"/>
                </a:cubicBezTo>
                <a:cubicBezTo>
                  <a:pt x="566" y="19755"/>
                  <a:pt x="-1" y="873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Text, background pattern&#10;&#10;Description automatically generated">
            <a:extLst>
              <a:ext uri="{FF2B5EF4-FFF2-40B4-BE49-F238E27FC236}">
                <a16:creationId xmlns:a16="http://schemas.microsoft.com/office/drawing/2014/main" id="{DF242D74-D4E2-4242-8B04-74C38354F7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3066"/>
          <a:stretch/>
        </p:blipFill>
        <p:spPr>
          <a:xfrm>
            <a:off x="10620637" y="10"/>
            <a:ext cx="13753967" cy="13715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87991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7">
            <a:extLst>
              <a:ext uri="{FF2B5EF4-FFF2-40B4-BE49-F238E27FC236}">
                <a16:creationId xmlns:a16="http://schemas.microsoft.com/office/drawing/2014/main" id="{19FBB3FF-7A64-2878-5529-36BD47EBCE17}"/>
              </a:ext>
            </a:extLst>
          </p:cNvPr>
          <p:cNvSpPr txBox="1"/>
          <p:nvPr/>
        </p:nvSpPr>
        <p:spPr>
          <a:xfrm>
            <a:off x="2160000" y="720000"/>
            <a:ext cx="16200000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tx2"/>
                </a:solidFill>
                <a:latin typeface="Franklin Gothic Book" panose="020B0503020102020204" pitchFamily="34" charset="0"/>
                <a:ea typeface="Roboto" panose="02000000000000000000" pitchFamily="2" charset="0"/>
                <a:cs typeface="Lato Light" panose="020F0502020204030203" pitchFamily="34" charset="0"/>
              </a:rPr>
              <a:t>European Distribution Market  </a:t>
            </a:r>
          </a:p>
        </p:txBody>
      </p:sp>
      <p:pic>
        <p:nvPicPr>
          <p:cNvPr id="7" name="Picture 6" descr="A graph of a bar chart&#10;&#10;Description automatically generated with medium confidence">
            <a:extLst>
              <a:ext uri="{FF2B5EF4-FFF2-40B4-BE49-F238E27FC236}">
                <a16:creationId xmlns:a16="http://schemas.microsoft.com/office/drawing/2014/main" id="{21E650AD-97C9-D04F-3DEC-9A109BA9BE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623" y="2224408"/>
            <a:ext cx="17621142" cy="1149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602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7">
            <a:extLst>
              <a:ext uri="{FF2B5EF4-FFF2-40B4-BE49-F238E27FC236}">
                <a16:creationId xmlns:a16="http://schemas.microsoft.com/office/drawing/2014/main" id="{65AC95F4-EE60-7416-2E08-57BF053DA233}"/>
              </a:ext>
            </a:extLst>
          </p:cNvPr>
          <p:cNvSpPr txBox="1"/>
          <p:nvPr/>
        </p:nvSpPr>
        <p:spPr>
          <a:xfrm>
            <a:off x="2160000" y="720000"/>
            <a:ext cx="16200000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tx2"/>
                </a:solidFill>
                <a:latin typeface="Franklin Gothic Book" panose="020B0503020102020204" pitchFamily="34" charset="0"/>
                <a:ea typeface="Roboto" panose="02000000000000000000" pitchFamily="2" charset="0"/>
                <a:cs typeface="Lato Light" panose="020F0502020204030203" pitchFamily="34" charset="0"/>
              </a:rPr>
              <a:t>European Distribution Market (All Components)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A18496-55CF-33D6-5CB2-4A163B5AD8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304" y="2212048"/>
            <a:ext cx="7338419" cy="71704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F0994B5-F905-0BEC-AEA7-B72070ECCD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5565" y="2212046"/>
            <a:ext cx="7103322" cy="71704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EBD0A0-D461-766E-E889-EEF93FBE98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28729" y="2212048"/>
            <a:ext cx="7103322" cy="49089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6A2DBEA-9779-D640-B0C7-2BB44BD2E5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48369" y="7533027"/>
            <a:ext cx="7020897" cy="21079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5E83D45-86F7-B069-8A30-F3730B8A7B84}"/>
              </a:ext>
            </a:extLst>
          </p:cNvPr>
          <p:cNvSpPr txBox="1"/>
          <p:nvPr/>
        </p:nvSpPr>
        <p:spPr>
          <a:xfrm>
            <a:off x="15837629" y="12672834"/>
            <a:ext cx="8842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Source: DMASS Europe e.V., </a:t>
            </a:r>
            <a:r>
              <a:rPr lang="de-DE" dirty="0" err="1"/>
              <a:t>October</a:t>
            </a:r>
            <a:r>
              <a:rPr lang="de-DE" dirty="0"/>
              <a:t> 2024</a:t>
            </a:r>
            <a:endParaRPr lang="en-GB" dirty="0"/>
          </a:p>
        </p:txBody>
      </p:sp>
      <p:sp>
        <p:nvSpPr>
          <p:cNvPr id="9" name="Textfeld 9">
            <a:extLst>
              <a:ext uri="{FF2B5EF4-FFF2-40B4-BE49-F238E27FC236}">
                <a16:creationId xmlns:a16="http://schemas.microsoft.com/office/drawing/2014/main" id="{EFB69757-1D02-B6E5-83BC-44D7DACF3664}"/>
              </a:ext>
            </a:extLst>
          </p:cNvPr>
          <p:cNvSpPr txBox="1"/>
          <p:nvPr/>
        </p:nvSpPr>
        <p:spPr>
          <a:xfrm>
            <a:off x="2015913" y="10106093"/>
            <a:ext cx="210026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-"/>
            </a:pPr>
            <a:r>
              <a:rPr lang="en-US" dirty="0">
                <a:solidFill>
                  <a:schemeClr val="tx2"/>
                </a:solidFill>
              </a:rPr>
              <a:t>European Distribution YTD 2024: -26%</a:t>
            </a:r>
          </a:p>
          <a:p>
            <a:pPr marL="571500" indent="-571500">
              <a:buFontTx/>
              <a:buChar char="-"/>
            </a:pPr>
            <a:r>
              <a:rPr lang="en-US" dirty="0">
                <a:solidFill>
                  <a:schemeClr val="tx2"/>
                </a:solidFill>
              </a:rPr>
              <a:t>Semiconductors YTD 2024: -32%</a:t>
            </a:r>
          </a:p>
        </p:txBody>
      </p:sp>
    </p:spTree>
    <p:extLst>
      <p:ext uri="{BB962C8B-B14F-4D97-AF65-F5344CB8AC3E}">
        <p14:creationId xmlns:p14="http://schemas.microsoft.com/office/powerpoint/2010/main" val="41189295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1E67014-0499-0FBB-6D5A-DFB808C97F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73" y="448732"/>
            <a:ext cx="17071902" cy="11142134"/>
          </a:xfrm>
          <a:prstGeom prst="rect">
            <a:avLst/>
          </a:prstGeom>
        </p:spPr>
      </p:pic>
      <p:sp>
        <p:nvSpPr>
          <p:cNvPr id="11" name="Textfeld 9">
            <a:extLst>
              <a:ext uri="{FF2B5EF4-FFF2-40B4-BE49-F238E27FC236}">
                <a16:creationId xmlns:a16="http://schemas.microsoft.com/office/drawing/2014/main" id="{F1D7105D-6B62-EF16-8DC0-DA27EDFBA6E1}"/>
              </a:ext>
            </a:extLst>
          </p:cNvPr>
          <p:cNvSpPr txBox="1"/>
          <p:nvPr/>
        </p:nvSpPr>
        <p:spPr>
          <a:xfrm>
            <a:off x="2015913" y="11725343"/>
            <a:ext cx="210026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-"/>
            </a:pPr>
            <a:r>
              <a:rPr lang="en-US" dirty="0">
                <a:solidFill>
                  <a:schemeClr val="tx2"/>
                </a:solidFill>
              </a:rPr>
              <a:t>Back to 2021 level</a:t>
            </a:r>
          </a:p>
          <a:p>
            <a:pPr marL="571500" indent="-571500">
              <a:buFontTx/>
              <a:buChar char="-"/>
            </a:pPr>
            <a:r>
              <a:rPr lang="en-US" dirty="0">
                <a:solidFill>
                  <a:schemeClr val="tx2"/>
                </a:solidFill>
              </a:rPr>
              <a:t>Outlook 2025: flat (optimistic view)</a:t>
            </a:r>
          </a:p>
        </p:txBody>
      </p:sp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524C8E0F-8AA3-E253-DDD1-343A64419C7F}"/>
              </a:ext>
            </a:extLst>
          </p:cNvPr>
          <p:cNvSpPr/>
          <p:nvPr/>
        </p:nvSpPr>
        <p:spPr>
          <a:xfrm>
            <a:off x="20478750" y="2247900"/>
            <a:ext cx="2539788" cy="2628900"/>
          </a:xfrm>
          <a:prstGeom prst="wedgeEllipseCallout">
            <a:avLst>
              <a:gd name="adj1" fmla="val -78588"/>
              <a:gd name="adj2" fmla="val 58877"/>
            </a:avLst>
          </a:prstGeom>
          <a:solidFill>
            <a:srgbClr val="78B4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5400" dirty="0">
                <a:solidFill>
                  <a:schemeClr val="bg1"/>
                </a:solidFill>
              </a:rPr>
              <a:t>-30%</a:t>
            </a:r>
            <a:endParaRPr lang="en-GB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4982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7">
            <a:extLst>
              <a:ext uri="{FF2B5EF4-FFF2-40B4-BE49-F238E27FC236}">
                <a16:creationId xmlns:a16="http://schemas.microsoft.com/office/drawing/2014/main" id="{4515D3A6-CEC1-DD43-518F-359A6DC04BBE}"/>
              </a:ext>
            </a:extLst>
          </p:cNvPr>
          <p:cNvSpPr txBox="1"/>
          <p:nvPr/>
        </p:nvSpPr>
        <p:spPr>
          <a:xfrm>
            <a:off x="2160000" y="720000"/>
            <a:ext cx="16200000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tx2"/>
                </a:solidFill>
                <a:latin typeface="Franklin Gothic Book" panose="020B0503020102020204" pitchFamily="34" charset="0"/>
                <a:ea typeface="Roboto" panose="02000000000000000000" pitchFamily="2" charset="0"/>
                <a:cs typeface="Lato Light" panose="020F0502020204030203" pitchFamily="34" charset="0"/>
              </a:rPr>
              <a:t>German Distribution Market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284F53-C87B-8041-88DF-318BA3D60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7219" y="2058860"/>
            <a:ext cx="17023212" cy="1111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2577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" y="0"/>
            <a:ext cx="24371555" cy="137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23D9E4-22F4-5763-B4C3-EE656ED915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561" r="1" b="14498"/>
          <a:stretch/>
        </p:blipFill>
        <p:spPr>
          <a:xfrm>
            <a:off x="8353656" y="1174177"/>
            <a:ext cx="16023989" cy="11367645"/>
          </a:xfrm>
          <a:prstGeom prst="rect">
            <a:avLst/>
          </a:prstGeom>
          <a:noFill/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4776675" cy="13716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7">
            <a:extLst>
              <a:ext uri="{FF2B5EF4-FFF2-40B4-BE49-F238E27FC236}">
                <a16:creationId xmlns:a16="http://schemas.microsoft.com/office/drawing/2014/main" id="{503EC289-E8E4-E228-B2DA-0F6E35BDEF4B}"/>
              </a:ext>
            </a:extLst>
          </p:cNvPr>
          <p:cNvSpPr txBox="1"/>
          <p:nvPr/>
        </p:nvSpPr>
        <p:spPr>
          <a:xfrm>
            <a:off x="1675963" y="730250"/>
            <a:ext cx="7642387" cy="3799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000" b="1" dirty="0">
                <a:solidFill>
                  <a:schemeClr val="tx2"/>
                </a:solidFill>
                <a:latin typeface="Franklin Gothic Book" panose="020B0503020102020204" pitchFamily="34" charset="0"/>
                <a:ea typeface="+mj-ea"/>
                <a:cs typeface="+mj-cs"/>
              </a:rPr>
              <a:t>Summary</a:t>
            </a:r>
          </a:p>
        </p:txBody>
      </p:sp>
      <p:sp>
        <p:nvSpPr>
          <p:cNvPr id="4" name="Textfeld 9">
            <a:extLst>
              <a:ext uri="{FF2B5EF4-FFF2-40B4-BE49-F238E27FC236}">
                <a16:creationId xmlns:a16="http://schemas.microsoft.com/office/drawing/2014/main" id="{0D141B63-CBEA-36D3-3CC9-5955E41141ED}"/>
              </a:ext>
            </a:extLst>
          </p:cNvPr>
          <p:cNvSpPr txBox="1"/>
          <p:nvPr/>
        </p:nvSpPr>
        <p:spPr>
          <a:xfrm>
            <a:off x="1675962" y="3532909"/>
            <a:ext cx="11312673" cy="88210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444444"/>
                </a:solidFill>
              </a:rPr>
              <a:t>Difficult year 2024 almost behind us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444444"/>
                </a:solidFill>
              </a:rPr>
              <a:t>Relief for 2025 hinges on Automotive ??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444444"/>
                </a:solidFill>
              </a:rPr>
              <a:t>Export becomes more challenging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444444"/>
                </a:solidFill>
              </a:rPr>
              <a:t>New projects for 2026ff – visibility low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444444"/>
                </a:solidFill>
              </a:rPr>
              <a:t>Long-term outlook positive but depends on economic recovery, more dynamic in transformation (automotive, infrastructure, e-mob, energy)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444444"/>
                </a:solidFill>
              </a:rPr>
              <a:t>Challenge to participate in AI-hardware market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444444"/>
                </a:solidFill>
              </a:rPr>
              <a:t>Does the model “distribution” have a bigger issue than we see?</a:t>
            </a:r>
          </a:p>
        </p:txBody>
      </p:sp>
    </p:spTree>
    <p:extLst>
      <p:ext uri="{BB962C8B-B14F-4D97-AF65-F5344CB8AC3E}">
        <p14:creationId xmlns:p14="http://schemas.microsoft.com/office/powerpoint/2010/main" val="1296613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4371555" cy="137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6BBB2CF-C3FF-0219-8CCE-77DA4BEFE8DF}"/>
              </a:ext>
            </a:extLst>
          </p:cNvPr>
          <p:cNvSpPr txBox="1">
            <a:spLocks/>
          </p:cNvSpPr>
          <p:nvPr/>
        </p:nvSpPr>
        <p:spPr>
          <a:xfrm>
            <a:off x="1279826" y="650738"/>
            <a:ext cx="8734929" cy="391368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79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spcAft>
                <a:spcPts val="600"/>
              </a:spcAft>
            </a:pPr>
            <a:r>
              <a:rPr lang="en-US" sz="9600"/>
              <a:t>How to define a Polycrisis?</a:t>
            </a:r>
            <a:endParaRPr lang="en-US" sz="9600" dirty="0"/>
          </a:p>
        </p:txBody>
      </p:sp>
      <p:sp>
        <p:nvSpPr>
          <p:cNvPr id="18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79826" y="5173988"/>
            <a:ext cx="6947630" cy="36576"/>
          </a:xfrm>
          <a:custGeom>
            <a:avLst/>
            <a:gdLst>
              <a:gd name="connsiteX0" fmla="*/ 0 w 6947630"/>
              <a:gd name="connsiteY0" fmla="*/ 0 h 36576"/>
              <a:gd name="connsiteX1" fmla="*/ 625287 w 6947630"/>
              <a:gd name="connsiteY1" fmla="*/ 0 h 36576"/>
              <a:gd name="connsiteX2" fmla="*/ 1181097 w 6947630"/>
              <a:gd name="connsiteY2" fmla="*/ 0 h 36576"/>
              <a:gd name="connsiteX3" fmla="*/ 1945336 w 6947630"/>
              <a:gd name="connsiteY3" fmla="*/ 0 h 36576"/>
              <a:gd name="connsiteX4" fmla="*/ 2709576 w 6947630"/>
              <a:gd name="connsiteY4" fmla="*/ 0 h 36576"/>
              <a:gd name="connsiteX5" fmla="*/ 3404339 w 6947630"/>
              <a:gd name="connsiteY5" fmla="*/ 0 h 36576"/>
              <a:gd name="connsiteX6" fmla="*/ 3890673 w 6947630"/>
              <a:gd name="connsiteY6" fmla="*/ 0 h 36576"/>
              <a:gd name="connsiteX7" fmla="*/ 4654912 w 6947630"/>
              <a:gd name="connsiteY7" fmla="*/ 0 h 36576"/>
              <a:gd name="connsiteX8" fmla="*/ 5141246 w 6947630"/>
              <a:gd name="connsiteY8" fmla="*/ 0 h 36576"/>
              <a:gd name="connsiteX9" fmla="*/ 5627580 w 6947630"/>
              <a:gd name="connsiteY9" fmla="*/ 0 h 36576"/>
              <a:gd name="connsiteX10" fmla="*/ 6947630 w 6947630"/>
              <a:gd name="connsiteY10" fmla="*/ 0 h 36576"/>
              <a:gd name="connsiteX11" fmla="*/ 6947630 w 6947630"/>
              <a:gd name="connsiteY11" fmla="*/ 36576 h 36576"/>
              <a:gd name="connsiteX12" fmla="*/ 6113914 w 6947630"/>
              <a:gd name="connsiteY12" fmla="*/ 36576 h 36576"/>
              <a:gd name="connsiteX13" fmla="*/ 5419151 w 6947630"/>
              <a:gd name="connsiteY13" fmla="*/ 36576 h 36576"/>
              <a:gd name="connsiteX14" fmla="*/ 4585436 w 6947630"/>
              <a:gd name="connsiteY14" fmla="*/ 36576 h 36576"/>
              <a:gd name="connsiteX15" fmla="*/ 4029625 w 6947630"/>
              <a:gd name="connsiteY15" fmla="*/ 36576 h 36576"/>
              <a:gd name="connsiteX16" fmla="*/ 3334862 w 6947630"/>
              <a:gd name="connsiteY16" fmla="*/ 36576 h 36576"/>
              <a:gd name="connsiteX17" fmla="*/ 2501147 w 6947630"/>
              <a:gd name="connsiteY17" fmla="*/ 36576 h 36576"/>
              <a:gd name="connsiteX18" fmla="*/ 1875860 w 6947630"/>
              <a:gd name="connsiteY18" fmla="*/ 36576 h 36576"/>
              <a:gd name="connsiteX19" fmla="*/ 1042145 w 6947630"/>
              <a:gd name="connsiteY19" fmla="*/ 36576 h 36576"/>
              <a:gd name="connsiteX20" fmla="*/ 0 w 6947630"/>
              <a:gd name="connsiteY20" fmla="*/ 36576 h 36576"/>
              <a:gd name="connsiteX21" fmla="*/ 0 w 6947630"/>
              <a:gd name="connsiteY21" fmla="*/ 0 h 36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947630" h="36576" fill="none" extrusionOk="0">
                <a:moveTo>
                  <a:pt x="0" y="0"/>
                </a:moveTo>
                <a:cubicBezTo>
                  <a:pt x="197502" y="-24729"/>
                  <a:pt x="368061" y="-30956"/>
                  <a:pt x="625287" y="0"/>
                </a:cubicBezTo>
                <a:cubicBezTo>
                  <a:pt x="882513" y="30956"/>
                  <a:pt x="1053103" y="22709"/>
                  <a:pt x="1181097" y="0"/>
                </a:cubicBezTo>
                <a:cubicBezTo>
                  <a:pt x="1309091" y="-22709"/>
                  <a:pt x="1566716" y="3956"/>
                  <a:pt x="1945336" y="0"/>
                </a:cubicBezTo>
                <a:cubicBezTo>
                  <a:pt x="2323956" y="-3956"/>
                  <a:pt x="2462336" y="14179"/>
                  <a:pt x="2709576" y="0"/>
                </a:cubicBezTo>
                <a:cubicBezTo>
                  <a:pt x="2956816" y="-14179"/>
                  <a:pt x="3078089" y="7478"/>
                  <a:pt x="3404339" y="0"/>
                </a:cubicBezTo>
                <a:cubicBezTo>
                  <a:pt x="3730589" y="-7478"/>
                  <a:pt x="3750714" y="10882"/>
                  <a:pt x="3890673" y="0"/>
                </a:cubicBezTo>
                <a:cubicBezTo>
                  <a:pt x="4030632" y="-10882"/>
                  <a:pt x="4445587" y="9005"/>
                  <a:pt x="4654912" y="0"/>
                </a:cubicBezTo>
                <a:cubicBezTo>
                  <a:pt x="4864237" y="-9005"/>
                  <a:pt x="4905775" y="20963"/>
                  <a:pt x="5141246" y="0"/>
                </a:cubicBezTo>
                <a:cubicBezTo>
                  <a:pt x="5376717" y="-20963"/>
                  <a:pt x="5386446" y="-178"/>
                  <a:pt x="5627580" y="0"/>
                </a:cubicBezTo>
                <a:cubicBezTo>
                  <a:pt x="5868714" y="178"/>
                  <a:pt x="6428059" y="-61159"/>
                  <a:pt x="6947630" y="0"/>
                </a:cubicBezTo>
                <a:cubicBezTo>
                  <a:pt x="6948966" y="14036"/>
                  <a:pt x="6946192" y="18623"/>
                  <a:pt x="6947630" y="36576"/>
                </a:cubicBezTo>
                <a:cubicBezTo>
                  <a:pt x="6641557" y="75709"/>
                  <a:pt x="6367040" y="8144"/>
                  <a:pt x="6113914" y="36576"/>
                </a:cubicBezTo>
                <a:cubicBezTo>
                  <a:pt x="5860788" y="65008"/>
                  <a:pt x="5570909" y="41212"/>
                  <a:pt x="5419151" y="36576"/>
                </a:cubicBezTo>
                <a:cubicBezTo>
                  <a:pt x="5267393" y="31940"/>
                  <a:pt x="4797649" y="53798"/>
                  <a:pt x="4585436" y="36576"/>
                </a:cubicBezTo>
                <a:cubicBezTo>
                  <a:pt x="4373223" y="19354"/>
                  <a:pt x="4277598" y="31793"/>
                  <a:pt x="4029625" y="36576"/>
                </a:cubicBezTo>
                <a:cubicBezTo>
                  <a:pt x="3781652" y="41359"/>
                  <a:pt x="3539931" y="23434"/>
                  <a:pt x="3334862" y="36576"/>
                </a:cubicBezTo>
                <a:cubicBezTo>
                  <a:pt x="3129793" y="49718"/>
                  <a:pt x="2766505" y="75403"/>
                  <a:pt x="2501147" y="36576"/>
                </a:cubicBezTo>
                <a:cubicBezTo>
                  <a:pt x="2235789" y="-2251"/>
                  <a:pt x="2122774" y="28577"/>
                  <a:pt x="1875860" y="36576"/>
                </a:cubicBezTo>
                <a:cubicBezTo>
                  <a:pt x="1628946" y="44575"/>
                  <a:pt x="1334345" y="17963"/>
                  <a:pt x="1042145" y="36576"/>
                </a:cubicBezTo>
                <a:cubicBezTo>
                  <a:pt x="749946" y="55189"/>
                  <a:pt x="308118" y="18658"/>
                  <a:pt x="0" y="36576"/>
                </a:cubicBezTo>
                <a:cubicBezTo>
                  <a:pt x="-44" y="24172"/>
                  <a:pt x="86" y="11981"/>
                  <a:pt x="0" y="0"/>
                </a:cubicBezTo>
                <a:close/>
              </a:path>
              <a:path w="6947630" h="36576" stroke="0" extrusionOk="0">
                <a:moveTo>
                  <a:pt x="0" y="0"/>
                </a:moveTo>
                <a:cubicBezTo>
                  <a:pt x="145600" y="10736"/>
                  <a:pt x="427726" y="26855"/>
                  <a:pt x="555810" y="0"/>
                </a:cubicBezTo>
                <a:cubicBezTo>
                  <a:pt x="683894" y="-26855"/>
                  <a:pt x="1178754" y="41389"/>
                  <a:pt x="1389526" y="0"/>
                </a:cubicBezTo>
                <a:cubicBezTo>
                  <a:pt x="1600298" y="-41389"/>
                  <a:pt x="1760572" y="23120"/>
                  <a:pt x="1875860" y="0"/>
                </a:cubicBezTo>
                <a:cubicBezTo>
                  <a:pt x="1991148" y="-23120"/>
                  <a:pt x="2249910" y="-19758"/>
                  <a:pt x="2362194" y="0"/>
                </a:cubicBezTo>
                <a:cubicBezTo>
                  <a:pt x="2474478" y="19758"/>
                  <a:pt x="2884886" y="16640"/>
                  <a:pt x="3056957" y="0"/>
                </a:cubicBezTo>
                <a:cubicBezTo>
                  <a:pt x="3229028" y="-16640"/>
                  <a:pt x="3394446" y="-1415"/>
                  <a:pt x="3682244" y="0"/>
                </a:cubicBezTo>
                <a:cubicBezTo>
                  <a:pt x="3970042" y="1415"/>
                  <a:pt x="4145085" y="-32133"/>
                  <a:pt x="4446483" y="0"/>
                </a:cubicBezTo>
                <a:cubicBezTo>
                  <a:pt x="4747881" y="32133"/>
                  <a:pt x="4751353" y="24771"/>
                  <a:pt x="5002294" y="0"/>
                </a:cubicBezTo>
                <a:cubicBezTo>
                  <a:pt x="5253235" y="-24771"/>
                  <a:pt x="5433163" y="12681"/>
                  <a:pt x="5836009" y="0"/>
                </a:cubicBezTo>
                <a:cubicBezTo>
                  <a:pt x="6238855" y="-12681"/>
                  <a:pt x="6704809" y="-41643"/>
                  <a:pt x="6947630" y="0"/>
                </a:cubicBezTo>
                <a:cubicBezTo>
                  <a:pt x="6947932" y="16774"/>
                  <a:pt x="6947059" y="27779"/>
                  <a:pt x="6947630" y="36576"/>
                </a:cubicBezTo>
                <a:cubicBezTo>
                  <a:pt x="6748396" y="27711"/>
                  <a:pt x="6550611" y="40360"/>
                  <a:pt x="6391820" y="36576"/>
                </a:cubicBezTo>
                <a:cubicBezTo>
                  <a:pt x="6233029" y="32793"/>
                  <a:pt x="6065602" y="16590"/>
                  <a:pt x="5836009" y="36576"/>
                </a:cubicBezTo>
                <a:cubicBezTo>
                  <a:pt x="5606416" y="56562"/>
                  <a:pt x="5429268" y="11554"/>
                  <a:pt x="5210723" y="36576"/>
                </a:cubicBezTo>
                <a:cubicBezTo>
                  <a:pt x="4992178" y="61598"/>
                  <a:pt x="4822371" y="18794"/>
                  <a:pt x="4724388" y="36576"/>
                </a:cubicBezTo>
                <a:cubicBezTo>
                  <a:pt x="4626406" y="54358"/>
                  <a:pt x="4315939" y="61161"/>
                  <a:pt x="4099102" y="36576"/>
                </a:cubicBezTo>
                <a:cubicBezTo>
                  <a:pt x="3882265" y="11991"/>
                  <a:pt x="3716938" y="22431"/>
                  <a:pt x="3543291" y="36576"/>
                </a:cubicBezTo>
                <a:cubicBezTo>
                  <a:pt x="3369644" y="50721"/>
                  <a:pt x="2946116" y="23307"/>
                  <a:pt x="2709576" y="36576"/>
                </a:cubicBezTo>
                <a:cubicBezTo>
                  <a:pt x="2473037" y="49845"/>
                  <a:pt x="2238803" y="19478"/>
                  <a:pt x="1945336" y="36576"/>
                </a:cubicBezTo>
                <a:cubicBezTo>
                  <a:pt x="1651869" y="53674"/>
                  <a:pt x="1621204" y="15829"/>
                  <a:pt x="1459002" y="36576"/>
                </a:cubicBezTo>
                <a:cubicBezTo>
                  <a:pt x="1296800" y="57323"/>
                  <a:pt x="998251" y="54202"/>
                  <a:pt x="764239" y="36576"/>
                </a:cubicBezTo>
                <a:cubicBezTo>
                  <a:pt x="530227" y="18950"/>
                  <a:pt x="378810" y="72444"/>
                  <a:pt x="0" y="36576"/>
                </a:cubicBezTo>
                <a:cubicBezTo>
                  <a:pt x="566" y="19755"/>
                  <a:pt x="-1" y="873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39F62CD-7E56-0600-C3F9-58D4598654F6}"/>
              </a:ext>
            </a:extLst>
          </p:cNvPr>
          <p:cNvSpPr txBox="1">
            <a:spLocks/>
          </p:cNvSpPr>
          <p:nvPr/>
        </p:nvSpPr>
        <p:spPr>
          <a:xfrm>
            <a:off x="1279826" y="5745798"/>
            <a:ext cx="9692974" cy="66413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1828343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sz="5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171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343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514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685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7943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114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286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57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228600" defTabSz="9144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800"/>
              <a:t>The world and its economy is deeply connected. Every major crisis can have global potential.</a:t>
            </a:r>
          </a:p>
          <a:p>
            <a:pPr indent="-228600" defTabSz="914400">
              <a:buFont typeface="Arial" panose="020B0604020202020204" pitchFamily="34" charset="0"/>
              <a:buChar char="•"/>
            </a:pPr>
            <a:endParaRPr lang="en-US" sz="2800"/>
          </a:p>
          <a:p>
            <a:pPr indent="-228600" defTabSz="9144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800"/>
              <a:t>Major crisis events with potential to disrupt supply chains:</a:t>
            </a:r>
          </a:p>
          <a:p>
            <a:pPr lvl="1" indent="-228600" defTabSz="914400">
              <a:buFont typeface="Arial" panose="020B0604020202020204" pitchFamily="34" charset="0"/>
              <a:buChar char="•"/>
            </a:pPr>
            <a:r>
              <a:rPr lang="en-US" sz="2800"/>
              <a:t>Trade Conflicts (US-China)</a:t>
            </a:r>
          </a:p>
          <a:p>
            <a:pPr lvl="1" indent="-228600" defTabSz="914400">
              <a:buFont typeface="Arial" panose="020B0604020202020204" pitchFamily="34" charset="0"/>
              <a:buChar char="•"/>
            </a:pPr>
            <a:r>
              <a:rPr lang="en-US" sz="2800"/>
              <a:t>Pandemic</a:t>
            </a:r>
          </a:p>
          <a:p>
            <a:pPr lvl="1" indent="-228600" defTabSz="914400">
              <a:buFont typeface="Arial" panose="020B0604020202020204" pitchFamily="34" charset="0"/>
              <a:buChar char="•"/>
            </a:pPr>
            <a:r>
              <a:rPr lang="en-US" sz="2800"/>
              <a:t>Transportation breakdowns</a:t>
            </a:r>
          </a:p>
          <a:p>
            <a:pPr lvl="1" indent="-228600" defTabSz="914400">
              <a:buFont typeface="Arial" panose="020B0604020202020204" pitchFamily="34" charset="0"/>
              <a:buChar char="•"/>
            </a:pPr>
            <a:r>
              <a:rPr lang="en-US" sz="2800"/>
              <a:t>Military conflicts</a:t>
            </a:r>
          </a:p>
          <a:p>
            <a:pPr lvl="1" indent="-228600" defTabSz="914400">
              <a:buFont typeface="Arial" panose="020B0604020202020204" pitchFamily="34" charset="0"/>
              <a:buChar char="•"/>
            </a:pPr>
            <a:r>
              <a:rPr lang="en-US" sz="2800"/>
              <a:t>Climate Change</a:t>
            </a:r>
          </a:p>
          <a:p>
            <a:pPr lvl="1" indent="-228600" defTabSz="914400">
              <a:buFont typeface="Arial" panose="020B0604020202020204" pitchFamily="34" charset="0"/>
              <a:buChar char="•"/>
            </a:pPr>
            <a:r>
              <a:rPr lang="en-US" sz="2800"/>
              <a:t>Autocracy and Nationalism</a:t>
            </a:r>
          </a:p>
          <a:p>
            <a:pPr lvl="1" indent="-228600" defTabSz="914400">
              <a:buFont typeface="Arial" panose="020B0604020202020204" pitchFamily="34" charset="0"/>
              <a:buChar char="•"/>
            </a:pPr>
            <a:r>
              <a:rPr lang="en-US" sz="2800"/>
              <a:t>Disruptive Technologies</a:t>
            </a:r>
          </a:p>
          <a:p>
            <a:pPr indent="-228600" defTabSz="914400">
              <a:buFont typeface="Arial" panose="020B0604020202020204" pitchFamily="34" charset="0"/>
              <a:buChar char="•"/>
            </a:pPr>
            <a:r>
              <a:rPr lang="en-US" sz="3200" b="1"/>
              <a:t>All of them have happened or are happing now. And now Trump…</a:t>
            </a:r>
            <a:endParaRPr lang="en-US" sz="3200" b="1" dirty="0"/>
          </a:p>
        </p:txBody>
      </p:sp>
      <p:pic>
        <p:nvPicPr>
          <p:cNvPr id="2" name="Picture 2" descr="This is why ‘polycrisis’ is a useful way of looking at the world right ...">
            <a:extLst>
              <a:ext uri="{FF2B5EF4-FFF2-40B4-BE49-F238E27FC236}">
                <a16:creationId xmlns:a16="http://schemas.microsoft.com/office/drawing/2014/main" id="{5245E584-12C8-3D52-43E3-07A6E6FA57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2" r="15503"/>
          <a:stretch/>
        </p:blipFill>
        <p:spPr bwMode="auto">
          <a:xfrm>
            <a:off x="10620637" y="10"/>
            <a:ext cx="13753967" cy="13715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12887205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ext, background pattern&#10;&#10;Description automatically generated">
            <a:extLst>
              <a:ext uri="{FF2B5EF4-FFF2-40B4-BE49-F238E27FC236}">
                <a16:creationId xmlns:a16="http://schemas.microsoft.com/office/drawing/2014/main" id="{DF242D74-D4E2-4242-8B04-74C38354F7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074" b="34564"/>
          <a:stretch/>
        </p:blipFill>
        <p:spPr>
          <a:xfrm>
            <a:off x="18902" y="182880"/>
            <a:ext cx="24358748" cy="1353312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7D2287D-4D6E-D04C-BF75-608E9528889E}"/>
              </a:ext>
            </a:extLst>
          </p:cNvPr>
          <p:cNvSpPr txBox="1"/>
          <p:nvPr/>
        </p:nvSpPr>
        <p:spPr>
          <a:xfrm>
            <a:off x="5812591" y="4349621"/>
            <a:ext cx="12771369" cy="501675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8000" dirty="0">
                <a:solidFill>
                  <a:srgbClr val="455560"/>
                </a:solidFill>
                <a:latin typeface="Franklin Gothic Book"/>
                <a:ea typeface="Roboto"/>
                <a:cs typeface="Lato Light"/>
              </a:rPr>
              <a:t>However… it’s not all gloomy, Europe has 450 million bright individuals, but we have to get our act together…</a:t>
            </a:r>
          </a:p>
        </p:txBody>
      </p:sp>
    </p:spTree>
    <p:extLst>
      <p:ext uri="{BB962C8B-B14F-4D97-AF65-F5344CB8AC3E}">
        <p14:creationId xmlns:p14="http://schemas.microsoft.com/office/powerpoint/2010/main" val="29913698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7">
            <a:extLst>
              <a:ext uri="{FF2B5EF4-FFF2-40B4-BE49-F238E27FC236}">
                <a16:creationId xmlns:a16="http://schemas.microsoft.com/office/drawing/2014/main" id="{2EF701E4-6A3B-9196-5578-326B03309962}"/>
              </a:ext>
            </a:extLst>
          </p:cNvPr>
          <p:cNvSpPr txBox="1"/>
          <p:nvPr/>
        </p:nvSpPr>
        <p:spPr>
          <a:xfrm>
            <a:off x="961775" y="7505698"/>
            <a:ext cx="6580060" cy="49053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000" b="1" dirty="0">
                <a:solidFill>
                  <a:schemeClr val="tx2"/>
                </a:solidFill>
                <a:latin typeface="Franklin Gothic Book" panose="020B0503020102020204" pitchFamily="34" charset="0"/>
                <a:ea typeface="+mj-ea"/>
                <a:cs typeface="+mj-cs"/>
              </a:rPr>
              <a:t>European Competitiveness (Draghi Report)  </a:t>
            </a:r>
          </a:p>
        </p:txBody>
      </p:sp>
      <p:pic>
        <p:nvPicPr>
          <p:cNvPr id="5122" name="Picture 2" descr="Factbox-Main elements of Draghi competitiveness report By Reuters">
            <a:extLst>
              <a:ext uri="{FF2B5EF4-FFF2-40B4-BE49-F238E27FC236}">
                <a16:creationId xmlns:a16="http://schemas.microsoft.com/office/drawing/2014/main" id="{322855DF-C640-729E-086F-ACC53CAFF8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42" b="33751"/>
          <a:stretch/>
        </p:blipFill>
        <p:spPr bwMode="auto">
          <a:xfrm>
            <a:off x="20" y="10"/>
            <a:ext cx="24377630" cy="7421216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9">
            <a:extLst>
              <a:ext uri="{FF2B5EF4-FFF2-40B4-BE49-F238E27FC236}">
                <a16:creationId xmlns:a16="http://schemas.microsoft.com/office/drawing/2014/main" id="{01FC3DB6-A565-8F5E-06E5-64DDF9ADD4BF}"/>
              </a:ext>
            </a:extLst>
          </p:cNvPr>
          <p:cNvSpPr txBox="1"/>
          <p:nvPr/>
        </p:nvSpPr>
        <p:spPr>
          <a:xfrm>
            <a:off x="8445764" y="7505699"/>
            <a:ext cx="15931886" cy="58570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</a:rPr>
              <a:t>At the current state, Europe is not competitive against China and the US </a:t>
            </a:r>
            <a:r>
              <a:rPr lang="en-US" sz="2800" dirty="0">
                <a:solidFill>
                  <a:schemeClr val="tx2"/>
                </a:solidFill>
                <a:sym typeface="Wingdings" panose="05000000000000000000" pitchFamily="2" charset="2"/>
              </a:rPr>
              <a:t> many reasons including energy prices, BUT 70% of the productivity gap to the US is disadvantage in DIGITALISATION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  <a:sym typeface="Wingdings" panose="05000000000000000000" pitchFamily="2" charset="2"/>
              </a:rPr>
              <a:t>In order to transform Europe into a powerful force of the 21</a:t>
            </a:r>
            <a:r>
              <a:rPr lang="en-US" sz="2800" baseline="30000" dirty="0">
                <a:solidFill>
                  <a:schemeClr val="tx2"/>
                </a:solidFill>
                <a:sym typeface="Wingdings" panose="05000000000000000000" pitchFamily="2" charset="2"/>
              </a:rPr>
              <a:t>st</a:t>
            </a:r>
            <a:r>
              <a:rPr lang="en-US" sz="2800" dirty="0">
                <a:solidFill>
                  <a:schemeClr val="tx2"/>
                </a:solidFill>
                <a:sym typeface="Wingdings" panose="05000000000000000000" pitchFamily="2" charset="2"/>
              </a:rPr>
              <a:t> century, we need growth and we need unity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2"/>
              </a:solidFill>
              <a:sym typeface="Wingdings" panose="05000000000000000000" pitchFamily="2" charset="2"/>
            </a:endParaRP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  <a:sym typeface="Wingdings" panose="05000000000000000000" pitchFamily="2" charset="2"/>
              </a:rPr>
              <a:t>3 Areas of Focus</a:t>
            </a:r>
          </a:p>
          <a:p>
            <a:pPr marL="1257117" lvl="1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</a:rPr>
              <a:t>Closing the innovation gap to the US and China</a:t>
            </a:r>
          </a:p>
          <a:p>
            <a:pPr marL="1257117" lvl="1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</a:rPr>
              <a:t>Joint plan to combine </a:t>
            </a:r>
            <a:r>
              <a:rPr lang="en-US" sz="2800" dirty="0" err="1">
                <a:solidFill>
                  <a:schemeClr val="tx2"/>
                </a:solidFill>
              </a:rPr>
              <a:t>decarbonisation</a:t>
            </a:r>
            <a:r>
              <a:rPr lang="en-US" sz="2800" dirty="0">
                <a:solidFill>
                  <a:schemeClr val="tx2"/>
                </a:solidFill>
              </a:rPr>
              <a:t> and competitiveness: no plan, no growth </a:t>
            </a:r>
            <a:r>
              <a:rPr lang="en-US" sz="2800" dirty="0">
                <a:solidFill>
                  <a:schemeClr val="tx2"/>
                </a:solidFill>
                <a:sym typeface="Wingdings" panose="05000000000000000000" pitchFamily="2" charset="2"/>
              </a:rPr>
              <a:t> nice tourism location</a:t>
            </a:r>
          </a:p>
          <a:p>
            <a:pPr marL="1257117" lvl="1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  <a:sym typeface="Wingdings" panose="05000000000000000000" pitchFamily="2" charset="2"/>
              </a:rPr>
              <a:t>Increasing security and reducing dependencies (joint </a:t>
            </a:r>
            <a:r>
              <a:rPr lang="en-US" sz="2800" dirty="0" err="1">
                <a:solidFill>
                  <a:schemeClr val="tx2"/>
                </a:solidFill>
                <a:sym typeface="Wingdings" panose="05000000000000000000" pitchFamily="2" charset="2"/>
              </a:rPr>
              <a:t>defence</a:t>
            </a:r>
            <a:r>
              <a:rPr lang="en-US" sz="2800" dirty="0">
                <a:solidFill>
                  <a:schemeClr val="tx2"/>
                </a:solidFill>
                <a:sym typeface="Wingdings" panose="05000000000000000000" pitchFamily="2" charset="2"/>
              </a:rPr>
              <a:t> strategy, semiconductors)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</a:rPr>
              <a:t>Hurdles: </a:t>
            </a:r>
          </a:p>
          <a:p>
            <a:pPr marL="1257117" lvl="1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</a:rPr>
              <a:t>Common objectives without action</a:t>
            </a:r>
          </a:p>
          <a:p>
            <a:pPr marL="1257117" lvl="1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</a:rPr>
              <a:t>No single market</a:t>
            </a:r>
          </a:p>
          <a:p>
            <a:pPr marL="1257117" lvl="1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</a:rPr>
              <a:t>Lack of coordination in critical matters</a:t>
            </a:r>
          </a:p>
        </p:txBody>
      </p:sp>
    </p:spTree>
    <p:extLst>
      <p:ext uri="{BB962C8B-B14F-4D97-AF65-F5344CB8AC3E}">
        <p14:creationId xmlns:p14="http://schemas.microsoft.com/office/powerpoint/2010/main" val="5563840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9753B076-7148-4849-934E-2297F2208EA9}"/>
              </a:ext>
            </a:extLst>
          </p:cNvPr>
          <p:cNvSpPr/>
          <p:nvPr/>
        </p:nvSpPr>
        <p:spPr>
          <a:xfrm rot="10800000" flipV="1">
            <a:off x="-3" y="0"/>
            <a:ext cx="24377652" cy="8270559"/>
          </a:xfrm>
          <a:prstGeom prst="rect">
            <a:avLst/>
          </a:prstGeom>
          <a:solidFill>
            <a:srgbClr val="455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Shape 1646">
            <a:hlinkClick r:id="rId2"/>
            <a:extLst>
              <a:ext uri="{FF2B5EF4-FFF2-40B4-BE49-F238E27FC236}">
                <a16:creationId xmlns:a16="http://schemas.microsoft.com/office/drawing/2014/main" id="{D2D1E1EF-1C41-ED42-8EC2-82C70DCC44AC}"/>
              </a:ext>
            </a:extLst>
          </p:cNvPr>
          <p:cNvSpPr/>
          <p:nvPr/>
        </p:nvSpPr>
        <p:spPr>
          <a:xfrm>
            <a:off x="16993612" y="3583173"/>
            <a:ext cx="346071" cy="3460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73" y="21600"/>
                </a:moveTo>
                <a:lnTo>
                  <a:pt x="4902" y="21600"/>
                </a:lnTo>
                <a:lnTo>
                  <a:pt x="4902" y="7024"/>
                </a:lnTo>
                <a:lnTo>
                  <a:pt x="273" y="7024"/>
                </a:lnTo>
                <a:lnTo>
                  <a:pt x="273" y="21600"/>
                </a:lnTo>
                <a:cubicBezTo>
                  <a:pt x="273" y="21600"/>
                  <a:pt x="273" y="21600"/>
                  <a:pt x="273" y="21600"/>
                </a:cubicBezTo>
                <a:close/>
                <a:moveTo>
                  <a:pt x="2621" y="0"/>
                </a:moveTo>
                <a:cubicBezTo>
                  <a:pt x="1033" y="0"/>
                  <a:pt x="0" y="1086"/>
                  <a:pt x="0" y="2518"/>
                </a:cubicBezTo>
                <a:cubicBezTo>
                  <a:pt x="0" y="3917"/>
                  <a:pt x="1004" y="5039"/>
                  <a:pt x="2558" y="5039"/>
                </a:cubicBezTo>
                <a:lnTo>
                  <a:pt x="2589" y="5039"/>
                </a:lnTo>
                <a:cubicBezTo>
                  <a:pt x="4203" y="5039"/>
                  <a:pt x="5207" y="3917"/>
                  <a:pt x="5207" y="2518"/>
                </a:cubicBezTo>
                <a:cubicBezTo>
                  <a:pt x="5178" y="1086"/>
                  <a:pt x="4203" y="0"/>
                  <a:pt x="2621" y="0"/>
                </a:cubicBezTo>
                <a:cubicBezTo>
                  <a:pt x="2621" y="0"/>
                  <a:pt x="2621" y="0"/>
                  <a:pt x="2621" y="0"/>
                </a:cubicBezTo>
                <a:close/>
                <a:moveTo>
                  <a:pt x="21600" y="13242"/>
                </a:moveTo>
                <a:lnTo>
                  <a:pt x="21600" y="21600"/>
                </a:lnTo>
                <a:lnTo>
                  <a:pt x="16970" y="21600"/>
                </a:lnTo>
                <a:lnTo>
                  <a:pt x="16970" y="13803"/>
                </a:lnTo>
                <a:cubicBezTo>
                  <a:pt x="16970" y="11844"/>
                  <a:pt x="16299" y="10507"/>
                  <a:pt x="14623" y="10507"/>
                </a:cubicBezTo>
                <a:cubicBezTo>
                  <a:pt x="13345" y="10507"/>
                  <a:pt x="12582" y="11408"/>
                  <a:pt x="12250" y="12280"/>
                </a:cubicBezTo>
                <a:cubicBezTo>
                  <a:pt x="12127" y="12592"/>
                  <a:pt x="12094" y="13025"/>
                  <a:pt x="12094" y="13462"/>
                </a:cubicBezTo>
                <a:lnTo>
                  <a:pt x="12094" y="21600"/>
                </a:lnTo>
                <a:lnTo>
                  <a:pt x="7463" y="21600"/>
                </a:lnTo>
                <a:cubicBezTo>
                  <a:pt x="7463" y="21600"/>
                  <a:pt x="7525" y="8394"/>
                  <a:pt x="7463" y="7024"/>
                </a:cubicBezTo>
                <a:lnTo>
                  <a:pt x="12094" y="7024"/>
                </a:lnTo>
                <a:lnTo>
                  <a:pt x="12094" y="9093"/>
                </a:lnTo>
                <a:cubicBezTo>
                  <a:pt x="12087" y="9106"/>
                  <a:pt x="12074" y="9123"/>
                  <a:pt x="12066" y="9139"/>
                </a:cubicBezTo>
                <a:lnTo>
                  <a:pt x="12094" y="9139"/>
                </a:lnTo>
                <a:lnTo>
                  <a:pt x="12094" y="9093"/>
                </a:lnTo>
                <a:cubicBezTo>
                  <a:pt x="12710" y="8101"/>
                  <a:pt x="13808" y="6683"/>
                  <a:pt x="16269" y="6683"/>
                </a:cubicBezTo>
                <a:cubicBezTo>
                  <a:pt x="19315" y="6683"/>
                  <a:pt x="21600" y="8767"/>
                  <a:pt x="21600" y="13242"/>
                </a:cubicBezTo>
                <a:cubicBezTo>
                  <a:pt x="21600" y="13242"/>
                  <a:pt x="21600" y="13242"/>
                  <a:pt x="21600" y="13242"/>
                </a:cubicBezTo>
                <a:close/>
              </a:path>
            </a:pathLst>
          </a:custGeom>
          <a:solidFill>
            <a:srgbClr val="1B9AC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E692876-E66F-ED47-9302-1F16ADE87DC7}"/>
              </a:ext>
            </a:extLst>
          </p:cNvPr>
          <p:cNvSpPr txBox="1"/>
          <p:nvPr/>
        </p:nvSpPr>
        <p:spPr>
          <a:xfrm>
            <a:off x="16820577" y="1023310"/>
            <a:ext cx="4245714" cy="22406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8F9AAC"/>
                </a:solidFill>
                <a:latin typeface="Franklin Gothic Book" panose="020B0503020102020204" pitchFamily="34" charset="0"/>
                <a:ea typeface="Roboto" panose="02000000000000000000" pitchFamily="2" charset="0"/>
                <a:cs typeface="Lato Light" charset="0"/>
              </a:rPr>
              <a:t>Georg Steinberger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8F9AAC"/>
                </a:solidFill>
                <a:latin typeface="Franklin Gothic Book" panose="020B0503020102020204" pitchFamily="34" charset="0"/>
                <a:ea typeface="Roboto" panose="02000000000000000000" pitchFamily="2" charset="0"/>
                <a:cs typeface="Lato Light" charset="0"/>
              </a:rPr>
              <a:t>Chairman </a:t>
            </a:r>
            <a:r>
              <a:rPr lang="en-US" sz="2400" dirty="0" err="1">
                <a:solidFill>
                  <a:srgbClr val="8F9AAC"/>
                </a:solidFill>
                <a:latin typeface="Franklin Gothic Book" panose="020B0503020102020204" pitchFamily="34" charset="0"/>
                <a:ea typeface="Roboto" panose="02000000000000000000" pitchFamily="2" charset="0"/>
                <a:cs typeface="Lato Light" charset="0"/>
              </a:rPr>
              <a:t>FBDi</a:t>
            </a:r>
            <a:endParaRPr lang="en-US" sz="2400" dirty="0">
              <a:solidFill>
                <a:srgbClr val="8F9AAC"/>
              </a:solidFill>
              <a:latin typeface="Franklin Gothic Book" panose="020B0503020102020204" pitchFamily="34" charset="0"/>
              <a:ea typeface="Roboto" panose="02000000000000000000" pitchFamily="2" charset="0"/>
              <a:cs typeface="Lato Light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8F9AAC"/>
                </a:solidFill>
                <a:latin typeface="Franklin Gothic Book" panose="020B0503020102020204" pitchFamily="34" charset="0"/>
              </a:rPr>
              <a:t>+49 151 4033 8672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8F9AAC"/>
                </a:solidFill>
                <a:latin typeface="Franklin Gothic Book" panose="020B0503020102020204" pitchFamily="34" charset="0"/>
              </a:rPr>
              <a:t>Georg_Steinberger@yahoo.com</a:t>
            </a:r>
            <a:endParaRPr lang="en-US" sz="2400" dirty="0">
              <a:solidFill>
                <a:srgbClr val="8F9AAC"/>
              </a:solidFill>
              <a:latin typeface="Franklin Gothic Book" panose="020B0503020102020204" pitchFamily="34" charset="0"/>
              <a:ea typeface="Roboto" panose="02000000000000000000" pitchFamily="2" charset="0"/>
              <a:cs typeface="Lato Light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38337B6-1499-DB45-BB97-DFE312668E70}"/>
              </a:ext>
            </a:extLst>
          </p:cNvPr>
          <p:cNvGrpSpPr/>
          <p:nvPr/>
        </p:nvGrpSpPr>
        <p:grpSpPr>
          <a:xfrm>
            <a:off x="1462917" y="9982013"/>
            <a:ext cx="8884241" cy="1297786"/>
            <a:chOff x="9189768" y="1464039"/>
            <a:chExt cx="8884241" cy="129778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DBC406A-C29E-3B44-930F-248A582E5C60}"/>
                </a:ext>
              </a:extLst>
            </p:cNvPr>
            <p:cNvSpPr txBox="1"/>
            <p:nvPr/>
          </p:nvSpPr>
          <p:spPr>
            <a:xfrm>
              <a:off x="9189768" y="1746162"/>
              <a:ext cx="8884241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6000" b="1" dirty="0">
                  <a:solidFill>
                    <a:srgbClr val="455666"/>
                  </a:solidFill>
                  <a:latin typeface="Franklin Gothic Book" panose="020B0503020102020204" pitchFamily="34" charset="0"/>
                  <a:ea typeface="Roboto" panose="02000000000000000000" pitchFamily="2" charset="0"/>
                  <a:cs typeface="Lato Light" panose="020F0502020204030203" pitchFamily="34" charset="0"/>
                </a:rPr>
                <a:t>Thank you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FFED581-E188-044C-A541-8594E3A7696F}"/>
                </a:ext>
              </a:extLst>
            </p:cNvPr>
            <p:cNvSpPr/>
            <p:nvPr/>
          </p:nvSpPr>
          <p:spPr>
            <a:xfrm>
              <a:off x="9293678" y="1464039"/>
              <a:ext cx="664618" cy="76974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3" name="Grafik 2">
            <a:extLst>
              <a:ext uri="{FF2B5EF4-FFF2-40B4-BE49-F238E27FC236}">
                <a16:creationId xmlns:a16="http://schemas.microsoft.com/office/drawing/2014/main" id="{B176E610-6242-3DB3-76D5-09107A84AF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7138" y="1298309"/>
            <a:ext cx="4202628" cy="6303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433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7">
            <a:extLst>
              <a:ext uri="{FF2B5EF4-FFF2-40B4-BE49-F238E27FC236}">
                <a16:creationId xmlns:a16="http://schemas.microsoft.com/office/drawing/2014/main" id="{19FBB3FF-7A64-2878-5529-36BD47EBCE17}"/>
              </a:ext>
            </a:extLst>
          </p:cNvPr>
          <p:cNvSpPr txBox="1"/>
          <p:nvPr/>
        </p:nvSpPr>
        <p:spPr>
          <a:xfrm>
            <a:off x="2160000" y="720000"/>
            <a:ext cx="16200000" cy="1080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tx2"/>
                </a:solidFill>
                <a:latin typeface="Franklin Gothic Book" panose="020B0503020102020204" pitchFamily="34" charset="0"/>
                <a:ea typeface="Roboto" panose="02000000000000000000" pitchFamily="2" charset="0"/>
                <a:cs typeface="Lato Light" panose="020F0502020204030203" pitchFamily="34" charset="0"/>
              </a:rPr>
              <a:t>Worldwide Economic Confidence (IMF)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A89170-9A04-08FD-03FD-309709A369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9157" y="2202107"/>
            <a:ext cx="9247008" cy="52032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06C1F89-1E24-1C2E-80A7-9CEAFE3511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49025" y="2202106"/>
            <a:ext cx="9250270" cy="5203277"/>
          </a:xfrm>
          <a:prstGeom prst="rect">
            <a:avLst/>
          </a:prstGeom>
        </p:spPr>
      </p:pic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8CC682E4-3169-0272-39E4-E37DBFEFD4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923662"/>
              </p:ext>
            </p:extLst>
          </p:nvPr>
        </p:nvGraphicFramePr>
        <p:xfrm>
          <a:off x="2231491" y="8454265"/>
          <a:ext cx="9194674" cy="4469031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4824928">
                  <a:extLst>
                    <a:ext uri="{9D8B030D-6E8A-4147-A177-3AD203B41FA5}">
                      <a16:colId xmlns:a16="http://schemas.microsoft.com/office/drawing/2014/main" val="1367189246"/>
                    </a:ext>
                  </a:extLst>
                </a:gridCol>
                <a:gridCol w="1456582">
                  <a:extLst>
                    <a:ext uri="{9D8B030D-6E8A-4147-A177-3AD203B41FA5}">
                      <a16:colId xmlns:a16="http://schemas.microsoft.com/office/drawing/2014/main" val="847871750"/>
                    </a:ext>
                  </a:extLst>
                </a:gridCol>
                <a:gridCol w="1456582">
                  <a:extLst>
                    <a:ext uri="{9D8B030D-6E8A-4147-A177-3AD203B41FA5}">
                      <a16:colId xmlns:a16="http://schemas.microsoft.com/office/drawing/2014/main" val="520549608"/>
                    </a:ext>
                  </a:extLst>
                </a:gridCol>
                <a:gridCol w="1456582">
                  <a:extLst>
                    <a:ext uri="{9D8B030D-6E8A-4147-A177-3AD203B41FA5}">
                      <a16:colId xmlns:a16="http://schemas.microsoft.com/office/drawing/2014/main" val="318209263"/>
                    </a:ext>
                  </a:extLst>
                </a:gridCol>
              </a:tblGrid>
              <a:tr h="496559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GB" sz="2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IMF GROWTH PROJECTIONS JANUARY 2024</a:t>
                      </a:r>
                      <a:endParaRPr lang="en-GB" sz="2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5898644"/>
                  </a:ext>
                </a:extLst>
              </a:tr>
              <a:tr h="496559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2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REGIONS</a:t>
                      </a:r>
                      <a:endParaRPr lang="en-GB" sz="2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2023</a:t>
                      </a:r>
                      <a:endParaRPr lang="en-GB" sz="2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1" u="none" strike="noStrike">
                          <a:solidFill>
                            <a:schemeClr val="bg1"/>
                          </a:solidFill>
                          <a:effectLst/>
                        </a:rPr>
                        <a:t>2024</a:t>
                      </a:r>
                      <a:endParaRPr lang="en-GB" sz="24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1" u="none" strike="noStrike">
                          <a:solidFill>
                            <a:schemeClr val="bg1"/>
                          </a:solidFill>
                          <a:effectLst/>
                        </a:rPr>
                        <a:t>2025</a:t>
                      </a:r>
                      <a:endParaRPr lang="en-GB" sz="24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02456573"/>
                  </a:ext>
                </a:extLst>
              </a:tr>
              <a:tr h="496559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World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3.1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3.1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>
                          <a:solidFill>
                            <a:schemeClr val="bg1"/>
                          </a:solidFill>
                          <a:effectLst/>
                        </a:rPr>
                        <a:t>3.2</a:t>
                      </a:r>
                      <a:endParaRPr lang="en-GB" sz="2400" b="0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71089947"/>
                  </a:ext>
                </a:extLst>
              </a:tr>
              <a:tr h="496559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United States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2.5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2.1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>
                          <a:solidFill>
                            <a:schemeClr val="bg1"/>
                          </a:solidFill>
                          <a:effectLst/>
                        </a:rPr>
                        <a:t>1.7</a:t>
                      </a:r>
                      <a:endParaRPr lang="en-GB" sz="2400" b="0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95622608"/>
                  </a:ext>
                </a:extLst>
              </a:tr>
              <a:tr h="496559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Euro Area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0.5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0.9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>
                          <a:solidFill>
                            <a:schemeClr val="bg1"/>
                          </a:solidFill>
                          <a:effectLst/>
                        </a:rPr>
                        <a:t>1.7</a:t>
                      </a:r>
                      <a:endParaRPr lang="en-GB" sz="2400" b="0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42898118"/>
                  </a:ext>
                </a:extLst>
              </a:tr>
              <a:tr h="496559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Middle East &amp; Central Asia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2.0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>
                          <a:solidFill>
                            <a:schemeClr val="bg1"/>
                          </a:solidFill>
                          <a:effectLst/>
                        </a:rPr>
                        <a:t>2.9</a:t>
                      </a:r>
                      <a:endParaRPr lang="en-GB" sz="2400" b="0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4.2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78974538"/>
                  </a:ext>
                </a:extLst>
              </a:tr>
              <a:tr h="496559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Emerging and Developing Asia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5.4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>
                          <a:solidFill>
                            <a:schemeClr val="bg1"/>
                          </a:solidFill>
                          <a:effectLst/>
                        </a:rPr>
                        <a:t>5.2</a:t>
                      </a:r>
                      <a:endParaRPr lang="en-GB" sz="2400" b="0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4.8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97440458"/>
                  </a:ext>
                </a:extLst>
              </a:tr>
              <a:tr h="496559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Latin America and the Caribbean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>
                          <a:solidFill>
                            <a:schemeClr val="bg1"/>
                          </a:solidFill>
                          <a:effectLst/>
                        </a:rPr>
                        <a:t>2.5</a:t>
                      </a:r>
                      <a:endParaRPr lang="en-GB" sz="2400" b="0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1.9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2.5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4597742"/>
                  </a:ext>
                </a:extLst>
              </a:tr>
              <a:tr h="496559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Sub-Saharan Africa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>
                          <a:solidFill>
                            <a:schemeClr val="bg1"/>
                          </a:solidFill>
                          <a:effectLst/>
                        </a:rPr>
                        <a:t>3.3</a:t>
                      </a:r>
                      <a:endParaRPr lang="en-GB" sz="2400" b="0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3.8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4.1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36759677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61471490-A96B-2A4F-91C8-F9668FAD4C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603487"/>
              </p:ext>
            </p:extLst>
          </p:nvPr>
        </p:nvGraphicFramePr>
        <p:xfrm>
          <a:off x="12949023" y="8454265"/>
          <a:ext cx="9250272" cy="4469031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4854102">
                  <a:extLst>
                    <a:ext uri="{9D8B030D-6E8A-4147-A177-3AD203B41FA5}">
                      <a16:colId xmlns:a16="http://schemas.microsoft.com/office/drawing/2014/main" val="3126134615"/>
                    </a:ext>
                  </a:extLst>
                </a:gridCol>
                <a:gridCol w="1465390">
                  <a:extLst>
                    <a:ext uri="{9D8B030D-6E8A-4147-A177-3AD203B41FA5}">
                      <a16:colId xmlns:a16="http://schemas.microsoft.com/office/drawing/2014/main" val="2139178807"/>
                    </a:ext>
                  </a:extLst>
                </a:gridCol>
                <a:gridCol w="1465390">
                  <a:extLst>
                    <a:ext uri="{9D8B030D-6E8A-4147-A177-3AD203B41FA5}">
                      <a16:colId xmlns:a16="http://schemas.microsoft.com/office/drawing/2014/main" val="3048974297"/>
                    </a:ext>
                  </a:extLst>
                </a:gridCol>
                <a:gridCol w="1465390">
                  <a:extLst>
                    <a:ext uri="{9D8B030D-6E8A-4147-A177-3AD203B41FA5}">
                      <a16:colId xmlns:a16="http://schemas.microsoft.com/office/drawing/2014/main" val="3667855819"/>
                    </a:ext>
                  </a:extLst>
                </a:gridCol>
              </a:tblGrid>
              <a:tr h="496559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GB" sz="2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IMF GROWTH PROJECTIONS OCTOBER 2024</a:t>
                      </a:r>
                      <a:endParaRPr lang="en-GB" sz="2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1825166"/>
                  </a:ext>
                </a:extLst>
              </a:tr>
              <a:tr h="496559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2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REGIONS</a:t>
                      </a:r>
                      <a:endParaRPr lang="en-GB" sz="2400" b="1" i="0" u="none" strike="noStrike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2023</a:t>
                      </a:r>
                      <a:endParaRPr lang="en-GB" sz="2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1" u="none" strike="noStrike">
                          <a:solidFill>
                            <a:schemeClr val="bg1"/>
                          </a:solidFill>
                          <a:effectLst/>
                        </a:rPr>
                        <a:t>2024</a:t>
                      </a:r>
                      <a:endParaRPr lang="en-GB" sz="2400" b="1" i="0" u="none" strike="noStrike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1" u="none" strike="noStrike">
                          <a:solidFill>
                            <a:schemeClr val="bg1"/>
                          </a:solidFill>
                          <a:effectLst/>
                        </a:rPr>
                        <a:t>2025</a:t>
                      </a:r>
                      <a:endParaRPr lang="en-GB" sz="2400" b="1" i="0" u="none" strike="noStrike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95313586"/>
                  </a:ext>
                </a:extLst>
              </a:tr>
              <a:tr h="496559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World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3.3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>
                          <a:solidFill>
                            <a:schemeClr val="bg1"/>
                          </a:solidFill>
                          <a:effectLst/>
                        </a:rPr>
                        <a:t>3.2</a:t>
                      </a:r>
                      <a:endParaRPr lang="en-GB" sz="2400" b="0" i="0" u="none" strike="noStrike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>
                          <a:solidFill>
                            <a:schemeClr val="bg1"/>
                          </a:solidFill>
                          <a:effectLst/>
                        </a:rPr>
                        <a:t>3.2</a:t>
                      </a:r>
                      <a:endParaRPr lang="en-GB" sz="2400" b="0" i="0" u="none" strike="noStrike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98265091"/>
                  </a:ext>
                </a:extLst>
              </a:tr>
              <a:tr h="496559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United States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2.9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2.8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>
                          <a:solidFill>
                            <a:schemeClr val="bg1"/>
                          </a:solidFill>
                          <a:effectLst/>
                        </a:rPr>
                        <a:t>2.2</a:t>
                      </a:r>
                      <a:endParaRPr lang="en-GB" sz="2400" b="0" i="0" u="none" strike="noStrike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6441477"/>
                  </a:ext>
                </a:extLst>
              </a:tr>
              <a:tr h="496559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Euro Area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>
                          <a:solidFill>
                            <a:schemeClr val="bg1"/>
                          </a:solidFill>
                          <a:effectLst/>
                        </a:rPr>
                        <a:t>0.4</a:t>
                      </a:r>
                      <a:endParaRPr lang="en-GB" sz="24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0.8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>
                          <a:solidFill>
                            <a:schemeClr val="bg1"/>
                          </a:solidFill>
                          <a:effectLst/>
                        </a:rPr>
                        <a:t>1.2</a:t>
                      </a:r>
                      <a:endParaRPr lang="en-GB" sz="2400" b="0" i="0" u="none" strike="noStrike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47017775"/>
                  </a:ext>
                </a:extLst>
              </a:tr>
              <a:tr h="496559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Middle East &amp; Central Asia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>
                          <a:solidFill>
                            <a:schemeClr val="bg1"/>
                          </a:solidFill>
                          <a:effectLst/>
                        </a:rPr>
                        <a:t>2.1</a:t>
                      </a:r>
                      <a:endParaRPr lang="en-GB" sz="24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2.4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>
                          <a:solidFill>
                            <a:schemeClr val="bg1"/>
                          </a:solidFill>
                          <a:effectLst/>
                        </a:rPr>
                        <a:t>3.9</a:t>
                      </a:r>
                      <a:endParaRPr lang="en-GB" sz="2400" b="0" i="0" u="none" strike="noStrike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20939496"/>
                  </a:ext>
                </a:extLst>
              </a:tr>
              <a:tr h="496559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Emerging and Developing Asia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>
                          <a:solidFill>
                            <a:schemeClr val="bg1"/>
                          </a:solidFill>
                          <a:effectLst/>
                        </a:rPr>
                        <a:t>5.7</a:t>
                      </a:r>
                      <a:endParaRPr lang="en-GB" sz="24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5.3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5.0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70962318"/>
                  </a:ext>
                </a:extLst>
              </a:tr>
              <a:tr h="496559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Latin America and the Caribbean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>
                          <a:solidFill>
                            <a:schemeClr val="bg1"/>
                          </a:solidFill>
                          <a:effectLst/>
                        </a:rPr>
                        <a:t>2.2</a:t>
                      </a:r>
                      <a:endParaRPr lang="en-GB" sz="24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>
                          <a:solidFill>
                            <a:schemeClr val="bg1"/>
                          </a:solidFill>
                          <a:effectLst/>
                        </a:rPr>
                        <a:t>2.1</a:t>
                      </a:r>
                      <a:endParaRPr lang="en-GB" sz="2400" b="0" i="0" u="none" strike="noStrike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2.5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39829878"/>
                  </a:ext>
                </a:extLst>
              </a:tr>
              <a:tr h="496559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Sub-Saharan Africa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3.6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>
                          <a:solidFill>
                            <a:schemeClr val="bg1"/>
                          </a:solidFill>
                          <a:effectLst/>
                        </a:rPr>
                        <a:t>3.6</a:t>
                      </a:r>
                      <a:endParaRPr lang="en-GB" sz="2400" b="0" i="0" u="none" strike="noStrike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4.2</a:t>
                      </a:r>
                      <a:endParaRPr lang="en-GB" sz="2400" b="0" i="0" u="none" strike="noStrike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15774190"/>
                  </a:ext>
                </a:extLst>
              </a:tr>
            </a:tbl>
          </a:graphicData>
        </a:graphic>
      </p:graphicFrame>
      <p:sp>
        <p:nvSpPr>
          <p:cNvPr id="2" name="Oval 1">
            <a:extLst>
              <a:ext uri="{FF2B5EF4-FFF2-40B4-BE49-F238E27FC236}">
                <a16:creationId xmlns:a16="http://schemas.microsoft.com/office/drawing/2014/main" id="{41A1820A-ECD1-30A5-B60B-46A007A9D3E0}"/>
              </a:ext>
            </a:extLst>
          </p:cNvPr>
          <p:cNvSpPr/>
          <p:nvPr/>
        </p:nvSpPr>
        <p:spPr>
          <a:xfrm>
            <a:off x="17106900" y="10077450"/>
            <a:ext cx="5429250" cy="1162050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7875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7">
            <a:extLst>
              <a:ext uri="{FF2B5EF4-FFF2-40B4-BE49-F238E27FC236}">
                <a16:creationId xmlns:a16="http://schemas.microsoft.com/office/drawing/2014/main" id="{19FBB3FF-7A64-2878-5529-36BD47EBCE17}"/>
              </a:ext>
            </a:extLst>
          </p:cNvPr>
          <p:cNvSpPr txBox="1"/>
          <p:nvPr/>
        </p:nvSpPr>
        <p:spPr>
          <a:xfrm>
            <a:off x="2160000" y="720000"/>
            <a:ext cx="16200000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tx2"/>
                </a:solidFill>
                <a:latin typeface="Franklin Gothic Book" panose="020B0503020102020204" pitchFamily="34" charset="0"/>
                <a:ea typeface="Roboto" panose="02000000000000000000" pitchFamily="2" charset="0"/>
                <a:cs typeface="Lato Light" panose="020F0502020204030203" pitchFamily="34" charset="0"/>
              </a:rPr>
              <a:t>Global Business Outlook (Standard &amp; </a:t>
            </a:r>
            <a:r>
              <a:rPr lang="en-US" sz="6000" b="1" dirty="0" err="1">
                <a:solidFill>
                  <a:schemeClr val="tx2"/>
                </a:solidFill>
                <a:latin typeface="Franklin Gothic Book" panose="020B0503020102020204" pitchFamily="34" charset="0"/>
                <a:ea typeface="Roboto" panose="02000000000000000000" pitchFamily="2" charset="0"/>
                <a:cs typeface="Lato Light" panose="020F0502020204030203" pitchFamily="34" charset="0"/>
              </a:rPr>
              <a:t>Poors</a:t>
            </a:r>
            <a:r>
              <a:rPr lang="en-US" sz="6000" b="1" dirty="0">
                <a:solidFill>
                  <a:schemeClr val="tx2"/>
                </a:solidFill>
                <a:latin typeface="Franklin Gothic Book" panose="020B0503020102020204" pitchFamily="34" charset="0"/>
                <a:ea typeface="Roboto" panose="02000000000000000000" pitchFamily="2" charset="0"/>
                <a:cs typeface="Lato Light" panose="020F0502020204030203" pitchFamily="34" charset="0"/>
              </a:rPr>
              <a:t>)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9CBFEFD-17B0-1EC8-3AB7-CA5D42F8A978}"/>
              </a:ext>
            </a:extLst>
          </p:cNvPr>
          <p:cNvSpPr txBox="1"/>
          <p:nvPr/>
        </p:nvSpPr>
        <p:spPr>
          <a:xfrm>
            <a:off x="804808" y="9484154"/>
            <a:ext cx="1468284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-"/>
            </a:pPr>
            <a:r>
              <a:rPr lang="en-US" dirty="0">
                <a:solidFill>
                  <a:schemeClr val="tx2"/>
                </a:solidFill>
              </a:rPr>
              <a:t>All indicators negative, except China (but… real-estate, unemployment, general economic weakness, crisis in Chinese semiconductor independence move</a:t>
            </a:r>
          </a:p>
          <a:p>
            <a:pPr marL="571500" indent="-571500">
              <a:buFontTx/>
              <a:buChar char="-"/>
            </a:pPr>
            <a:r>
              <a:rPr lang="en-US" dirty="0">
                <a:solidFill>
                  <a:schemeClr val="tx2"/>
                </a:solidFill>
              </a:rPr>
              <a:t>US dropped despite positive economic data (inflation risks)</a:t>
            </a:r>
          </a:p>
          <a:p>
            <a:pPr marL="571500" indent="-571500">
              <a:buFontTx/>
              <a:buChar char="-"/>
            </a:pPr>
            <a:r>
              <a:rPr lang="en-US" dirty="0">
                <a:solidFill>
                  <a:schemeClr val="tx2"/>
                </a:solidFill>
              </a:rPr>
              <a:t>EU suffers from German fear</a:t>
            </a:r>
          </a:p>
          <a:p>
            <a:pPr marL="571500" indent="-571500">
              <a:buFontTx/>
              <a:buChar char="-"/>
            </a:pPr>
            <a:r>
              <a:rPr lang="en-US" dirty="0">
                <a:solidFill>
                  <a:schemeClr val="tx2"/>
                </a:solidFill>
              </a:rPr>
              <a:t>Global Confidence goes sideways 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008D20A8-550B-1340-EED0-AB1B098C816A}"/>
              </a:ext>
            </a:extLst>
          </p:cNvPr>
          <p:cNvSpPr txBox="1"/>
          <p:nvPr/>
        </p:nvSpPr>
        <p:spPr>
          <a:xfrm>
            <a:off x="1471681" y="8589953"/>
            <a:ext cx="12228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Source: S&amp;P Markit, November 2024		        Baseline Growth/Recession = 50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DD70CE6-A59E-C82C-2418-2D52FF72D3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808" y="2883277"/>
            <a:ext cx="13101216" cy="543734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16A4F15-EF63-F885-614B-83D21A340D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98490" y="2495022"/>
            <a:ext cx="8341694" cy="9125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008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7" y="0"/>
            <a:ext cx="24371555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F6A89F0-3338-CE80-F1BC-854854F5C40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8" b="1"/>
          <a:stretch/>
        </p:blipFill>
        <p:spPr>
          <a:xfrm>
            <a:off x="20" y="2564"/>
            <a:ext cx="24377630" cy="13713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420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4371555" cy="137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AA28A7-25EA-5CC5-96A3-6EA7876C4122}"/>
              </a:ext>
            </a:extLst>
          </p:cNvPr>
          <p:cNvSpPr txBox="1">
            <a:spLocks/>
          </p:cNvSpPr>
          <p:nvPr/>
        </p:nvSpPr>
        <p:spPr>
          <a:xfrm>
            <a:off x="1144687" y="477078"/>
            <a:ext cx="22031302" cy="286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18283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79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spcAft>
                <a:spcPts val="600"/>
              </a:spcAft>
            </a:pPr>
            <a:r>
              <a:rPr lang="en-US" sz="10700" noProof="1"/>
              <a:t>Sunset Boulevard in Europe?</a:t>
            </a:r>
          </a:p>
        </p:txBody>
      </p:sp>
      <p:sp>
        <p:nvSpPr>
          <p:cNvPr id="14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4687" y="3363088"/>
            <a:ext cx="21939885" cy="36576"/>
          </a:xfrm>
          <a:custGeom>
            <a:avLst/>
            <a:gdLst>
              <a:gd name="connsiteX0" fmla="*/ 0 w 21939885"/>
              <a:gd name="connsiteY0" fmla="*/ 0 h 36576"/>
              <a:gd name="connsiteX1" fmla="*/ 905020 w 21939885"/>
              <a:gd name="connsiteY1" fmla="*/ 0 h 36576"/>
              <a:gd name="connsiteX2" fmla="*/ 1810041 w 21939885"/>
              <a:gd name="connsiteY2" fmla="*/ 0 h 36576"/>
              <a:gd name="connsiteX3" fmla="*/ 2056864 w 21939885"/>
              <a:gd name="connsiteY3" fmla="*/ 0 h 36576"/>
              <a:gd name="connsiteX4" fmla="*/ 2742486 w 21939885"/>
              <a:gd name="connsiteY4" fmla="*/ 0 h 36576"/>
              <a:gd name="connsiteX5" fmla="*/ 3866905 w 21939885"/>
              <a:gd name="connsiteY5" fmla="*/ 0 h 36576"/>
              <a:gd name="connsiteX6" fmla="*/ 4113728 w 21939885"/>
              <a:gd name="connsiteY6" fmla="*/ 0 h 36576"/>
              <a:gd name="connsiteX7" fmla="*/ 4799350 w 21939885"/>
              <a:gd name="connsiteY7" fmla="*/ 0 h 36576"/>
              <a:gd name="connsiteX8" fmla="*/ 5484971 w 21939885"/>
              <a:gd name="connsiteY8" fmla="*/ 0 h 36576"/>
              <a:gd name="connsiteX9" fmla="*/ 5512396 w 21939885"/>
              <a:gd name="connsiteY9" fmla="*/ 0 h 36576"/>
              <a:gd name="connsiteX10" fmla="*/ 5759220 w 21939885"/>
              <a:gd name="connsiteY10" fmla="*/ 0 h 36576"/>
              <a:gd name="connsiteX11" fmla="*/ 6006044 w 21939885"/>
              <a:gd name="connsiteY11" fmla="*/ 0 h 36576"/>
              <a:gd name="connsiteX12" fmla="*/ 6691665 w 21939885"/>
              <a:gd name="connsiteY12" fmla="*/ 0 h 36576"/>
              <a:gd name="connsiteX13" fmla="*/ 7816084 w 21939885"/>
              <a:gd name="connsiteY13" fmla="*/ 0 h 36576"/>
              <a:gd name="connsiteX14" fmla="*/ 8062908 w 21939885"/>
              <a:gd name="connsiteY14" fmla="*/ 0 h 36576"/>
              <a:gd name="connsiteX15" fmla="*/ 9187327 w 21939885"/>
              <a:gd name="connsiteY15" fmla="*/ 0 h 36576"/>
              <a:gd name="connsiteX16" fmla="*/ 9434151 w 21939885"/>
              <a:gd name="connsiteY16" fmla="*/ 0 h 36576"/>
              <a:gd name="connsiteX17" fmla="*/ 10119772 w 21939885"/>
              <a:gd name="connsiteY17" fmla="*/ 0 h 36576"/>
              <a:gd name="connsiteX18" fmla="*/ 10366596 w 21939885"/>
              <a:gd name="connsiteY18" fmla="*/ 0 h 36576"/>
              <a:gd name="connsiteX19" fmla="*/ 10832818 w 21939885"/>
              <a:gd name="connsiteY19" fmla="*/ 0 h 36576"/>
              <a:gd name="connsiteX20" fmla="*/ 11518440 w 21939885"/>
              <a:gd name="connsiteY20" fmla="*/ 0 h 36576"/>
              <a:gd name="connsiteX21" fmla="*/ 12642859 w 21939885"/>
              <a:gd name="connsiteY21" fmla="*/ 0 h 36576"/>
              <a:gd name="connsiteX22" fmla="*/ 13547879 w 21939885"/>
              <a:gd name="connsiteY22" fmla="*/ 0 h 36576"/>
              <a:gd name="connsiteX23" fmla="*/ 14014102 w 21939885"/>
              <a:gd name="connsiteY23" fmla="*/ 0 h 36576"/>
              <a:gd name="connsiteX24" fmla="*/ 14260925 w 21939885"/>
              <a:gd name="connsiteY24" fmla="*/ 0 h 36576"/>
              <a:gd name="connsiteX25" fmla="*/ 15165946 w 21939885"/>
              <a:gd name="connsiteY25" fmla="*/ 0 h 36576"/>
              <a:gd name="connsiteX26" fmla="*/ 15632168 w 21939885"/>
              <a:gd name="connsiteY26" fmla="*/ 0 h 36576"/>
              <a:gd name="connsiteX27" fmla="*/ 16098391 w 21939885"/>
              <a:gd name="connsiteY27" fmla="*/ 0 h 36576"/>
              <a:gd name="connsiteX28" fmla="*/ 16125815 w 21939885"/>
              <a:gd name="connsiteY28" fmla="*/ 0 h 36576"/>
              <a:gd name="connsiteX29" fmla="*/ 17250235 w 21939885"/>
              <a:gd name="connsiteY29" fmla="*/ 0 h 36576"/>
              <a:gd name="connsiteX30" fmla="*/ 18155255 w 21939885"/>
              <a:gd name="connsiteY30" fmla="*/ 0 h 36576"/>
              <a:gd name="connsiteX31" fmla="*/ 19060275 w 21939885"/>
              <a:gd name="connsiteY31" fmla="*/ 0 h 36576"/>
              <a:gd name="connsiteX32" fmla="*/ 19087700 w 21939885"/>
              <a:gd name="connsiteY32" fmla="*/ 0 h 36576"/>
              <a:gd name="connsiteX33" fmla="*/ 19115125 w 21939885"/>
              <a:gd name="connsiteY33" fmla="*/ 0 h 36576"/>
              <a:gd name="connsiteX34" fmla="*/ 19142550 w 21939885"/>
              <a:gd name="connsiteY34" fmla="*/ 0 h 36576"/>
              <a:gd name="connsiteX35" fmla="*/ 19828171 w 21939885"/>
              <a:gd name="connsiteY35" fmla="*/ 0 h 36576"/>
              <a:gd name="connsiteX36" fmla="*/ 20733191 w 21939885"/>
              <a:gd name="connsiteY36" fmla="*/ 0 h 36576"/>
              <a:gd name="connsiteX37" fmla="*/ 21939885 w 21939885"/>
              <a:gd name="connsiteY37" fmla="*/ 0 h 36576"/>
              <a:gd name="connsiteX38" fmla="*/ 21939885 w 21939885"/>
              <a:gd name="connsiteY38" fmla="*/ 36576 h 36576"/>
              <a:gd name="connsiteX39" fmla="*/ 20815466 w 21939885"/>
              <a:gd name="connsiteY39" fmla="*/ 36576 h 36576"/>
              <a:gd name="connsiteX40" fmla="*/ 20349243 w 21939885"/>
              <a:gd name="connsiteY40" fmla="*/ 36576 h 36576"/>
              <a:gd name="connsiteX41" fmla="*/ 20321818 w 21939885"/>
              <a:gd name="connsiteY41" fmla="*/ 36576 h 36576"/>
              <a:gd name="connsiteX42" fmla="*/ 19416798 w 21939885"/>
              <a:gd name="connsiteY42" fmla="*/ 36576 h 36576"/>
              <a:gd name="connsiteX43" fmla="*/ 18511778 w 21939885"/>
              <a:gd name="connsiteY43" fmla="*/ 36576 h 36576"/>
              <a:gd name="connsiteX44" fmla="*/ 17826157 w 21939885"/>
              <a:gd name="connsiteY44" fmla="*/ 36576 h 36576"/>
              <a:gd name="connsiteX45" fmla="*/ 17579333 w 21939885"/>
              <a:gd name="connsiteY45" fmla="*/ 36576 h 36576"/>
              <a:gd name="connsiteX46" fmla="*/ 16893711 w 21939885"/>
              <a:gd name="connsiteY46" fmla="*/ 36576 h 36576"/>
              <a:gd name="connsiteX47" fmla="*/ 15988691 w 21939885"/>
              <a:gd name="connsiteY47" fmla="*/ 36576 h 36576"/>
              <a:gd name="connsiteX48" fmla="*/ 15083671 w 21939885"/>
              <a:gd name="connsiteY48" fmla="*/ 36576 h 36576"/>
              <a:gd name="connsiteX49" fmla="*/ 14836847 w 21939885"/>
              <a:gd name="connsiteY49" fmla="*/ 36576 h 36576"/>
              <a:gd name="connsiteX50" fmla="*/ 13712428 w 21939885"/>
              <a:gd name="connsiteY50" fmla="*/ 36576 h 36576"/>
              <a:gd name="connsiteX51" fmla="*/ 13685003 w 21939885"/>
              <a:gd name="connsiteY51" fmla="*/ 36576 h 36576"/>
              <a:gd name="connsiteX52" fmla="*/ 13438180 w 21939885"/>
              <a:gd name="connsiteY52" fmla="*/ 36576 h 36576"/>
              <a:gd name="connsiteX53" fmla="*/ 12971957 w 21939885"/>
              <a:gd name="connsiteY53" fmla="*/ 36576 h 36576"/>
              <a:gd name="connsiteX54" fmla="*/ 12066937 w 21939885"/>
              <a:gd name="connsiteY54" fmla="*/ 36576 h 36576"/>
              <a:gd name="connsiteX55" fmla="*/ 11161916 w 21939885"/>
              <a:gd name="connsiteY55" fmla="*/ 36576 h 36576"/>
              <a:gd name="connsiteX56" fmla="*/ 10037497 w 21939885"/>
              <a:gd name="connsiteY56" fmla="*/ 36576 h 36576"/>
              <a:gd name="connsiteX57" fmla="*/ 8913078 w 21939885"/>
              <a:gd name="connsiteY57" fmla="*/ 36576 h 36576"/>
              <a:gd name="connsiteX58" fmla="*/ 8008058 w 21939885"/>
              <a:gd name="connsiteY58" fmla="*/ 36576 h 36576"/>
              <a:gd name="connsiteX59" fmla="*/ 7322437 w 21939885"/>
              <a:gd name="connsiteY59" fmla="*/ 36576 h 36576"/>
              <a:gd name="connsiteX60" fmla="*/ 7075613 w 21939885"/>
              <a:gd name="connsiteY60" fmla="*/ 36576 h 36576"/>
              <a:gd name="connsiteX61" fmla="*/ 6170593 w 21939885"/>
              <a:gd name="connsiteY61" fmla="*/ 36576 h 36576"/>
              <a:gd name="connsiteX62" fmla="*/ 5265572 w 21939885"/>
              <a:gd name="connsiteY62" fmla="*/ 36576 h 36576"/>
              <a:gd name="connsiteX63" fmla="*/ 5018749 w 21939885"/>
              <a:gd name="connsiteY63" fmla="*/ 36576 h 36576"/>
              <a:gd name="connsiteX64" fmla="*/ 4552526 w 21939885"/>
              <a:gd name="connsiteY64" fmla="*/ 36576 h 36576"/>
              <a:gd name="connsiteX65" fmla="*/ 4086304 w 21939885"/>
              <a:gd name="connsiteY65" fmla="*/ 36576 h 36576"/>
              <a:gd name="connsiteX66" fmla="*/ 3620081 w 21939885"/>
              <a:gd name="connsiteY66" fmla="*/ 36576 h 36576"/>
              <a:gd name="connsiteX67" fmla="*/ 2715061 w 21939885"/>
              <a:gd name="connsiteY67" fmla="*/ 36576 h 36576"/>
              <a:gd name="connsiteX68" fmla="*/ 2248838 w 21939885"/>
              <a:gd name="connsiteY68" fmla="*/ 36576 h 36576"/>
              <a:gd name="connsiteX69" fmla="*/ 1124419 w 21939885"/>
              <a:gd name="connsiteY69" fmla="*/ 36576 h 36576"/>
              <a:gd name="connsiteX70" fmla="*/ 0 w 21939885"/>
              <a:gd name="connsiteY70" fmla="*/ 36576 h 36576"/>
              <a:gd name="connsiteX71" fmla="*/ 0 w 21939885"/>
              <a:gd name="connsiteY71" fmla="*/ 0 h 36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21939885" h="36576" fill="none" extrusionOk="0">
                <a:moveTo>
                  <a:pt x="0" y="0"/>
                </a:moveTo>
                <a:cubicBezTo>
                  <a:pt x="268294" y="11659"/>
                  <a:pt x="533055" y="3652"/>
                  <a:pt x="905020" y="0"/>
                </a:cubicBezTo>
                <a:cubicBezTo>
                  <a:pt x="1276985" y="-3652"/>
                  <a:pt x="1499747" y="-9236"/>
                  <a:pt x="1810041" y="0"/>
                </a:cubicBezTo>
                <a:cubicBezTo>
                  <a:pt x="2120335" y="9236"/>
                  <a:pt x="1959973" y="11828"/>
                  <a:pt x="2056864" y="0"/>
                </a:cubicBezTo>
                <a:cubicBezTo>
                  <a:pt x="2153755" y="-11828"/>
                  <a:pt x="2511595" y="2669"/>
                  <a:pt x="2742486" y="0"/>
                </a:cubicBezTo>
                <a:cubicBezTo>
                  <a:pt x="2973377" y="-2669"/>
                  <a:pt x="3455639" y="-1582"/>
                  <a:pt x="3866905" y="0"/>
                </a:cubicBezTo>
                <a:cubicBezTo>
                  <a:pt x="4278171" y="1582"/>
                  <a:pt x="4032179" y="6689"/>
                  <a:pt x="4113728" y="0"/>
                </a:cubicBezTo>
                <a:cubicBezTo>
                  <a:pt x="4195277" y="-6689"/>
                  <a:pt x="4569798" y="15129"/>
                  <a:pt x="4799350" y="0"/>
                </a:cubicBezTo>
                <a:cubicBezTo>
                  <a:pt x="5028902" y="-15129"/>
                  <a:pt x="5291727" y="-33950"/>
                  <a:pt x="5484971" y="0"/>
                </a:cubicBezTo>
                <a:cubicBezTo>
                  <a:pt x="5678215" y="33950"/>
                  <a:pt x="5501604" y="-282"/>
                  <a:pt x="5512396" y="0"/>
                </a:cubicBezTo>
                <a:cubicBezTo>
                  <a:pt x="5523188" y="282"/>
                  <a:pt x="5647620" y="-4954"/>
                  <a:pt x="5759220" y="0"/>
                </a:cubicBezTo>
                <a:cubicBezTo>
                  <a:pt x="5870820" y="4954"/>
                  <a:pt x="5908849" y="2230"/>
                  <a:pt x="6006044" y="0"/>
                </a:cubicBezTo>
                <a:cubicBezTo>
                  <a:pt x="6103239" y="-2230"/>
                  <a:pt x="6508024" y="-28085"/>
                  <a:pt x="6691665" y="0"/>
                </a:cubicBezTo>
                <a:cubicBezTo>
                  <a:pt x="6875306" y="28085"/>
                  <a:pt x="7553416" y="15383"/>
                  <a:pt x="7816084" y="0"/>
                </a:cubicBezTo>
                <a:cubicBezTo>
                  <a:pt x="8078752" y="-15383"/>
                  <a:pt x="7989214" y="-41"/>
                  <a:pt x="8062908" y="0"/>
                </a:cubicBezTo>
                <a:cubicBezTo>
                  <a:pt x="8136602" y="41"/>
                  <a:pt x="8747445" y="429"/>
                  <a:pt x="9187327" y="0"/>
                </a:cubicBezTo>
                <a:cubicBezTo>
                  <a:pt x="9627209" y="-429"/>
                  <a:pt x="9370339" y="-9973"/>
                  <a:pt x="9434151" y="0"/>
                </a:cubicBezTo>
                <a:cubicBezTo>
                  <a:pt x="9497963" y="9973"/>
                  <a:pt x="9967984" y="26957"/>
                  <a:pt x="10119772" y="0"/>
                </a:cubicBezTo>
                <a:cubicBezTo>
                  <a:pt x="10271560" y="-26957"/>
                  <a:pt x="10253515" y="6185"/>
                  <a:pt x="10366596" y="0"/>
                </a:cubicBezTo>
                <a:cubicBezTo>
                  <a:pt x="10479677" y="-6185"/>
                  <a:pt x="10691476" y="-21579"/>
                  <a:pt x="10832818" y="0"/>
                </a:cubicBezTo>
                <a:cubicBezTo>
                  <a:pt x="10974160" y="21579"/>
                  <a:pt x="11262006" y="-32689"/>
                  <a:pt x="11518440" y="0"/>
                </a:cubicBezTo>
                <a:cubicBezTo>
                  <a:pt x="11774874" y="32689"/>
                  <a:pt x="12163765" y="4764"/>
                  <a:pt x="12642859" y="0"/>
                </a:cubicBezTo>
                <a:cubicBezTo>
                  <a:pt x="13121953" y="-4764"/>
                  <a:pt x="13144655" y="18030"/>
                  <a:pt x="13547879" y="0"/>
                </a:cubicBezTo>
                <a:cubicBezTo>
                  <a:pt x="13951103" y="-18030"/>
                  <a:pt x="13900732" y="-17917"/>
                  <a:pt x="14014102" y="0"/>
                </a:cubicBezTo>
                <a:cubicBezTo>
                  <a:pt x="14127472" y="17917"/>
                  <a:pt x="14167582" y="9253"/>
                  <a:pt x="14260925" y="0"/>
                </a:cubicBezTo>
                <a:cubicBezTo>
                  <a:pt x="14354268" y="-9253"/>
                  <a:pt x="14898353" y="32141"/>
                  <a:pt x="15165946" y="0"/>
                </a:cubicBezTo>
                <a:cubicBezTo>
                  <a:pt x="15433539" y="-32141"/>
                  <a:pt x="15445953" y="-2957"/>
                  <a:pt x="15632168" y="0"/>
                </a:cubicBezTo>
                <a:cubicBezTo>
                  <a:pt x="15818383" y="2957"/>
                  <a:pt x="15928369" y="18656"/>
                  <a:pt x="16098391" y="0"/>
                </a:cubicBezTo>
                <a:cubicBezTo>
                  <a:pt x="16268413" y="-18656"/>
                  <a:pt x="16116085" y="-132"/>
                  <a:pt x="16125815" y="0"/>
                </a:cubicBezTo>
                <a:cubicBezTo>
                  <a:pt x="16135545" y="132"/>
                  <a:pt x="16814875" y="-10702"/>
                  <a:pt x="17250235" y="0"/>
                </a:cubicBezTo>
                <a:cubicBezTo>
                  <a:pt x="17685595" y="10702"/>
                  <a:pt x="17858118" y="41442"/>
                  <a:pt x="18155255" y="0"/>
                </a:cubicBezTo>
                <a:cubicBezTo>
                  <a:pt x="18452392" y="-41442"/>
                  <a:pt x="18721833" y="5059"/>
                  <a:pt x="19060275" y="0"/>
                </a:cubicBezTo>
                <a:cubicBezTo>
                  <a:pt x="19398717" y="-5059"/>
                  <a:pt x="19080455" y="357"/>
                  <a:pt x="19087700" y="0"/>
                </a:cubicBezTo>
                <a:cubicBezTo>
                  <a:pt x="19094945" y="-357"/>
                  <a:pt x="19104582" y="249"/>
                  <a:pt x="19115125" y="0"/>
                </a:cubicBezTo>
                <a:cubicBezTo>
                  <a:pt x="19125669" y="-249"/>
                  <a:pt x="19129191" y="1054"/>
                  <a:pt x="19142550" y="0"/>
                </a:cubicBezTo>
                <a:cubicBezTo>
                  <a:pt x="19155910" y="-1054"/>
                  <a:pt x="19572579" y="25605"/>
                  <a:pt x="19828171" y="0"/>
                </a:cubicBezTo>
                <a:cubicBezTo>
                  <a:pt x="20083763" y="-25605"/>
                  <a:pt x="20424249" y="7626"/>
                  <a:pt x="20733191" y="0"/>
                </a:cubicBezTo>
                <a:cubicBezTo>
                  <a:pt x="21042133" y="-7626"/>
                  <a:pt x="21341980" y="11426"/>
                  <a:pt x="21939885" y="0"/>
                </a:cubicBezTo>
                <a:cubicBezTo>
                  <a:pt x="21939205" y="15182"/>
                  <a:pt x="21939316" y="28240"/>
                  <a:pt x="21939885" y="36576"/>
                </a:cubicBezTo>
                <a:cubicBezTo>
                  <a:pt x="21581503" y="19814"/>
                  <a:pt x="21296496" y="-11129"/>
                  <a:pt x="20815466" y="36576"/>
                </a:cubicBezTo>
                <a:cubicBezTo>
                  <a:pt x="20334436" y="84281"/>
                  <a:pt x="20536070" y="40529"/>
                  <a:pt x="20349243" y="36576"/>
                </a:cubicBezTo>
                <a:cubicBezTo>
                  <a:pt x="20162416" y="32623"/>
                  <a:pt x="20331988" y="37282"/>
                  <a:pt x="20321818" y="36576"/>
                </a:cubicBezTo>
                <a:cubicBezTo>
                  <a:pt x="20311648" y="35870"/>
                  <a:pt x="19635712" y="-6873"/>
                  <a:pt x="19416798" y="36576"/>
                </a:cubicBezTo>
                <a:cubicBezTo>
                  <a:pt x="19197884" y="80025"/>
                  <a:pt x="18893797" y="40317"/>
                  <a:pt x="18511778" y="36576"/>
                </a:cubicBezTo>
                <a:cubicBezTo>
                  <a:pt x="18129759" y="32835"/>
                  <a:pt x="18062364" y="54060"/>
                  <a:pt x="17826157" y="36576"/>
                </a:cubicBezTo>
                <a:cubicBezTo>
                  <a:pt x="17589950" y="19092"/>
                  <a:pt x="17655359" y="40781"/>
                  <a:pt x="17579333" y="36576"/>
                </a:cubicBezTo>
                <a:cubicBezTo>
                  <a:pt x="17503307" y="32371"/>
                  <a:pt x="17236302" y="29198"/>
                  <a:pt x="16893711" y="36576"/>
                </a:cubicBezTo>
                <a:cubicBezTo>
                  <a:pt x="16551120" y="43954"/>
                  <a:pt x="16183167" y="-7304"/>
                  <a:pt x="15988691" y="36576"/>
                </a:cubicBezTo>
                <a:cubicBezTo>
                  <a:pt x="15794215" y="80456"/>
                  <a:pt x="15385840" y="25963"/>
                  <a:pt x="15083671" y="36576"/>
                </a:cubicBezTo>
                <a:cubicBezTo>
                  <a:pt x="14781502" y="47189"/>
                  <a:pt x="14931043" y="25135"/>
                  <a:pt x="14836847" y="36576"/>
                </a:cubicBezTo>
                <a:cubicBezTo>
                  <a:pt x="14742651" y="48017"/>
                  <a:pt x="14194167" y="88221"/>
                  <a:pt x="13712428" y="36576"/>
                </a:cubicBezTo>
                <a:cubicBezTo>
                  <a:pt x="13230689" y="-15069"/>
                  <a:pt x="13694335" y="37017"/>
                  <a:pt x="13685003" y="36576"/>
                </a:cubicBezTo>
                <a:cubicBezTo>
                  <a:pt x="13675672" y="36135"/>
                  <a:pt x="13489452" y="24446"/>
                  <a:pt x="13438180" y="36576"/>
                </a:cubicBezTo>
                <a:cubicBezTo>
                  <a:pt x="13386908" y="48706"/>
                  <a:pt x="13119779" y="20184"/>
                  <a:pt x="12971957" y="36576"/>
                </a:cubicBezTo>
                <a:cubicBezTo>
                  <a:pt x="12824135" y="52968"/>
                  <a:pt x="12492189" y="14587"/>
                  <a:pt x="12066937" y="36576"/>
                </a:cubicBezTo>
                <a:cubicBezTo>
                  <a:pt x="11641685" y="58565"/>
                  <a:pt x="11595007" y="22274"/>
                  <a:pt x="11161916" y="36576"/>
                </a:cubicBezTo>
                <a:cubicBezTo>
                  <a:pt x="10728825" y="50878"/>
                  <a:pt x="10521986" y="34208"/>
                  <a:pt x="10037497" y="36576"/>
                </a:cubicBezTo>
                <a:cubicBezTo>
                  <a:pt x="9553008" y="38944"/>
                  <a:pt x="9145645" y="74953"/>
                  <a:pt x="8913078" y="36576"/>
                </a:cubicBezTo>
                <a:cubicBezTo>
                  <a:pt x="8680511" y="-1801"/>
                  <a:pt x="8310266" y="40426"/>
                  <a:pt x="8008058" y="36576"/>
                </a:cubicBezTo>
                <a:cubicBezTo>
                  <a:pt x="7705850" y="32726"/>
                  <a:pt x="7591897" y="21988"/>
                  <a:pt x="7322437" y="36576"/>
                </a:cubicBezTo>
                <a:cubicBezTo>
                  <a:pt x="7052977" y="51164"/>
                  <a:pt x="7180721" y="26773"/>
                  <a:pt x="7075613" y="36576"/>
                </a:cubicBezTo>
                <a:cubicBezTo>
                  <a:pt x="6970505" y="46379"/>
                  <a:pt x="6537744" y="74855"/>
                  <a:pt x="6170593" y="36576"/>
                </a:cubicBezTo>
                <a:cubicBezTo>
                  <a:pt x="5803442" y="-1703"/>
                  <a:pt x="5461044" y="5522"/>
                  <a:pt x="5265572" y="36576"/>
                </a:cubicBezTo>
                <a:cubicBezTo>
                  <a:pt x="5070100" y="67630"/>
                  <a:pt x="5091126" y="31707"/>
                  <a:pt x="5018749" y="36576"/>
                </a:cubicBezTo>
                <a:cubicBezTo>
                  <a:pt x="4946372" y="41445"/>
                  <a:pt x="4724507" y="32177"/>
                  <a:pt x="4552526" y="36576"/>
                </a:cubicBezTo>
                <a:cubicBezTo>
                  <a:pt x="4380545" y="40975"/>
                  <a:pt x="4278865" y="27258"/>
                  <a:pt x="4086304" y="36576"/>
                </a:cubicBezTo>
                <a:cubicBezTo>
                  <a:pt x="3893743" y="45894"/>
                  <a:pt x="3770440" y="58372"/>
                  <a:pt x="3620081" y="36576"/>
                </a:cubicBezTo>
                <a:cubicBezTo>
                  <a:pt x="3469722" y="14780"/>
                  <a:pt x="3072600" y="54219"/>
                  <a:pt x="2715061" y="36576"/>
                </a:cubicBezTo>
                <a:cubicBezTo>
                  <a:pt x="2357522" y="18933"/>
                  <a:pt x="2395382" y="39143"/>
                  <a:pt x="2248838" y="36576"/>
                </a:cubicBezTo>
                <a:cubicBezTo>
                  <a:pt x="2102294" y="34009"/>
                  <a:pt x="1358730" y="16472"/>
                  <a:pt x="1124419" y="36576"/>
                </a:cubicBezTo>
                <a:cubicBezTo>
                  <a:pt x="890108" y="56680"/>
                  <a:pt x="535232" y="87859"/>
                  <a:pt x="0" y="36576"/>
                </a:cubicBezTo>
                <a:cubicBezTo>
                  <a:pt x="-389" y="28441"/>
                  <a:pt x="988" y="11614"/>
                  <a:pt x="0" y="0"/>
                </a:cubicBezTo>
                <a:close/>
              </a:path>
              <a:path w="21939885" h="36576" stroke="0" extrusionOk="0">
                <a:moveTo>
                  <a:pt x="0" y="0"/>
                </a:moveTo>
                <a:cubicBezTo>
                  <a:pt x="93603" y="4237"/>
                  <a:pt x="160445" y="-6494"/>
                  <a:pt x="246824" y="0"/>
                </a:cubicBezTo>
                <a:cubicBezTo>
                  <a:pt x="333203" y="6494"/>
                  <a:pt x="264095" y="1113"/>
                  <a:pt x="274249" y="0"/>
                </a:cubicBezTo>
                <a:cubicBezTo>
                  <a:pt x="284403" y="-1113"/>
                  <a:pt x="414157" y="4215"/>
                  <a:pt x="521072" y="0"/>
                </a:cubicBezTo>
                <a:cubicBezTo>
                  <a:pt x="627987" y="-4215"/>
                  <a:pt x="1013599" y="-7702"/>
                  <a:pt x="1206694" y="0"/>
                </a:cubicBezTo>
                <a:cubicBezTo>
                  <a:pt x="1399789" y="7702"/>
                  <a:pt x="1924036" y="-3683"/>
                  <a:pt x="2111714" y="0"/>
                </a:cubicBezTo>
                <a:cubicBezTo>
                  <a:pt x="2299392" y="3683"/>
                  <a:pt x="2864196" y="-46264"/>
                  <a:pt x="3236133" y="0"/>
                </a:cubicBezTo>
                <a:cubicBezTo>
                  <a:pt x="3608070" y="46264"/>
                  <a:pt x="3927732" y="-4079"/>
                  <a:pt x="4360552" y="0"/>
                </a:cubicBezTo>
                <a:cubicBezTo>
                  <a:pt x="4793372" y="4079"/>
                  <a:pt x="4731435" y="-6904"/>
                  <a:pt x="4826775" y="0"/>
                </a:cubicBezTo>
                <a:cubicBezTo>
                  <a:pt x="4922115" y="6904"/>
                  <a:pt x="5521123" y="-11121"/>
                  <a:pt x="5731795" y="0"/>
                </a:cubicBezTo>
                <a:cubicBezTo>
                  <a:pt x="5942467" y="11121"/>
                  <a:pt x="6080260" y="-1497"/>
                  <a:pt x="6417416" y="0"/>
                </a:cubicBezTo>
                <a:cubicBezTo>
                  <a:pt x="6754572" y="1497"/>
                  <a:pt x="6697647" y="-22314"/>
                  <a:pt x="6883639" y="0"/>
                </a:cubicBezTo>
                <a:cubicBezTo>
                  <a:pt x="7069631" y="22314"/>
                  <a:pt x="7591069" y="43096"/>
                  <a:pt x="7788659" y="0"/>
                </a:cubicBezTo>
                <a:cubicBezTo>
                  <a:pt x="7986249" y="-43096"/>
                  <a:pt x="7803433" y="638"/>
                  <a:pt x="7816084" y="0"/>
                </a:cubicBezTo>
                <a:cubicBezTo>
                  <a:pt x="7828735" y="-638"/>
                  <a:pt x="8177747" y="6525"/>
                  <a:pt x="8282307" y="0"/>
                </a:cubicBezTo>
                <a:cubicBezTo>
                  <a:pt x="8386867" y="-6525"/>
                  <a:pt x="8758338" y="-20173"/>
                  <a:pt x="8967928" y="0"/>
                </a:cubicBezTo>
                <a:cubicBezTo>
                  <a:pt x="9177518" y="20173"/>
                  <a:pt x="9492502" y="-15158"/>
                  <a:pt x="9872948" y="0"/>
                </a:cubicBezTo>
                <a:cubicBezTo>
                  <a:pt x="10253394" y="15158"/>
                  <a:pt x="10391991" y="-32440"/>
                  <a:pt x="10558570" y="0"/>
                </a:cubicBezTo>
                <a:cubicBezTo>
                  <a:pt x="10725149" y="32440"/>
                  <a:pt x="11351955" y="16520"/>
                  <a:pt x="11682989" y="0"/>
                </a:cubicBezTo>
                <a:cubicBezTo>
                  <a:pt x="12014023" y="-16520"/>
                  <a:pt x="11704418" y="842"/>
                  <a:pt x="11710414" y="0"/>
                </a:cubicBezTo>
                <a:cubicBezTo>
                  <a:pt x="11716411" y="-842"/>
                  <a:pt x="12164139" y="-7130"/>
                  <a:pt x="12396035" y="0"/>
                </a:cubicBezTo>
                <a:cubicBezTo>
                  <a:pt x="12627931" y="7130"/>
                  <a:pt x="12415930" y="429"/>
                  <a:pt x="12423460" y="0"/>
                </a:cubicBezTo>
                <a:cubicBezTo>
                  <a:pt x="12430990" y="-429"/>
                  <a:pt x="13293707" y="-26594"/>
                  <a:pt x="13547879" y="0"/>
                </a:cubicBezTo>
                <a:cubicBezTo>
                  <a:pt x="13802051" y="26594"/>
                  <a:pt x="13699289" y="-5939"/>
                  <a:pt x="13794703" y="0"/>
                </a:cubicBezTo>
                <a:cubicBezTo>
                  <a:pt x="13890117" y="5939"/>
                  <a:pt x="13813400" y="-424"/>
                  <a:pt x="13822128" y="0"/>
                </a:cubicBezTo>
                <a:cubicBezTo>
                  <a:pt x="13830856" y="424"/>
                  <a:pt x="14253625" y="20624"/>
                  <a:pt x="14507749" y="0"/>
                </a:cubicBezTo>
                <a:cubicBezTo>
                  <a:pt x="14761873" y="-20624"/>
                  <a:pt x="14675683" y="7466"/>
                  <a:pt x="14754573" y="0"/>
                </a:cubicBezTo>
                <a:cubicBezTo>
                  <a:pt x="14833463" y="-7466"/>
                  <a:pt x="15394948" y="-39799"/>
                  <a:pt x="15659593" y="0"/>
                </a:cubicBezTo>
                <a:cubicBezTo>
                  <a:pt x="15924238" y="39799"/>
                  <a:pt x="15808259" y="-3978"/>
                  <a:pt x="15906417" y="0"/>
                </a:cubicBezTo>
                <a:cubicBezTo>
                  <a:pt x="16004575" y="3978"/>
                  <a:pt x="16771887" y="11712"/>
                  <a:pt x="17030836" y="0"/>
                </a:cubicBezTo>
                <a:cubicBezTo>
                  <a:pt x="17289785" y="-11712"/>
                  <a:pt x="17212107" y="1739"/>
                  <a:pt x="17277659" y="0"/>
                </a:cubicBezTo>
                <a:cubicBezTo>
                  <a:pt x="17343211" y="-1739"/>
                  <a:pt x="17466816" y="6317"/>
                  <a:pt x="17524483" y="0"/>
                </a:cubicBezTo>
                <a:cubicBezTo>
                  <a:pt x="17582150" y="-6317"/>
                  <a:pt x="18185553" y="5426"/>
                  <a:pt x="18429503" y="0"/>
                </a:cubicBezTo>
                <a:cubicBezTo>
                  <a:pt x="18673453" y="-5426"/>
                  <a:pt x="19161320" y="8340"/>
                  <a:pt x="19553923" y="0"/>
                </a:cubicBezTo>
                <a:cubicBezTo>
                  <a:pt x="19946526" y="-8340"/>
                  <a:pt x="19567756" y="1270"/>
                  <a:pt x="19581347" y="0"/>
                </a:cubicBezTo>
                <a:cubicBezTo>
                  <a:pt x="19594938" y="-1270"/>
                  <a:pt x="20104160" y="-32689"/>
                  <a:pt x="20486368" y="0"/>
                </a:cubicBezTo>
                <a:cubicBezTo>
                  <a:pt x="20868576" y="32689"/>
                  <a:pt x="20749191" y="-10292"/>
                  <a:pt x="20952590" y="0"/>
                </a:cubicBezTo>
                <a:cubicBezTo>
                  <a:pt x="21155989" y="10292"/>
                  <a:pt x="21516875" y="-4143"/>
                  <a:pt x="21939885" y="0"/>
                </a:cubicBezTo>
                <a:cubicBezTo>
                  <a:pt x="21939249" y="7863"/>
                  <a:pt x="21938105" y="25698"/>
                  <a:pt x="21939885" y="36576"/>
                </a:cubicBezTo>
                <a:cubicBezTo>
                  <a:pt x="21648732" y="-4440"/>
                  <a:pt x="21266532" y="-1963"/>
                  <a:pt x="21034865" y="36576"/>
                </a:cubicBezTo>
                <a:cubicBezTo>
                  <a:pt x="20803198" y="75115"/>
                  <a:pt x="20672217" y="18923"/>
                  <a:pt x="20568642" y="36576"/>
                </a:cubicBezTo>
                <a:cubicBezTo>
                  <a:pt x="20465067" y="54229"/>
                  <a:pt x="20548647" y="35513"/>
                  <a:pt x="20541217" y="36576"/>
                </a:cubicBezTo>
                <a:cubicBezTo>
                  <a:pt x="20533788" y="37639"/>
                  <a:pt x="20525819" y="36993"/>
                  <a:pt x="20513792" y="36576"/>
                </a:cubicBezTo>
                <a:cubicBezTo>
                  <a:pt x="20501765" y="36159"/>
                  <a:pt x="19970305" y="72766"/>
                  <a:pt x="19608772" y="36576"/>
                </a:cubicBezTo>
                <a:cubicBezTo>
                  <a:pt x="19247239" y="386"/>
                  <a:pt x="19088764" y="22380"/>
                  <a:pt x="18923151" y="36576"/>
                </a:cubicBezTo>
                <a:cubicBezTo>
                  <a:pt x="18757538" y="50772"/>
                  <a:pt x="18147504" y="74730"/>
                  <a:pt x="17798732" y="36576"/>
                </a:cubicBezTo>
                <a:cubicBezTo>
                  <a:pt x="17449960" y="-1578"/>
                  <a:pt x="17421756" y="21039"/>
                  <a:pt x="17113110" y="36576"/>
                </a:cubicBezTo>
                <a:cubicBezTo>
                  <a:pt x="16804464" y="52113"/>
                  <a:pt x="16648031" y="75626"/>
                  <a:pt x="16208090" y="36576"/>
                </a:cubicBezTo>
                <a:cubicBezTo>
                  <a:pt x="15768149" y="-2474"/>
                  <a:pt x="15707938" y="51386"/>
                  <a:pt x="15522469" y="36576"/>
                </a:cubicBezTo>
                <a:cubicBezTo>
                  <a:pt x="15337000" y="21766"/>
                  <a:pt x="15103889" y="62978"/>
                  <a:pt x="14836847" y="36576"/>
                </a:cubicBezTo>
                <a:cubicBezTo>
                  <a:pt x="14569805" y="10174"/>
                  <a:pt x="14564301" y="15753"/>
                  <a:pt x="14370625" y="36576"/>
                </a:cubicBezTo>
                <a:cubicBezTo>
                  <a:pt x="14176949" y="57399"/>
                  <a:pt x="13756429" y="60289"/>
                  <a:pt x="13465604" y="36576"/>
                </a:cubicBezTo>
                <a:cubicBezTo>
                  <a:pt x="13174779" y="12863"/>
                  <a:pt x="13114512" y="27084"/>
                  <a:pt x="12779983" y="36576"/>
                </a:cubicBezTo>
                <a:cubicBezTo>
                  <a:pt x="12445454" y="46068"/>
                  <a:pt x="12122801" y="14588"/>
                  <a:pt x="11874963" y="36576"/>
                </a:cubicBezTo>
                <a:cubicBezTo>
                  <a:pt x="11627125" y="58564"/>
                  <a:pt x="11726222" y="39465"/>
                  <a:pt x="11628139" y="36576"/>
                </a:cubicBezTo>
                <a:cubicBezTo>
                  <a:pt x="11530056" y="33687"/>
                  <a:pt x="11279269" y="13323"/>
                  <a:pt x="11161916" y="36576"/>
                </a:cubicBezTo>
                <a:cubicBezTo>
                  <a:pt x="11044563" y="59829"/>
                  <a:pt x="10644604" y="57077"/>
                  <a:pt x="10256896" y="36576"/>
                </a:cubicBezTo>
                <a:cubicBezTo>
                  <a:pt x="9869188" y="16075"/>
                  <a:pt x="9719569" y="51544"/>
                  <a:pt x="9571275" y="36576"/>
                </a:cubicBezTo>
                <a:cubicBezTo>
                  <a:pt x="9422981" y="21608"/>
                  <a:pt x="9556922" y="35804"/>
                  <a:pt x="9543850" y="36576"/>
                </a:cubicBezTo>
                <a:cubicBezTo>
                  <a:pt x="9530779" y="37348"/>
                  <a:pt x="8888763" y="17893"/>
                  <a:pt x="8638830" y="36576"/>
                </a:cubicBezTo>
                <a:cubicBezTo>
                  <a:pt x="8388897" y="55259"/>
                  <a:pt x="8373477" y="55015"/>
                  <a:pt x="8172607" y="36576"/>
                </a:cubicBezTo>
                <a:cubicBezTo>
                  <a:pt x="7971737" y="18137"/>
                  <a:pt x="7415041" y="43144"/>
                  <a:pt x="7048188" y="36576"/>
                </a:cubicBezTo>
                <a:cubicBezTo>
                  <a:pt x="6681335" y="30008"/>
                  <a:pt x="7028594" y="37306"/>
                  <a:pt x="7020763" y="36576"/>
                </a:cubicBezTo>
                <a:cubicBezTo>
                  <a:pt x="7012933" y="35846"/>
                  <a:pt x="6391913" y="-2411"/>
                  <a:pt x="6115743" y="36576"/>
                </a:cubicBezTo>
                <a:cubicBezTo>
                  <a:pt x="5839573" y="75563"/>
                  <a:pt x="5779196" y="23731"/>
                  <a:pt x="5649520" y="36576"/>
                </a:cubicBezTo>
                <a:cubicBezTo>
                  <a:pt x="5519844" y="49421"/>
                  <a:pt x="4948537" y="27311"/>
                  <a:pt x="4744500" y="36576"/>
                </a:cubicBezTo>
                <a:cubicBezTo>
                  <a:pt x="4540463" y="45841"/>
                  <a:pt x="4577930" y="34881"/>
                  <a:pt x="4497676" y="36576"/>
                </a:cubicBezTo>
                <a:cubicBezTo>
                  <a:pt x="4417422" y="38271"/>
                  <a:pt x="4355195" y="38175"/>
                  <a:pt x="4250853" y="36576"/>
                </a:cubicBezTo>
                <a:cubicBezTo>
                  <a:pt x="4146511" y="34977"/>
                  <a:pt x="3884493" y="36128"/>
                  <a:pt x="3784630" y="36576"/>
                </a:cubicBezTo>
                <a:cubicBezTo>
                  <a:pt x="3684767" y="37024"/>
                  <a:pt x="3449775" y="28090"/>
                  <a:pt x="3318408" y="36576"/>
                </a:cubicBezTo>
                <a:cubicBezTo>
                  <a:pt x="3187041" y="45062"/>
                  <a:pt x="2788736" y="71075"/>
                  <a:pt x="2413387" y="36576"/>
                </a:cubicBezTo>
                <a:cubicBezTo>
                  <a:pt x="2038038" y="2077"/>
                  <a:pt x="2398616" y="35328"/>
                  <a:pt x="2385962" y="36576"/>
                </a:cubicBezTo>
                <a:cubicBezTo>
                  <a:pt x="2373309" y="37824"/>
                  <a:pt x="1703213" y="45288"/>
                  <a:pt x="1261543" y="36576"/>
                </a:cubicBezTo>
                <a:cubicBezTo>
                  <a:pt x="819873" y="27864"/>
                  <a:pt x="1246687" y="36901"/>
                  <a:pt x="1234119" y="36576"/>
                </a:cubicBezTo>
                <a:cubicBezTo>
                  <a:pt x="1221551" y="36251"/>
                  <a:pt x="307035" y="-21239"/>
                  <a:pt x="0" y="36576"/>
                </a:cubicBezTo>
                <a:cubicBezTo>
                  <a:pt x="476" y="24480"/>
                  <a:pt x="-366" y="10102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413833-63C8-E498-6C7F-C63E545ED395}"/>
              </a:ext>
            </a:extLst>
          </p:cNvPr>
          <p:cNvSpPr txBox="1">
            <a:spLocks/>
          </p:cNvSpPr>
          <p:nvPr/>
        </p:nvSpPr>
        <p:spPr>
          <a:xfrm>
            <a:off x="1144687" y="4142632"/>
            <a:ext cx="13423608" cy="82383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1828343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sz="5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171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343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514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685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7943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114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286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57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629" indent="-228600" defTabSz="914400">
              <a:buFont typeface="Arial" panose="020B0604020202020204" pitchFamily="34" charset="0"/>
              <a:buChar char="•"/>
            </a:pPr>
            <a:r>
              <a:rPr lang="en-US" sz="3100" b="1" dirty="0"/>
              <a:t>European electronics dependent on automotive (&gt;35%) and automotive has a problem</a:t>
            </a:r>
          </a:p>
          <a:p>
            <a:pPr marL="685629" indent="-228600" defTabSz="914400">
              <a:buFont typeface="Arial" panose="020B0604020202020204" pitchFamily="34" charset="0"/>
              <a:buChar char="•"/>
            </a:pPr>
            <a:r>
              <a:rPr lang="en-US" sz="3100" b="1" dirty="0"/>
              <a:t>European transformation (energy and digital) moves too slow (</a:t>
            </a:r>
            <a:r>
              <a:rPr lang="en-US" sz="3100" b="1" dirty="0">
                <a:sym typeface="Wingdings" panose="05000000000000000000" pitchFamily="2" charset="2"/>
              </a:rPr>
              <a:t> growth driver for electronics)</a:t>
            </a:r>
            <a:endParaRPr lang="en-US" sz="3100" b="1" dirty="0"/>
          </a:p>
          <a:p>
            <a:pPr marL="685629" indent="-228600" defTabSz="914400">
              <a:buFont typeface="Arial" panose="020B0604020202020204" pitchFamily="34" charset="0"/>
              <a:buChar char="•"/>
            </a:pPr>
            <a:r>
              <a:rPr lang="en-US" sz="3100" b="1" dirty="0"/>
              <a:t>Germany: Political and economic standstill, no investment in infrastructure</a:t>
            </a:r>
          </a:p>
          <a:p>
            <a:pPr marL="685629" indent="-228600" defTabSz="914400">
              <a:buFont typeface="Arial" panose="020B0604020202020204" pitchFamily="34" charset="0"/>
              <a:buChar char="•"/>
            </a:pPr>
            <a:r>
              <a:rPr lang="en-US" sz="3100" b="1" dirty="0"/>
              <a:t>Innovation: too little AI, too few startups, too few engineers, too few global leaders</a:t>
            </a:r>
          </a:p>
          <a:p>
            <a:pPr marL="685629" indent="-228600" defTabSz="914400">
              <a:buFont typeface="Arial" panose="020B0604020202020204" pitchFamily="34" charset="0"/>
              <a:buChar char="•"/>
            </a:pPr>
            <a:r>
              <a:rPr lang="en-US" sz="3100" b="1" dirty="0"/>
              <a:t>Demographics: engineering gap will lead to loss of wealth (not just the lack of engineers, also the loss of key complexities)</a:t>
            </a:r>
          </a:p>
          <a:p>
            <a:pPr marL="685629" indent="-228600" defTabSz="914400">
              <a:buFont typeface="Arial" panose="020B0604020202020204" pitchFamily="34" charset="0"/>
              <a:buChar char="•"/>
            </a:pPr>
            <a:r>
              <a:rPr lang="en-US" sz="3100" b="1" dirty="0"/>
              <a:t>2030: Europe (and particularly Germany) will further lose global competitiveness</a:t>
            </a:r>
          </a:p>
          <a:p>
            <a:pPr marL="685629" indent="-228600" defTabSz="914400">
              <a:buFont typeface="Arial" panose="020B0604020202020204" pitchFamily="34" charset="0"/>
              <a:buChar char="•"/>
            </a:pPr>
            <a:endParaRPr lang="en-US" sz="3100" b="1" dirty="0"/>
          </a:p>
          <a:p>
            <a:pPr marL="457029" defTabSz="914400"/>
            <a:r>
              <a:rPr lang="en-US" sz="4400" b="1" dirty="0"/>
              <a:t>…and this is the optimistic perspective…</a:t>
            </a:r>
          </a:p>
        </p:txBody>
      </p:sp>
      <p:pic>
        <p:nvPicPr>
          <p:cNvPr id="4" name="Picture 2" descr="Bildergebnis für europa in der krise">
            <a:extLst>
              <a:ext uri="{FF2B5EF4-FFF2-40B4-BE49-F238E27FC236}">
                <a16:creationId xmlns:a16="http://schemas.microsoft.com/office/drawing/2014/main" id="{F1175AEC-D543-FED0-0A88-D2EF68E25E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1" r="18290" b="1"/>
          <a:stretch/>
        </p:blipFill>
        <p:spPr bwMode="auto">
          <a:xfrm>
            <a:off x="15347318" y="4187952"/>
            <a:ext cx="7880075" cy="8193024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1899382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4371555" cy="137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D2287D-4D6E-D04C-BF75-608E9528889E}"/>
              </a:ext>
            </a:extLst>
          </p:cNvPr>
          <p:cNvSpPr txBox="1"/>
          <p:nvPr/>
        </p:nvSpPr>
        <p:spPr>
          <a:xfrm>
            <a:off x="1780212" y="1280160"/>
            <a:ext cx="7466083" cy="71323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0700">
                <a:latin typeface="+mj-lt"/>
                <a:ea typeface="+mj-ea"/>
                <a:cs typeface="+mj-cs"/>
              </a:rPr>
              <a:t>WW Components Market</a:t>
            </a:r>
          </a:p>
        </p:txBody>
      </p:sp>
      <p:sp>
        <p:nvSpPr>
          <p:cNvPr id="19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80212" y="8818534"/>
            <a:ext cx="6947630" cy="36576"/>
          </a:xfrm>
          <a:custGeom>
            <a:avLst/>
            <a:gdLst>
              <a:gd name="connsiteX0" fmla="*/ 0 w 6947630"/>
              <a:gd name="connsiteY0" fmla="*/ 0 h 36576"/>
              <a:gd name="connsiteX1" fmla="*/ 625287 w 6947630"/>
              <a:gd name="connsiteY1" fmla="*/ 0 h 36576"/>
              <a:gd name="connsiteX2" fmla="*/ 1181097 w 6947630"/>
              <a:gd name="connsiteY2" fmla="*/ 0 h 36576"/>
              <a:gd name="connsiteX3" fmla="*/ 1945336 w 6947630"/>
              <a:gd name="connsiteY3" fmla="*/ 0 h 36576"/>
              <a:gd name="connsiteX4" fmla="*/ 2709576 w 6947630"/>
              <a:gd name="connsiteY4" fmla="*/ 0 h 36576"/>
              <a:gd name="connsiteX5" fmla="*/ 3404339 w 6947630"/>
              <a:gd name="connsiteY5" fmla="*/ 0 h 36576"/>
              <a:gd name="connsiteX6" fmla="*/ 3890673 w 6947630"/>
              <a:gd name="connsiteY6" fmla="*/ 0 h 36576"/>
              <a:gd name="connsiteX7" fmla="*/ 4654912 w 6947630"/>
              <a:gd name="connsiteY7" fmla="*/ 0 h 36576"/>
              <a:gd name="connsiteX8" fmla="*/ 5141246 w 6947630"/>
              <a:gd name="connsiteY8" fmla="*/ 0 h 36576"/>
              <a:gd name="connsiteX9" fmla="*/ 5627580 w 6947630"/>
              <a:gd name="connsiteY9" fmla="*/ 0 h 36576"/>
              <a:gd name="connsiteX10" fmla="*/ 6947630 w 6947630"/>
              <a:gd name="connsiteY10" fmla="*/ 0 h 36576"/>
              <a:gd name="connsiteX11" fmla="*/ 6947630 w 6947630"/>
              <a:gd name="connsiteY11" fmla="*/ 36576 h 36576"/>
              <a:gd name="connsiteX12" fmla="*/ 6113914 w 6947630"/>
              <a:gd name="connsiteY12" fmla="*/ 36576 h 36576"/>
              <a:gd name="connsiteX13" fmla="*/ 5419151 w 6947630"/>
              <a:gd name="connsiteY13" fmla="*/ 36576 h 36576"/>
              <a:gd name="connsiteX14" fmla="*/ 4585436 w 6947630"/>
              <a:gd name="connsiteY14" fmla="*/ 36576 h 36576"/>
              <a:gd name="connsiteX15" fmla="*/ 4029625 w 6947630"/>
              <a:gd name="connsiteY15" fmla="*/ 36576 h 36576"/>
              <a:gd name="connsiteX16" fmla="*/ 3334862 w 6947630"/>
              <a:gd name="connsiteY16" fmla="*/ 36576 h 36576"/>
              <a:gd name="connsiteX17" fmla="*/ 2501147 w 6947630"/>
              <a:gd name="connsiteY17" fmla="*/ 36576 h 36576"/>
              <a:gd name="connsiteX18" fmla="*/ 1875860 w 6947630"/>
              <a:gd name="connsiteY18" fmla="*/ 36576 h 36576"/>
              <a:gd name="connsiteX19" fmla="*/ 1042145 w 6947630"/>
              <a:gd name="connsiteY19" fmla="*/ 36576 h 36576"/>
              <a:gd name="connsiteX20" fmla="*/ 0 w 6947630"/>
              <a:gd name="connsiteY20" fmla="*/ 36576 h 36576"/>
              <a:gd name="connsiteX21" fmla="*/ 0 w 6947630"/>
              <a:gd name="connsiteY21" fmla="*/ 0 h 36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947630" h="36576" fill="none" extrusionOk="0">
                <a:moveTo>
                  <a:pt x="0" y="0"/>
                </a:moveTo>
                <a:cubicBezTo>
                  <a:pt x="197502" y="-24729"/>
                  <a:pt x="368061" y="-30956"/>
                  <a:pt x="625287" y="0"/>
                </a:cubicBezTo>
                <a:cubicBezTo>
                  <a:pt x="882513" y="30956"/>
                  <a:pt x="1053103" y="22709"/>
                  <a:pt x="1181097" y="0"/>
                </a:cubicBezTo>
                <a:cubicBezTo>
                  <a:pt x="1309091" y="-22709"/>
                  <a:pt x="1566716" y="3956"/>
                  <a:pt x="1945336" y="0"/>
                </a:cubicBezTo>
                <a:cubicBezTo>
                  <a:pt x="2323956" y="-3956"/>
                  <a:pt x="2462336" y="14179"/>
                  <a:pt x="2709576" y="0"/>
                </a:cubicBezTo>
                <a:cubicBezTo>
                  <a:pt x="2956816" y="-14179"/>
                  <a:pt x="3078089" y="7478"/>
                  <a:pt x="3404339" y="0"/>
                </a:cubicBezTo>
                <a:cubicBezTo>
                  <a:pt x="3730589" y="-7478"/>
                  <a:pt x="3750714" y="10882"/>
                  <a:pt x="3890673" y="0"/>
                </a:cubicBezTo>
                <a:cubicBezTo>
                  <a:pt x="4030632" y="-10882"/>
                  <a:pt x="4445587" y="9005"/>
                  <a:pt x="4654912" y="0"/>
                </a:cubicBezTo>
                <a:cubicBezTo>
                  <a:pt x="4864237" y="-9005"/>
                  <a:pt x="4905775" y="20963"/>
                  <a:pt x="5141246" y="0"/>
                </a:cubicBezTo>
                <a:cubicBezTo>
                  <a:pt x="5376717" y="-20963"/>
                  <a:pt x="5386446" y="-178"/>
                  <a:pt x="5627580" y="0"/>
                </a:cubicBezTo>
                <a:cubicBezTo>
                  <a:pt x="5868714" y="178"/>
                  <a:pt x="6428059" y="-61159"/>
                  <a:pt x="6947630" y="0"/>
                </a:cubicBezTo>
                <a:cubicBezTo>
                  <a:pt x="6948966" y="14036"/>
                  <a:pt x="6946192" y="18623"/>
                  <a:pt x="6947630" y="36576"/>
                </a:cubicBezTo>
                <a:cubicBezTo>
                  <a:pt x="6641557" y="75709"/>
                  <a:pt x="6367040" y="8144"/>
                  <a:pt x="6113914" y="36576"/>
                </a:cubicBezTo>
                <a:cubicBezTo>
                  <a:pt x="5860788" y="65008"/>
                  <a:pt x="5570909" y="41212"/>
                  <a:pt x="5419151" y="36576"/>
                </a:cubicBezTo>
                <a:cubicBezTo>
                  <a:pt x="5267393" y="31940"/>
                  <a:pt x="4797649" y="53798"/>
                  <a:pt x="4585436" y="36576"/>
                </a:cubicBezTo>
                <a:cubicBezTo>
                  <a:pt x="4373223" y="19354"/>
                  <a:pt x="4277598" y="31793"/>
                  <a:pt x="4029625" y="36576"/>
                </a:cubicBezTo>
                <a:cubicBezTo>
                  <a:pt x="3781652" y="41359"/>
                  <a:pt x="3539931" y="23434"/>
                  <a:pt x="3334862" y="36576"/>
                </a:cubicBezTo>
                <a:cubicBezTo>
                  <a:pt x="3129793" y="49718"/>
                  <a:pt x="2766505" y="75403"/>
                  <a:pt x="2501147" y="36576"/>
                </a:cubicBezTo>
                <a:cubicBezTo>
                  <a:pt x="2235789" y="-2251"/>
                  <a:pt x="2122774" y="28577"/>
                  <a:pt x="1875860" y="36576"/>
                </a:cubicBezTo>
                <a:cubicBezTo>
                  <a:pt x="1628946" y="44575"/>
                  <a:pt x="1334345" y="17963"/>
                  <a:pt x="1042145" y="36576"/>
                </a:cubicBezTo>
                <a:cubicBezTo>
                  <a:pt x="749946" y="55189"/>
                  <a:pt x="308118" y="18658"/>
                  <a:pt x="0" y="36576"/>
                </a:cubicBezTo>
                <a:cubicBezTo>
                  <a:pt x="-44" y="24172"/>
                  <a:pt x="86" y="11981"/>
                  <a:pt x="0" y="0"/>
                </a:cubicBezTo>
                <a:close/>
              </a:path>
              <a:path w="6947630" h="36576" stroke="0" extrusionOk="0">
                <a:moveTo>
                  <a:pt x="0" y="0"/>
                </a:moveTo>
                <a:cubicBezTo>
                  <a:pt x="145600" y="10736"/>
                  <a:pt x="427726" y="26855"/>
                  <a:pt x="555810" y="0"/>
                </a:cubicBezTo>
                <a:cubicBezTo>
                  <a:pt x="683894" y="-26855"/>
                  <a:pt x="1178754" y="41389"/>
                  <a:pt x="1389526" y="0"/>
                </a:cubicBezTo>
                <a:cubicBezTo>
                  <a:pt x="1600298" y="-41389"/>
                  <a:pt x="1760572" y="23120"/>
                  <a:pt x="1875860" y="0"/>
                </a:cubicBezTo>
                <a:cubicBezTo>
                  <a:pt x="1991148" y="-23120"/>
                  <a:pt x="2249910" y="-19758"/>
                  <a:pt x="2362194" y="0"/>
                </a:cubicBezTo>
                <a:cubicBezTo>
                  <a:pt x="2474478" y="19758"/>
                  <a:pt x="2884886" y="16640"/>
                  <a:pt x="3056957" y="0"/>
                </a:cubicBezTo>
                <a:cubicBezTo>
                  <a:pt x="3229028" y="-16640"/>
                  <a:pt x="3394446" y="-1415"/>
                  <a:pt x="3682244" y="0"/>
                </a:cubicBezTo>
                <a:cubicBezTo>
                  <a:pt x="3970042" y="1415"/>
                  <a:pt x="4145085" y="-32133"/>
                  <a:pt x="4446483" y="0"/>
                </a:cubicBezTo>
                <a:cubicBezTo>
                  <a:pt x="4747881" y="32133"/>
                  <a:pt x="4751353" y="24771"/>
                  <a:pt x="5002294" y="0"/>
                </a:cubicBezTo>
                <a:cubicBezTo>
                  <a:pt x="5253235" y="-24771"/>
                  <a:pt x="5433163" y="12681"/>
                  <a:pt x="5836009" y="0"/>
                </a:cubicBezTo>
                <a:cubicBezTo>
                  <a:pt x="6238855" y="-12681"/>
                  <a:pt x="6704809" y="-41643"/>
                  <a:pt x="6947630" y="0"/>
                </a:cubicBezTo>
                <a:cubicBezTo>
                  <a:pt x="6947932" y="16774"/>
                  <a:pt x="6947059" y="27779"/>
                  <a:pt x="6947630" y="36576"/>
                </a:cubicBezTo>
                <a:cubicBezTo>
                  <a:pt x="6748396" y="27711"/>
                  <a:pt x="6550611" y="40360"/>
                  <a:pt x="6391820" y="36576"/>
                </a:cubicBezTo>
                <a:cubicBezTo>
                  <a:pt x="6233029" y="32793"/>
                  <a:pt x="6065602" y="16590"/>
                  <a:pt x="5836009" y="36576"/>
                </a:cubicBezTo>
                <a:cubicBezTo>
                  <a:pt x="5606416" y="56562"/>
                  <a:pt x="5429268" y="11554"/>
                  <a:pt x="5210723" y="36576"/>
                </a:cubicBezTo>
                <a:cubicBezTo>
                  <a:pt x="4992178" y="61598"/>
                  <a:pt x="4822371" y="18794"/>
                  <a:pt x="4724388" y="36576"/>
                </a:cubicBezTo>
                <a:cubicBezTo>
                  <a:pt x="4626406" y="54358"/>
                  <a:pt x="4315939" y="61161"/>
                  <a:pt x="4099102" y="36576"/>
                </a:cubicBezTo>
                <a:cubicBezTo>
                  <a:pt x="3882265" y="11991"/>
                  <a:pt x="3716938" y="22431"/>
                  <a:pt x="3543291" y="36576"/>
                </a:cubicBezTo>
                <a:cubicBezTo>
                  <a:pt x="3369644" y="50721"/>
                  <a:pt x="2946116" y="23307"/>
                  <a:pt x="2709576" y="36576"/>
                </a:cubicBezTo>
                <a:cubicBezTo>
                  <a:pt x="2473037" y="49845"/>
                  <a:pt x="2238803" y="19478"/>
                  <a:pt x="1945336" y="36576"/>
                </a:cubicBezTo>
                <a:cubicBezTo>
                  <a:pt x="1651869" y="53674"/>
                  <a:pt x="1621204" y="15829"/>
                  <a:pt x="1459002" y="36576"/>
                </a:cubicBezTo>
                <a:cubicBezTo>
                  <a:pt x="1296800" y="57323"/>
                  <a:pt x="998251" y="54202"/>
                  <a:pt x="764239" y="36576"/>
                </a:cubicBezTo>
                <a:cubicBezTo>
                  <a:pt x="530227" y="18950"/>
                  <a:pt x="378810" y="72444"/>
                  <a:pt x="0" y="36576"/>
                </a:cubicBezTo>
                <a:cubicBezTo>
                  <a:pt x="566" y="19755"/>
                  <a:pt x="-1" y="873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Text, background pattern&#10;&#10;Description automatically generated">
            <a:extLst>
              <a:ext uri="{FF2B5EF4-FFF2-40B4-BE49-F238E27FC236}">
                <a16:creationId xmlns:a16="http://schemas.microsoft.com/office/drawing/2014/main" id="{DF242D74-D4E2-4242-8B04-74C38354F7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3066"/>
          <a:stretch/>
        </p:blipFill>
        <p:spPr>
          <a:xfrm>
            <a:off x="10620637" y="10"/>
            <a:ext cx="13753967" cy="13715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7330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8908DB7-C3A6-4FCB-9820-CEE02B398C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4377650" cy="137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D504E4F-EE55-D87F-1D52-5E9BC4E09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1543" y="1281646"/>
            <a:ext cx="7047325" cy="11166296"/>
          </a:xfrm>
        </p:spPr>
        <p:txBody>
          <a:bodyPr anchor="ctr">
            <a:normAutofit/>
          </a:bodyPr>
          <a:lstStyle/>
          <a:p>
            <a:r>
              <a:rPr lang="de-DE" sz="9600" b="1">
                <a:latin typeface="Franklin Gothic Book" panose="020B0503020102020204" pitchFamily="34" charset="0"/>
              </a:rPr>
              <a:t>WSTS Spring Forecast (June 2024)</a:t>
            </a:r>
            <a:endParaRPr lang="en-GB" sz="9600" b="1" dirty="0">
              <a:latin typeface="Franklin Gothic Book" panose="020B0503020102020204" pitchFamily="34" charset="0"/>
            </a:endParaRPr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535742DD-1B16-4E9D-B715-0D74B4574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32177" y="1261872"/>
            <a:ext cx="36566" cy="11180762"/>
          </a:xfrm>
          <a:custGeom>
            <a:avLst/>
            <a:gdLst>
              <a:gd name="connsiteX0" fmla="*/ 0 w 36566"/>
              <a:gd name="connsiteY0" fmla="*/ 0 h 11180762"/>
              <a:gd name="connsiteX1" fmla="*/ 36566 w 36566"/>
              <a:gd name="connsiteY1" fmla="*/ 0 h 11180762"/>
              <a:gd name="connsiteX2" fmla="*/ 36566 w 36566"/>
              <a:gd name="connsiteY2" fmla="*/ 363375 h 11180762"/>
              <a:gd name="connsiteX3" fmla="*/ 36566 w 36566"/>
              <a:gd name="connsiteY3" fmla="*/ 1173980 h 11180762"/>
              <a:gd name="connsiteX4" fmla="*/ 36566 w 36566"/>
              <a:gd name="connsiteY4" fmla="*/ 1760970 h 11180762"/>
              <a:gd name="connsiteX5" fmla="*/ 36566 w 36566"/>
              <a:gd name="connsiteY5" fmla="*/ 2571575 h 11180762"/>
              <a:gd name="connsiteX6" fmla="*/ 36566 w 36566"/>
              <a:gd name="connsiteY6" fmla="*/ 2934950 h 11180762"/>
              <a:gd name="connsiteX7" fmla="*/ 36566 w 36566"/>
              <a:gd name="connsiteY7" fmla="*/ 3633748 h 11180762"/>
              <a:gd name="connsiteX8" fmla="*/ 36566 w 36566"/>
              <a:gd name="connsiteY8" fmla="*/ 4444353 h 11180762"/>
              <a:gd name="connsiteX9" fmla="*/ 36566 w 36566"/>
              <a:gd name="connsiteY9" fmla="*/ 5143151 h 11180762"/>
              <a:gd name="connsiteX10" fmla="*/ 36566 w 36566"/>
              <a:gd name="connsiteY10" fmla="*/ 5730141 h 11180762"/>
              <a:gd name="connsiteX11" fmla="*/ 36566 w 36566"/>
              <a:gd name="connsiteY11" fmla="*/ 6317131 h 11180762"/>
              <a:gd name="connsiteX12" fmla="*/ 36566 w 36566"/>
              <a:gd name="connsiteY12" fmla="*/ 6680505 h 11180762"/>
              <a:gd name="connsiteX13" fmla="*/ 36566 w 36566"/>
              <a:gd name="connsiteY13" fmla="*/ 7043880 h 11180762"/>
              <a:gd name="connsiteX14" fmla="*/ 36566 w 36566"/>
              <a:gd name="connsiteY14" fmla="*/ 7407255 h 11180762"/>
              <a:gd name="connsiteX15" fmla="*/ 36566 w 36566"/>
              <a:gd name="connsiteY15" fmla="*/ 8217860 h 11180762"/>
              <a:gd name="connsiteX16" fmla="*/ 36566 w 36566"/>
              <a:gd name="connsiteY16" fmla="*/ 8581235 h 11180762"/>
              <a:gd name="connsiteX17" fmla="*/ 36566 w 36566"/>
              <a:gd name="connsiteY17" fmla="*/ 9503648 h 11180762"/>
              <a:gd name="connsiteX18" fmla="*/ 36566 w 36566"/>
              <a:gd name="connsiteY18" fmla="*/ 9978830 h 11180762"/>
              <a:gd name="connsiteX19" fmla="*/ 36566 w 36566"/>
              <a:gd name="connsiteY19" fmla="*/ 11180762 h 11180762"/>
              <a:gd name="connsiteX20" fmla="*/ 0 w 36566"/>
              <a:gd name="connsiteY20" fmla="*/ 11180762 h 11180762"/>
              <a:gd name="connsiteX21" fmla="*/ 0 w 36566"/>
              <a:gd name="connsiteY21" fmla="*/ 10817387 h 11180762"/>
              <a:gd name="connsiteX22" fmla="*/ 0 w 36566"/>
              <a:gd name="connsiteY22" fmla="*/ 10342205 h 11180762"/>
              <a:gd name="connsiteX23" fmla="*/ 0 w 36566"/>
              <a:gd name="connsiteY23" fmla="*/ 9755215 h 11180762"/>
              <a:gd name="connsiteX24" fmla="*/ 0 w 36566"/>
              <a:gd name="connsiteY24" fmla="*/ 9280032 h 11180762"/>
              <a:gd name="connsiteX25" fmla="*/ 0 w 36566"/>
              <a:gd name="connsiteY25" fmla="*/ 8693042 h 11180762"/>
              <a:gd name="connsiteX26" fmla="*/ 0 w 36566"/>
              <a:gd name="connsiteY26" fmla="*/ 7770630 h 11180762"/>
              <a:gd name="connsiteX27" fmla="*/ 0 w 36566"/>
              <a:gd name="connsiteY27" fmla="*/ 7071832 h 11180762"/>
              <a:gd name="connsiteX28" fmla="*/ 0 w 36566"/>
              <a:gd name="connsiteY28" fmla="*/ 6373034 h 11180762"/>
              <a:gd name="connsiteX29" fmla="*/ 0 w 36566"/>
              <a:gd name="connsiteY29" fmla="*/ 5674237 h 11180762"/>
              <a:gd name="connsiteX30" fmla="*/ 0 w 36566"/>
              <a:gd name="connsiteY30" fmla="*/ 5199054 h 11180762"/>
              <a:gd name="connsiteX31" fmla="*/ 0 w 36566"/>
              <a:gd name="connsiteY31" fmla="*/ 4723872 h 11180762"/>
              <a:gd name="connsiteX32" fmla="*/ 0 w 36566"/>
              <a:gd name="connsiteY32" fmla="*/ 4136882 h 11180762"/>
              <a:gd name="connsiteX33" fmla="*/ 0 w 36566"/>
              <a:gd name="connsiteY33" fmla="*/ 3214469 h 11180762"/>
              <a:gd name="connsiteX34" fmla="*/ 0 w 36566"/>
              <a:gd name="connsiteY34" fmla="*/ 2851094 h 11180762"/>
              <a:gd name="connsiteX35" fmla="*/ 0 w 36566"/>
              <a:gd name="connsiteY35" fmla="*/ 2375912 h 11180762"/>
              <a:gd name="connsiteX36" fmla="*/ 0 w 36566"/>
              <a:gd name="connsiteY36" fmla="*/ 1677114 h 11180762"/>
              <a:gd name="connsiteX37" fmla="*/ 0 w 36566"/>
              <a:gd name="connsiteY37" fmla="*/ 754701 h 11180762"/>
              <a:gd name="connsiteX38" fmla="*/ 0 w 36566"/>
              <a:gd name="connsiteY38" fmla="*/ 0 h 11180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6566" h="11180762" fill="none" extrusionOk="0">
                <a:moveTo>
                  <a:pt x="0" y="0"/>
                </a:moveTo>
                <a:cubicBezTo>
                  <a:pt x="13601" y="-548"/>
                  <a:pt x="25480" y="886"/>
                  <a:pt x="36566" y="0"/>
                </a:cubicBezTo>
                <a:cubicBezTo>
                  <a:pt x="36913" y="127392"/>
                  <a:pt x="22164" y="223649"/>
                  <a:pt x="36566" y="363375"/>
                </a:cubicBezTo>
                <a:cubicBezTo>
                  <a:pt x="50968" y="503101"/>
                  <a:pt x="61649" y="795860"/>
                  <a:pt x="36566" y="1173980"/>
                </a:cubicBezTo>
                <a:cubicBezTo>
                  <a:pt x="11483" y="1552101"/>
                  <a:pt x="34473" y="1597000"/>
                  <a:pt x="36566" y="1760970"/>
                </a:cubicBezTo>
                <a:cubicBezTo>
                  <a:pt x="38660" y="1924940"/>
                  <a:pt x="46588" y="2407951"/>
                  <a:pt x="36566" y="2571575"/>
                </a:cubicBezTo>
                <a:cubicBezTo>
                  <a:pt x="26544" y="2735200"/>
                  <a:pt x="45605" y="2821443"/>
                  <a:pt x="36566" y="2934950"/>
                </a:cubicBezTo>
                <a:cubicBezTo>
                  <a:pt x="27527" y="3048458"/>
                  <a:pt x="69630" y="3443763"/>
                  <a:pt x="36566" y="3633748"/>
                </a:cubicBezTo>
                <a:cubicBezTo>
                  <a:pt x="3502" y="3823733"/>
                  <a:pt x="65262" y="4248067"/>
                  <a:pt x="36566" y="4444353"/>
                </a:cubicBezTo>
                <a:cubicBezTo>
                  <a:pt x="7870" y="4640639"/>
                  <a:pt x="70149" y="4871475"/>
                  <a:pt x="36566" y="5143151"/>
                </a:cubicBezTo>
                <a:cubicBezTo>
                  <a:pt x="2983" y="5414827"/>
                  <a:pt x="50926" y="5455499"/>
                  <a:pt x="36566" y="5730141"/>
                </a:cubicBezTo>
                <a:cubicBezTo>
                  <a:pt x="22207" y="6004783"/>
                  <a:pt x="52404" y="6046494"/>
                  <a:pt x="36566" y="6317131"/>
                </a:cubicBezTo>
                <a:cubicBezTo>
                  <a:pt x="20729" y="6587768"/>
                  <a:pt x="28326" y="6521357"/>
                  <a:pt x="36566" y="6680505"/>
                </a:cubicBezTo>
                <a:cubicBezTo>
                  <a:pt x="44806" y="6839653"/>
                  <a:pt x="24791" y="6894656"/>
                  <a:pt x="36566" y="7043880"/>
                </a:cubicBezTo>
                <a:cubicBezTo>
                  <a:pt x="48341" y="7193104"/>
                  <a:pt x="51025" y="7237239"/>
                  <a:pt x="36566" y="7407255"/>
                </a:cubicBezTo>
                <a:cubicBezTo>
                  <a:pt x="22107" y="7577272"/>
                  <a:pt x="53221" y="8005907"/>
                  <a:pt x="36566" y="8217860"/>
                </a:cubicBezTo>
                <a:cubicBezTo>
                  <a:pt x="19911" y="8429813"/>
                  <a:pt x="26651" y="8499721"/>
                  <a:pt x="36566" y="8581235"/>
                </a:cubicBezTo>
                <a:cubicBezTo>
                  <a:pt x="46481" y="8662750"/>
                  <a:pt x="40741" y="9161543"/>
                  <a:pt x="36566" y="9503648"/>
                </a:cubicBezTo>
                <a:cubicBezTo>
                  <a:pt x="32391" y="9845753"/>
                  <a:pt x="56366" y="9754276"/>
                  <a:pt x="36566" y="9978830"/>
                </a:cubicBezTo>
                <a:cubicBezTo>
                  <a:pt x="16766" y="10203384"/>
                  <a:pt x="74318" y="10657454"/>
                  <a:pt x="36566" y="11180762"/>
                </a:cubicBezTo>
                <a:cubicBezTo>
                  <a:pt x="28571" y="11180884"/>
                  <a:pt x="9482" y="11181230"/>
                  <a:pt x="0" y="11180762"/>
                </a:cubicBezTo>
                <a:cubicBezTo>
                  <a:pt x="12703" y="11026912"/>
                  <a:pt x="-356" y="10915044"/>
                  <a:pt x="0" y="10817387"/>
                </a:cubicBezTo>
                <a:cubicBezTo>
                  <a:pt x="356" y="10719730"/>
                  <a:pt x="11015" y="10498347"/>
                  <a:pt x="0" y="10342205"/>
                </a:cubicBezTo>
                <a:cubicBezTo>
                  <a:pt x="-11015" y="10186063"/>
                  <a:pt x="-10390" y="9898513"/>
                  <a:pt x="0" y="9755215"/>
                </a:cubicBezTo>
                <a:cubicBezTo>
                  <a:pt x="10390" y="9611917"/>
                  <a:pt x="-18688" y="9459191"/>
                  <a:pt x="0" y="9280032"/>
                </a:cubicBezTo>
                <a:cubicBezTo>
                  <a:pt x="18688" y="9100873"/>
                  <a:pt x="-19506" y="8940686"/>
                  <a:pt x="0" y="8693042"/>
                </a:cubicBezTo>
                <a:cubicBezTo>
                  <a:pt x="19506" y="8445398"/>
                  <a:pt x="43500" y="8161322"/>
                  <a:pt x="0" y="7770630"/>
                </a:cubicBezTo>
                <a:cubicBezTo>
                  <a:pt x="-43500" y="7379938"/>
                  <a:pt x="8749" y="7332014"/>
                  <a:pt x="0" y="7071832"/>
                </a:cubicBezTo>
                <a:cubicBezTo>
                  <a:pt x="-8749" y="6811650"/>
                  <a:pt x="26683" y="6560917"/>
                  <a:pt x="0" y="6373034"/>
                </a:cubicBezTo>
                <a:cubicBezTo>
                  <a:pt x="-26683" y="6185151"/>
                  <a:pt x="31245" y="5922326"/>
                  <a:pt x="0" y="5674237"/>
                </a:cubicBezTo>
                <a:cubicBezTo>
                  <a:pt x="-31245" y="5426148"/>
                  <a:pt x="-10051" y="5298946"/>
                  <a:pt x="0" y="5199054"/>
                </a:cubicBezTo>
                <a:cubicBezTo>
                  <a:pt x="10051" y="5099162"/>
                  <a:pt x="7234" y="4880799"/>
                  <a:pt x="0" y="4723872"/>
                </a:cubicBezTo>
                <a:cubicBezTo>
                  <a:pt x="-7234" y="4566945"/>
                  <a:pt x="-26544" y="4408407"/>
                  <a:pt x="0" y="4136882"/>
                </a:cubicBezTo>
                <a:cubicBezTo>
                  <a:pt x="26544" y="3865357"/>
                  <a:pt x="-40984" y="3420550"/>
                  <a:pt x="0" y="3214469"/>
                </a:cubicBezTo>
                <a:cubicBezTo>
                  <a:pt x="40984" y="3008388"/>
                  <a:pt x="8227" y="3022331"/>
                  <a:pt x="0" y="2851094"/>
                </a:cubicBezTo>
                <a:cubicBezTo>
                  <a:pt x="-8227" y="2679857"/>
                  <a:pt x="11455" y="2580002"/>
                  <a:pt x="0" y="2375912"/>
                </a:cubicBezTo>
                <a:cubicBezTo>
                  <a:pt x="-11455" y="2171822"/>
                  <a:pt x="34340" y="1953065"/>
                  <a:pt x="0" y="1677114"/>
                </a:cubicBezTo>
                <a:cubicBezTo>
                  <a:pt x="-34340" y="1401163"/>
                  <a:pt x="18660" y="1145932"/>
                  <a:pt x="0" y="754701"/>
                </a:cubicBezTo>
                <a:cubicBezTo>
                  <a:pt x="-18660" y="363470"/>
                  <a:pt x="-25099" y="374971"/>
                  <a:pt x="0" y="0"/>
                </a:cubicBezTo>
                <a:close/>
              </a:path>
              <a:path w="36566" h="11180762" stroke="0" extrusionOk="0">
                <a:moveTo>
                  <a:pt x="0" y="0"/>
                </a:moveTo>
                <a:cubicBezTo>
                  <a:pt x="14383" y="935"/>
                  <a:pt x="25265" y="606"/>
                  <a:pt x="36566" y="0"/>
                </a:cubicBezTo>
                <a:cubicBezTo>
                  <a:pt x="59419" y="165299"/>
                  <a:pt x="21891" y="427555"/>
                  <a:pt x="36566" y="698798"/>
                </a:cubicBezTo>
                <a:cubicBezTo>
                  <a:pt x="51241" y="970041"/>
                  <a:pt x="37958" y="1226199"/>
                  <a:pt x="36566" y="1397595"/>
                </a:cubicBezTo>
                <a:cubicBezTo>
                  <a:pt x="35174" y="1568991"/>
                  <a:pt x="65079" y="1848484"/>
                  <a:pt x="36566" y="2208200"/>
                </a:cubicBezTo>
                <a:cubicBezTo>
                  <a:pt x="8053" y="2567917"/>
                  <a:pt x="33371" y="2535379"/>
                  <a:pt x="36566" y="2683383"/>
                </a:cubicBezTo>
                <a:cubicBezTo>
                  <a:pt x="39761" y="2831387"/>
                  <a:pt x="29295" y="3110142"/>
                  <a:pt x="36566" y="3493988"/>
                </a:cubicBezTo>
                <a:cubicBezTo>
                  <a:pt x="43837" y="3877835"/>
                  <a:pt x="20354" y="3979978"/>
                  <a:pt x="36566" y="4416401"/>
                </a:cubicBezTo>
                <a:cubicBezTo>
                  <a:pt x="52778" y="4852824"/>
                  <a:pt x="17108" y="4765873"/>
                  <a:pt x="36566" y="5115199"/>
                </a:cubicBezTo>
                <a:cubicBezTo>
                  <a:pt x="56024" y="5464525"/>
                  <a:pt x="1977" y="5582755"/>
                  <a:pt x="36566" y="5813996"/>
                </a:cubicBezTo>
                <a:cubicBezTo>
                  <a:pt x="71155" y="6045237"/>
                  <a:pt x="26857" y="6224822"/>
                  <a:pt x="36566" y="6400986"/>
                </a:cubicBezTo>
                <a:cubicBezTo>
                  <a:pt x="46276" y="6577150"/>
                  <a:pt x="56066" y="6792253"/>
                  <a:pt x="36566" y="6987976"/>
                </a:cubicBezTo>
                <a:cubicBezTo>
                  <a:pt x="17067" y="7183699"/>
                  <a:pt x="64659" y="7426669"/>
                  <a:pt x="36566" y="7798581"/>
                </a:cubicBezTo>
                <a:cubicBezTo>
                  <a:pt x="8473" y="8170493"/>
                  <a:pt x="39393" y="8147724"/>
                  <a:pt x="36566" y="8385572"/>
                </a:cubicBezTo>
                <a:cubicBezTo>
                  <a:pt x="33739" y="8623420"/>
                  <a:pt x="62636" y="8838855"/>
                  <a:pt x="36566" y="9084369"/>
                </a:cubicBezTo>
                <a:cubicBezTo>
                  <a:pt x="10496" y="9329883"/>
                  <a:pt x="28548" y="9325097"/>
                  <a:pt x="36566" y="9447744"/>
                </a:cubicBezTo>
                <a:cubicBezTo>
                  <a:pt x="44584" y="9570392"/>
                  <a:pt x="39593" y="9942204"/>
                  <a:pt x="36566" y="10146542"/>
                </a:cubicBezTo>
                <a:cubicBezTo>
                  <a:pt x="33539" y="10350880"/>
                  <a:pt x="87378" y="10763914"/>
                  <a:pt x="36566" y="11180762"/>
                </a:cubicBezTo>
                <a:cubicBezTo>
                  <a:pt x="22930" y="11179505"/>
                  <a:pt x="15115" y="11182215"/>
                  <a:pt x="0" y="11180762"/>
                </a:cubicBezTo>
                <a:cubicBezTo>
                  <a:pt x="-3483" y="10929881"/>
                  <a:pt x="41154" y="10702407"/>
                  <a:pt x="0" y="10258349"/>
                </a:cubicBezTo>
                <a:cubicBezTo>
                  <a:pt x="-41154" y="9814291"/>
                  <a:pt x="-39415" y="9743766"/>
                  <a:pt x="0" y="9335936"/>
                </a:cubicBezTo>
                <a:cubicBezTo>
                  <a:pt x="39415" y="8928106"/>
                  <a:pt x="-21747" y="8872676"/>
                  <a:pt x="0" y="8413523"/>
                </a:cubicBezTo>
                <a:cubicBezTo>
                  <a:pt x="21747" y="7954370"/>
                  <a:pt x="-33649" y="7790407"/>
                  <a:pt x="0" y="7491111"/>
                </a:cubicBezTo>
                <a:cubicBezTo>
                  <a:pt x="33649" y="7191815"/>
                  <a:pt x="-23129" y="7232231"/>
                  <a:pt x="0" y="7015928"/>
                </a:cubicBezTo>
                <a:cubicBezTo>
                  <a:pt x="23129" y="6799625"/>
                  <a:pt x="30794" y="6336360"/>
                  <a:pt x="0" y="6093515"/>
                </a:cubicBezTo>
                <a:cubicBezTo>
                  <a:pt x="-30794" y="5850670"/>
                  <a:pt x="-21626" y="5794928"/>
                  <a:pt x="0" y="5506525"/>
                </a:cubicBezTo>
                <a:cubicBezTo>
                  <a:pt x="21626" y="5218122"/>
                  <a:pt x="9856" y="5147854"/>
                  <a:pt x="0" y="4919535"/>
                </a:cubicBezTo>
                <a:cubicBezTo>
                  <a:pt x="-9856" y="4691216"/>
                  <a:pt x="-17133" y="4636184"/>
                  <a:pt x="0" y="4556161"/>
                </a:cubicBezTo>
                <a:cubicBezTo>
                  <a:pt x="17133" y="4476138"/>
                  <a:pt x="19512" y="4286351"/>
                  <a:pt x="0" y="4080978"/>
                </a:cubicBezTo>
                <a:cubicBezTo>
                  <a:pt x="-19512" y="3875605"/>
                  <a:pt x="40292" y="3458601"/>
                  <a:pt x="0" y="3270373"/>
                </a:cubicBezTo>
                <a:cubicBezTo>
                  <a:pt x="-40292" y="3082145"/>
                  <a:pt x="20860" y="2768267"/>
                  <a:pt x="0" y="2459768"/>
                </a:cubicBezTo>
                <a:cubicBezTo>
                  <a:pt x="-20860" y="2151270"/>
                  <a:pt x="12961" y="2218160"/>
                  <a:pt x="0" y="2096393"/>
                </a:cubicBezTo>
                <a:cubicBezTo>
                  <a:pt x="-12961" y="1974627"/>
                  <a:pt x="-17790" y="1794836"/>
                  <a:pt x="0" y="1621210"/>
                </a:cubicBezTo>
                <a:cubicBezTo>
                  <a:pt x="17790" y="1447584"/>
                  <a:pt x="12631" y="1299310"/>
                  <a:pt x="0" y="1146028"/>
                </a:cubicBezTo>
                <a:cubicBezTo>
                  <a:pt x="-12631" y="992746"/>
                  <a:pt x="7345" y="43074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311409761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0B83B9-8C75-268B-C08F-06E87373A4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6167" y="2022058"/>
            <a:ext cx="13785561" cy="6306892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6F3860-3AFD-CD5D-17DC-70EEC5673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06167" y="9597154"/>
            <a:ext cx="14704503" cy="2856974"/>
          </a:xfrm>
        </p:spPr>
        <p:txBody>
          <a:bodyPr anchor="t">
            <a:normAutofit/>
          </a:bodyPr>
          <a:lstStyle/>
          <a:p>
            <a:r>
              <a:rPr lang="en-GB" sz="4400" dirty="0"/>
              <a:t>USA und Asia show double-digit dynamics, Europe and Japan are weak (numbers for 24 in Europe are over-optimistic)</a:t>
            </a:r>
          </a:p>
          <a:p>
            <a:r>
              <a:rPr lang="en-GB" sz="4400" dirty="0"/>
              <a:t>2025 confidence mainly built on AI, but not in Europe</a:t>
            </a:r>
          </a:p>
        </p:txBody>
      </p:sp>
    </p:spTree>
    <p:extLst>
      <p:ext uri="{BB962C8B-B14F-4D97-AF65-F5344CB8AC3E}">
        <p14:creationId xmlns:p14="http://schemas.microsoft.com/office/powerpoint/2010/main" val="1206677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7" y="0"/>
            <a:ext cx="24371555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graph of a company&#10;&#10;Description automatically generated with medium confidence">
            <a:extLst>
              <a:ext uri="{FF2B5EF4-FFF2-40B4-BE49-F238E27FC236}">
                <a16:creationId xmlns:a16="http://schemas.microsoft.com/office/drawing/2014/main" id="{4EE496F6-D53A-A3CB-21DB-32CFE1555B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167"/>
          <a:stretch/>
        </p:blipFill>
        <p:spPr>
          <a:xfrm>
            <a:off x="20" y="2564"/>
            <a:ext cx="24377630" cy="13713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075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SQ - Walden Light 1">
      <a:dk1>
        <a:srgbClr val="999999"/>
      </a:dk1>
      <a:lt1>
        <a:srgbClr val="FFFFFF"/>
      </a:lt1>
      <a:dk2>
        <a:srgbClr val="363E48"/>
      </a:dk2>
      <a:lt2>
        <a:srgbClr val="FFFFFF"/>
      </a:lt2>
      <a:accent1>
        <a:srgbClr val="264D89"/>
      </a:accent1>
      <a:accent2>
        <a:srgbClr val="3E67AA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de3e953-ffda-4443-9921-89372803c187">
      <Terms xmlns="http://schemas.microsoft.com/office/infopath/2007/PartnerControls"/>
    </lcf76f155ced4ddcb4097134ff3c332f>
    <TaxCatchAll xmlns="d64339ba-2c3a-401e-90f0-741686ec6dd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1F7D01BA02A994B8B70FBA22F4C8E8D" ma:contentTypeVersion="18" ma:contentTypeDescription="Creare un nuovo documento." ma:contentTypeScope="" ma:versionID="978a0ae44b6aa779f5239923fa6857aa">
  <xsd:schema xmlns:xsd="http://www.w3.org/2001/XMLSchema" xmlns:xs="http://www.w3.org/2001/XMLSchema" xmlns:p="http://schemas.microsoft.com/office/2006/metadata/properties" xmlns:ns2="1de3e953-ffda-4443-9921-89372803c187" xmlns:ns3="d64339ba-2c3a-401e-90f0-741686ec6dda" targetNamespace="http://schemas.microsoft.com/office/2006/metadata/properties" ma:root="true" ma:fieldsID="92c70aba8f385dc0fa456980a0bde58b" ns2:_="" ns3:_="">
    <xsd:import namespace="1de3e953-ffda-4443-9921-89372803c187"/>
    <xsd:import namespace="d64339ba-2c3a-401e-90f0-741686ec6d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e3e953-ffda-4443-9921-89372803c1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Tag immagine" ma:readOnly="false" ma:fieldId="{5cf76f15-5ced-4ddc-b409-7134ff3c332f}" ma:taxonomyMulti="true" ma:sspId="1884cd97-5d7e-42d4-84ff-5bebddcef56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4339ba-2c3a-401e-90f0-741686ec6dda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71cf95f8-ce66-4da4-9817-97df7fbaa069}" ma:internalName="TaxCatchAll" ma:showField="CatchAllData" ma:web="d64339ba-2c3a-401e-90f0-741686ec6d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ACEC746-7C75-4615-A5A6-3F8E31119EA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7B80611-C6DB-4ACD-9658-CB463B7FF831}">
  <ds:schemaRefs>
    <ds:schemaRef ds:uri="http://schemas.microsoft.com/office/2006/metadata/properties"/>
    <ds:schemaRef ds:uri="http://schemas.microsoft.com/office/2006/documentManagement/types"/>
    <ds:schemaRef ds:uri="5a23eaae-bb34-4bc3-a562-89f24b643e17"/>
    <ds:schemaRef ds:uri="f364ef17-72bd-4003-a614-891ce7d99c1e"/>
    <ds:schemaRef ds:uri="http://purl.org/dc/terms/"/>
    <ds:schemaRef ds:uri="http://www.w3.org/XML/1998/namespace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179289ED-EDCA-4F96-99BA-261E2811B77B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781</Words>
  <Application>Microsoft Macintosh PowerPoint</Application>
  <PresentationFormat>Personalizzato</PresentationFormat>
  <Paragraphs>151</Paragraphs>
  <Slides>22</Slides>
  <Notes>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32" baseType="lpstr">
      <vt:lpstr>Aptos Narrow</vt:lpstr>
      <vt:lpstr>Arial</vt:lpstr>
      <vt:lpstr>Calibri</vt:lpstr>
      <vt:lpstr>Calibri Light</vt:lpstr>
      <vt:lpstr>Franklin Gothic Book</vt:lpstr>
      <vt:lpstr>Montserrat</vt:lpstr>
      <vt:lpstr>Montserrat Light</vt:lpstr>
      <vt:lpstr>Roboto</vt:lpstr>
      <vt:lpstr>Wingdings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WSTS Spring Forecast (June 2024)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DELL</dc:creator>
  <cp:keywords/>
  <dc:description/>
  <cp:lastModifiedBy>Reggiani Laura</cp:lastModifiedBy>
  <cp:revision>15325</cp:revision>
  <dcterms:created xsi:type="dcterms:W3CDTF">2014-11-12T21:47:38Z</dcterms:created>
  <dcterms:modified xsi:type="dcterms:W3CDTF">2024-11-24T12:02:08Z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0x010100C1F7D01BA02A994B8B70FBA22F4C8E8D</vt:lpwstr>
  </property>
  <property fmtid="{D5CDD505-2E9C-101B-9397-08002B2CF9AE}" pid="3" name="MediaServiceImageTags">
    <vt:lpwstr/>
  </property>
</Properties>
</file>