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ebp" ContentType="image/webp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2.xml" ContentType="application/vnd.openxmlformats-officedocument.drawingml.chartshapes+xml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7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8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3.xml" ContentType="application/vnd.openxmlformats-officedocument.drawingml.chartshapes+xml"/>
  <Override PartName="/ppt/notesSlides/notesSlide9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drawings/drawing4.xml" ContentType="application/vnd.openxmlformats-officedocument.drawingml.chartshapes+xml"/>
  <Override PartName="/ppt/notesSlides/notesSlide10.xml" ContentType="application/vnd.openxmlformats-officedocument.presentationml.notesSlide+xml"/>
  <Override PartName="/ppt/charts/chartEx1.xml" ContentType="application/vnd.ms-office.chartex+xml"/>
  <Override PartName="/ppt/charts/style7.xml" ContentType="application/vnd.ms-office.chartstyle+xml"/>
  <Override PartName="/ppt/charts/colors7.xml" ContentType="application/vnd.ms-office.chartcolorstyl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4"/>
    <p:sldMasterId id="2147483759" r:id="rId5"/>
  </p:sldMasterIdLst>
  <p:notesMasterIdLst>
    <p:notesMasterId r:id="rId20"/>
  </p:notesMasterIdLst>
  <p:handoutMasterIdLst>
    <p:handoutMasterId r:id="rId21"/>
  </p:handoutMasterIdLst>
  <p:sldIdLst>
    <p:sldId id="430" r:id="rId6"/>
    <p:sldId id="268" r:id="rId7"/>
    <p:sldId id="2134804208" r:id="rId8"/>
    <p:sldId id="2134804202" r:id="rId9"/>
    <p:sldId id="264" r:id="rId10"/>
    <p:sldId id="260" r:id="rId11"/>
    <p:sldId id="272" r:id="rId12"/>
    <p:sldId id="2134804203" r:id="rId13"/>
    <p:sldId id="2134804207" r:id="rId14"/>
    <p:sldId id="2134804209" r:id="rId15"/>
    <p:sldId id="2134804206" r:id="rId16"/>
    <p:sldId id="2134804212" r:id="rId17"/>
    <p:sldId id="2134804210" r:id="rId18"/>
    <p:sldId id="929" r:id="rId19"/>
  </p:sldIdLst>
  <p:sldSz cx="9144000" cy="5143500" type="screen16x9"/>
  <p:notesSz cx="6797675" cy="9928225"/>
  <p:defaultTextStyle>
    <a:defPPr>
      <a:defRPr lang="en-US"/>
    </a:defPPr>
    <a:lvl1pPr marL="0" algn="l" defTabSz="4571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4571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8" algn="l" defTabSz="4571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4571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4571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4571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2" algn="l" defTabSz="4571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4571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4571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zione predefinita" id="{5F1C2CA5-6384-164C-B0FD-509177896726}">
          <p14:sldIdLst>
            <p14:sldId id="430"/>
            <p14:sldId id="268"/>
            <p14:sldId id="2134804208"/>
            <p14:sldId id="2134804202"/>
            <p14:sldId id="264"/>
            <p14:sldId id="260"/>
            <p14:sldId id="272"/>
            <p14:sldId id="2134804203"/>
            <p14:sldId id="2134804207"/>
            <p14:sldId id="2134804209"/>
            <p14:sldId id="2134804206"/>
            <p14:sldId id="2134804212"/>
            <p14:sldId id="2134804210"/>
            <p14:sldId id="92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449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iangela Sciorati" initials="MS" lastIdx="1" clrIdx="0">
    <p:extLst>
      <p:ext uri="{19B8F6BF-5375-455C-9EA6-DF929625EA0E}">
        <p15:presenceInfo xmlns:p15="http://schemas.microsoft.com/office/powerpoint/2012/main" userId="46f9869bd8982e87" providerId="Windows Live"/>
      </p:ext>
    </p:extLst>
  </p:cmAuthor>
  <p:cmAuthor id="2" name="Gangi" initials="G" lastIdx="1" clrIdx="1">
    <p:extLst>
      <p:ext uri="{19B8F6BF-5375-455C-9EA6-DF929625EA0E}">
        <p15:presenceInfo xmlns:p15="http://schemas.microsoft.com/office/powerpoint/2012/main" userId="S-1-5-21-2139230755-612619484-3299043402-129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A240"/>
    <a:srgbClr val="E98300"/>
    <a:srgbClr val="A40000"/>
    <a:srgbClr val="0E4C67"/>
    <a:srgbClr val="145C7D"/>
    <a:srgbClr val="A7B3BF"/>
    <a:srgbClr val="D4D3DD"/>
    <a:srgbClr val="1A4A5D"/>
    <a:srgbClr val="7F7B9A"/>
    <a:srgbClr val="1342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essuno stile, nessuna grigli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78" autoAdjust="0"/>
    <p:restoredTop sz="91769" autoAdjust="0"/>
  </p:normalViewPr>
  <p:slideViewPr>
    <p:cSldViewPr snapToGrid="0" showGuides="1">
      <p:cViewPr varScale="1">
        <p:scale>
          <a:sx n="156" d="100"/>
          <a:sy n="156" d="100"/>
        </p:scale>
        <p:origin x="936" y="176"/>
      </p:cViewPr>
      <p:guideLst>
        <p:guide orient="horz" pos="1620"/>
        <p:guide pos="449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notesViewPr>
    <p:cSldViewPr snapToGrid="0" showGuides="1">
      <p:cViewPr varScale="1">
        <p:scale>
          <a:sx n="81" d="100"/>
          <a:sy n="81" d="100"/>
        </p:scale>
        <p:origin x="3894" y="108"/>
      </p:cViewPr>
      <p:guideLst>
        <p:guide orient="horz" pos="3128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eggiani Laura" userId="b6602c5b-314b-4e81-b883-728801fb195b" providerId="ADAL" clId="{5EA48D19-FC30-D749-8FD4-985201BA2127}"/>
    <pc:docChg chg="modSld">
      <pc:chgData name="Reggiani Laura" userId="b6602c5b-314b-4e81-b883-728801fb195b" providerId="ADAL" clId="{5EA48D19-FC30-D749-8FD4-985201BA2127}" dt="2024-11-24T11:55:21.321" v="3" actId="20577"/>
      <pc:docMkLst>
        <pc:docMk/>
      </pc:docMkLst>
      <pc:sldChg chg="modSp mod">
        <pc:chgData name="Reggiani Laura" userId="b6602c5b-314b-4e81-b883-728801fb195b" providerId="ADAL" clId="{5EA48D19-FC30-D749-8FD4-985201BA2127}" dt="2024-11-24T11:55:06.494" v="2" actId="20577"/>
        <pc:sldMkLst>
          <pc:docMk/>
          <pc:sldMk cId="2929880837" sldId="430"/>
        </pc:sldMkLst>
        <pc:spChg chg="mod">
          <ac:chgData name="Reggiani Laura" userId="b6602c5b-314b-4e81-b883-728801fb195b" providerId="ADAL" clId="{5EA48D19-FC30-D749-8FD4-985201BA2127}" dt="2024-11-24T11:55:06.494" v="2" actId="20577"/>
          <ac:spMkLst>
            <pc:docMk/>
            <pc:sldMk cId="2929880837" sldId="430"/>
            <ac:spMk id="5" creationId="{00000000-0000-0000-0000-000000000000}"/>
          </ac:spMkLst>
        </pc:spChg>
      </pc:sldChg>
      <pc:sldChg chg="modSp mod">
        <pc:chgData name="Reggiani Laura" userId="b6602c5b-314b-4e81-b883-728801fb195b" providerId="ADAL" clId="{5EA48D19-FC30-D749-8FD4-985201BA2127}" dt="2024-11-24T11:55:21.321" v="3" actId="20577"/>
        <pc:sldMkLst>
          <pc:docMk/>
          <pc:sldMk cId="4109026256" sldId="2134804208"/>
        </pc:sldMkLst>
        <pc:spChg chg="mod">
          <ac:chgData name="Reggiani Laura" userId="b6602c5b-314b-4e81-b883-728801fb195b" providerId="ADAL" clId="{5EA48D19-FC30-D749-8FD4-985201BA2127}" dt="2024-11-24T11:55:21.321" v="3" actId="20577"/>
          <ac:spMkLst>
            <pc:docMk/>
            <pc:sldMk cId="4109026256" sldId="2134804208"/>
            <ac:spMk id="2" creationId="{473AB56B-A7DF-FA01-4794-DC52B00A3C1A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ala\Documents\20241104_ConfindustriaBari.xlsx" TargetMode="Externa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ala\Documents\20241104_ConfindustriaBari.xlsx" TargetMode="Externa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oglio_di_lavoro_di_Microsoft_Excel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oglio_di_lavoro_di_Microsoft_Excel1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oglio_di_lavoro_di_Microsoft_Excel2.xlsx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3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oglio_di_lavoro_di_Microsoft_Excel3.xlsx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chartUserShapes" Target="../drawings/drawing4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7.xml"/><Relationship Id="rId2" Type="http://schemas.microsoft.com/office/2011/relationships/chartStyle" Target="style7.xml"/><Relationship Id="rId1" Type="http://schemas.openxmlformats.org/officeDocument/2006/relationships/package" Target="../embeddings/Foglio_di_lavoro_di_Microsoft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'Sales EU27+EFTA+UK'!$A$2</c:f>
              <c:strCache>
                <c:ptCount val="1"/>
                <c:pt idx="0">
                  <c:v>Germania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'Sales EU27+EFTA+UK'!$B$1:$I$1</c:f>
              <c:strCache>
                <c:ptCount val="8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6">
                  <c:v>Q1-Q3 2023</c:v>
                </c:pt>
                <c:pt idx="7">
                  <c:v>Q1-Q3 2024</c:v>
                </c:pt>
              </c:strCache>
            </c:strRef>
          </c:cat>
          <c:val>
            <c:numRef>
              <c:f>'Sales EU27+EFTA+UK'!$B$2:$I$2</c:f>
              <c:numCache>
                <c:formatCode>_-* #,##0_-;\-* #,##0_-;_-* "-"??_-;_-@_-</c:formatCode>
                <c:ptCount val="8"/>
                <c:pt idx="0">
                  <c:v>4017059</c:v>
                </c:pt>
                <c:pt idx="1">
                  <c:v>3266759</c:v>
                </c:pt>
                <c:pt idx="2">
                  <c:v>2973319</c:v>
                </c:pt>
                <c:pt idx="3">
                  <c:v>2963748</c:v>
                </c:pt>
                <c:pt idx="4">
                  <c:v>3204298</c:v>
                </c:pt>
                <c:pt idx="6">
                  <c:v>2230836</c:v>
                </c:pt>
                <c:pt idx="7">
                  <c:v>2238812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7C2-40CA-B18E-30D9F8F13EA2}"/>
            </c:ext>
          </c:extLst>
        </c:ser>
        <c:ser>
          <c:idx val="1"/>
          <c:order val="1"/>
          <c:tx>
            <c:strRef>
              <c:f>'Sales EU27+EFTA+UK'!$A$3</c:f>
              <c:strCache>
                <c:ptCount val="1"/>
                <c:pt idx="0">
                  <c:v>Francia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'Sales EU27+EFTA+UK'!$B$1:$I$1</c:f>
              <c:strCache>
                <c:ptCount val="8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6">
                  <c:v>Q1-Q3 2023</c:v>
                </c:pt>
                <c:pt idx="7">
                  <c:v>Q1-Q3 2024</c:v>
                </c:pt>
              </c:strCache>
            </c:strRef>
          </c:cat>
          <c:val>
            <c:numRef>
              <c:f>'Sales EU27+EFTA+UK'!$B$3:$I$3</c:f>
              <c:numCache>
                <c:formatCode>_-* #,##0_-;\-* #,##0_-;_-* "-"??_-;_-@_-</c:formatCode>
                <c:ptCount val="8"/>
                <c:pt idx="0">
                  <c:v>2755728</c:v>
                </c:pt>
                <c:pt idx="1">
                  <c:v>2100030</c:v>
                </c:pt>
                <c:pt idx="2">
                  <c:v>2142284</c:v>
                </c:pt>
                <c:pt idx="3">
                  <c:v>1926554</c:v>
                </c:pt>
                <c:pt idx="4">
                  <c:v>2209102</c:v>
                </c:pt>
                <c:pt idx="6">
                  <c:v>1404879</c:v>
                </c:pt>
                <c:pt idx="7">
                  <c:v>1410379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7C2-40CA-B18E-30D9F8F13EA2}"/>
            </c:ext>
          </c:extLst>
        </c:ser>
        <c:ser>
          <c:idx val="2"/>
          <c:order val="2"/>
          <c:tx>
            <c:strRef>
              <c:f>'Sales EU27+EFTA+UK'!$A$4</c:f>
              <c:strCache>
                <c:ptCount val="1"/>
                <c:pt idx="0">
                  <c:v>Italia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'Sales EU27+EFTA+UK'!$B$1:$I$1</c:f>
              <c:strCache>
                <c:ptCount val="8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6">
                  <c:v>Q1-Q3 2023</c:v>
                </c:pt>
                <c:pt idx="7">
                  <c:v>Q1-Q3 2024</c:v>
                </c:pt>
              </c:strCache>
            </c:strRef>
          </c:cat>
          <c:val>
            <c:numRef>
              <c:f>'Sales EU27+EFTA+UK'!$B$4:$I$4</c:f>
              <c:numCache>
                <c:formatCode>_-* #,##0_-;\-* #,##0_-;_-* "-"??_-;_-@_-</c:formatCode>
                <c:ptCount val="8"/>
                <c:pt idx="0">
                  <c:v>2132630</c:v>
                </c:pt>
                <c:pt idx="1">
                  <c:v>1564756</c:v>
                </c:pt>
                <c:pt idx="2">
                  <c:v>1669855</c:v>
                </c:pt>
                <c:pt idx="3">
                  <c:v>1505052</c:v>
                </c:pt>
                <c:pt idx="4">
                  <c:v>1794655</c:v>
                </c:pt>
                <c:pt idx="6">
                  <c:v>1207483</c:v>
                </c:pt>
                <c:pt idx="7">
                  <c:v>1258712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7C2-40CA-B18E-30D9F8F13EA2}"/>
            </c:ext>
          </c:extLst>
        </c:ser>
        <c:ser>
          <c:idx val="3"/>
          <c:order val="3"/>
          <c:tx>
            <c:strRef>
              <c:f>'Sales EU27+EFTA+UK'!$A$5</c:f>
              <c:strCache>
                <c:ptCount val="1"/>
                <c:pt idx="0">
                  <c:v>Spagna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'Sales EU27+EFTA+UK'!$B$1:$I$1</c:f>
              <c:strCache>
                <c:ptCount val="8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6">
                  <c:v>Q1-Q3 2023</c:v>
                </c:pt>
                <c:pt idx="7">
                  <c:v>Q1-Q3 2024</c:v>
                </c:pt>
              </c:strCache>
            </c:strRef>
          </c:cat>
          <c:val>
            <c:numRef>
              <c:f>'Sales EU27+EFTA+UK'!$B$5:$I$5</c:f>
              <c:numCache>
                <c:formatCode>_-* #,##0_-;\-* #,##0_-;_-* "-"??_-;_-@_-</c:formatCode>
                <c:ptCount val="8"/>
                <c:pt idx="0">
                  <c:v>1501244</c:v>
                </c:pt>
                <c:pt idx="1">
                  <c:v>1030792</c:v>
                </c:pt>
                <c:pt idx="2">
                  <c:v>1034084</c:v>
                </c:pt>
                <c:pt idx="3">
                  <c:v>958978</c:v>
                </c:pt>
                <c:pt idx="4">
                  <c:v>1127868</c:v>
                </c:pt>
                <c:pt idx="6">
                  <c:v>770412</c:v>
                </c:pt>
                <c:pt idx="7">
                  <c:v>819937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7C2-40CA-B18E-30D9F8F13EA2}"/>
            </c:ext>
          </c:extLst>
        </c:ser>
        <c:ser>
          <c:idx val="4"/>
          <c:order val="4"/>
          <c:tx>
            <c:strRef>
              <c:f>'Sales EU27+EFTA+UK'!$A$6</c:f>
              <c:strCache>
                <c:ptCount val="1"/>
                <c:pt idx="0">
                  <c:v>Regno Unito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'Sales EU27+EFTA+UK'!$B$1:$I$1</c:f>
              <c:strCache>
                <c:ptCount val="8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6">
                  <c:v>Q1-Q3 2023</c:v>
                </c:pt>
                <c:pt idx="7">
                  <c:v>Q1-Q3 2024</c:v>
                </c:pt>
              </c:strCache>
            </c:strRef>
          </c:cat>
          <c:val>
            <c:numRef>
              <c:f>'Sales EU27+EFTA+UK'!$B$6:$I$6</c:f>
              <c:numCache>
                <c:formatCode>_-* #,##0_-;\-* #,##0_-;_-* "-"??_-;_-@_-</c:formatCode>
                <c:ptCount val="8"/>
                <c:pt idx="0">
                  <c:v>2736559</c:v>
                </c:pt>
                <c:pt idx="1">
                  <c:v>1964660</c:v>
                </c:pt>
                <c:pt idx="2">
                  <c:v>2049005</c:v>
                </c:pt>
                <c:pt idx="3">
                  <c:v>1943572</c:v>
                </c:pt>
                <c:pt idx="4">
                  <c:v>2263666</c:v>
                </c:pt>
                <c:pt idx="6">
                  <c:v>1483364</c:v>
                </c:pt>
                <c:pt idx="7">
                  <c:v>1553063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7C2-40CA-B18E-30D9F8F13EA2}"/>
            </c:ext>
          </c:extLst>
        </c:ser>
        <c:ser>
          <c:idx val="5"/>
          <c:order val="5"/>
          <c:tx>
            <c:strRef>
              <c:f>'Sales EU27+EFTA+UK'!$A$7</c:f>
              <c:strCache>
                <c:ptCount val="1"/>
                <c:pt idx="0">
                  <c:v>Altro UE+EFTA+UK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'Sales EU27+EFTA+UK'!$B$1:$I$1</c:f>
              <c:strCache>
                <c:ptCount val="8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6">
                  <c:v>Q1-Q3 2023</c:v>
                </c:pt>
                <c:pt idx="7">
                  <c:v>Q1-Q3 2024</c:v>
                </c:pt>
              </c:strCache>
            </c:strRef>
          </c:cat>
          <c:val>
            <c:numRef>
              <c:f>'Sales EU27+EFTA+UK'!$B$7:$I$7</c:f>
              <c:numCache>
                <c:formatCode>_-* #,##0_-;\-* #,##0_-;_-* "-"??_-;_-@_-</c:formatCode>
                <c:ptCount val="8"/>
                <c:pt idx="0">
                  <c:v>5280397</c:v>
                </c:pt>
                <c:pt idx="1">
                  <c:v>4153976</c:v>
                </c:pt>
                <c:pt idx="2">
                  <c:v>4272537</c:v>
                </c:pt>
                <c:pt idx="3">
                  <c:v>3997766</c:v>
                </c:pt>
                <c:pt idx="4">
                  <c:v>4528881.9966969453</c:v>
                </c:pt>
                <c:pt idx="6">
                  <c:v>3149257</c:v>
                </c:pt>
                <c:pt idx="7">
                  <c:v>3198239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47C2-40CA-B18E-30D9F8F13E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5"/>
        <c:overlap val="100"/>
        <c:axId val="1560698080"/>
        <c:axId val="1560699040"/>
      </c:barChart>
      <c:lineChart>
        <c:grouping val="standard"/>
        <c:varyColors val="0"/>
        <c:ser>
          <c:idx val="6"/>
          <c:order val="6"/>
          <c:tx>
            <c:strRef>
              <c:f>'Sales EU27+EFTA+UK'!$A$8</c:f>
              <c:strCache>
                <c:ptCount val="1"/>
                <c:pt idx="0">
                  <c:v>Totale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'Sales EU27+EFTA+UK'!$B$1:$I$1</c:f>
              <c:strCache>
                <c:ptCount val="8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6">
                  <c:v>Q1-Q3 2023</c:v>
                </c:pt>
                <c:pt idx="7">
                  <c:v>Q1-Q3 2024</c:v>
                </c:pt>
              </c:strCache>
            </c:strRef>
          </c:cat>
          <c:val>
            <c:numRef>
              <c:f>'Sales EU27+EFTA+UK'!$B$8:$I$8</c:f>
              <c:numCache>
                <c:formatCode>_-* #,##0_-;\-* #,##0_-;_-* "-"??_-;_-@_-</c:formatCode>
                <c:ptCount val="8"/>
                <c:pt idx="0">
                  <c:v>18423617</c:v>
                </c:pt>
                <c:pt idx="1">
                  <c:v>14080973</c:v>
                </c:pt>
                <c:pt idx="2">
                  <c:v>14141084</c:v>
                </c:pt>
                <c:pt idx="3">
                  <c:v>13295670</c:v>
                </c:pt>
                <c:pt idx="4">
                  <c:v>15128470.996696945</c:v>
                </c:pt>
                <c:pt idx="6">
                  <c:v>10246231</c:v>
                </c:pt>
                <c:pt idx="7">
                  <c:v>10479142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47C2-40CA-B18E-30D9F8F13E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60698080"/>
        <c:axId val="1560699040"/>
      </c:lineChart>
      <c:catAx>
        <c:axId val="1560698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560699040"/>
        <c:crosses val="autoZero"/>
        <c:auto val="1"/>
        <c:lblAlgn val="ctr"/>
        <c:lblOffset val="100"/>
        <c:noMultiLvlLbl val="0"/>
      </c:catAx>
      <c:valAx>
        <c:axId val="1560699040"/>
        <c:scaling>
          <c:orientation val="minMax"/>
        </c:scaling>
        <c:delete val="0"/>
        <c:axPos val="l"/>
        <c:numFmt formatCode="_-* #,##0_-;\-* #,##0_-;_-* &quot;-&quot;??_-;_-@_-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4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560698080"/>
        <c:crosses val="autoZero"/>
        <c:crossBetween val="between"/>
        <c:dispUnits>
          <c:builtInUnit val="thousands"/>
          <c:dispUnitsLbl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</c:dispUnitsLbl>
        </c:dispUnits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</c:dTable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b="0" i="0">
          <a:solidFill>
            <a:schemeClr val="tx1"/>
          </a:solidFill>
        </a:defRPr>
      </a:pPr>
      <a:endParaRPr lang="it-IT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'Prod EU27+UK'!$A$2</c:f>
              <c:strCache>
                <c:ptCount val="1"/>
                <c:pt idx="0">
                  <c:v>Germania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'Prod EU27+UK'!$B$1:$I$1</c:f>
              <c:strCache>
                <c:ptCount val="8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6">
                  <c:v>H1 2023</c:v>
                </c:pt>
                <c:pt idx="7">
                  <c:v>H1 2024</c:v>
                </c:pt>
              </c:strCache>
            </c:strRef>
          </c:cat>
          <c:val>
            <c:numRef>
              <c:f>'Prod EU27+UK'!$B$2:$I$2</c:f>
              <c:numCache>
                <c:formatCode>_-* #,##0_-;\-* #,##0_-;_-* "-"??_-;_-@_-</c:formatCode>
                <c:ptCount val="8"/>
                <c:pt idx="0">
                  <c:v>4663749</c:v>
                </c:pt>
                <c:pt idx="1">
                  <c:v>3515488</c:v>
                </c:pt>
                <c:pt idx="2">
                  <c:v>3096165</c:v>
                </c:pt>
                <c:pt idx="3">
                  <c:v>3480357</c:v>
                </c:pt>
                <c:pt idx="4">
                  <c:v>4340371</c:v>
                </c:pt>
                <c:pt idx="6">
                  <c:v>2333393</c:v>
                </c:pt>
                <c:pt idx="7">
                  <c:v>2193790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E33-44AD-9EFC-7907ABCB7FFC}"/>
            </c:ext>
          </c:extLst>
        </c:ser>
        <c:ser>
          <c:idx val="1"/>
          <c:order val="1"/>
          <c:tx>
            <c:strRef>
              <c:f>'Prod EU27+UK'!$A$3</c:f>
              <c:strCache>
                <c:ptCount val="1"/>
                <c:pt idx="0">
                  <c:v>Spagna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'Prod EU27+UK'!$B$1:$I$1</c:f>
              <c:strCache>
                <c:ptCount val="8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6">
                  <c:v>H1 2023</c:v>
                </c:pt>
                <c:pt idx="7">
                  <c:v>H1 2024</c:v>
                </c:pt>
              </c:strCache>
            </c:strRef>
          </c:cat>
          <c:val>
            <c:numRef>
              <c:f>'Prod EU27+UK'!$B$3:$I$3</c:f>
              <c:numCache>
                <c:formatCode>_-* #,##0_-;\-* #,##0_-;_-* "-"??_-;_-@_-</c:formatCode>
                <c:ptCount val="8"/>
                <c:pt idx="0">
                  <c:v>2822632</c:v>
                </c:pt>
                <c:pt idx="1">
                  <c:v>2268185</c:v>
                </c:pt>
                <c:pt idx="2">
                  <c:v>2098133</c:v>
                </c:pt>
                <c:pt idx="3">
                  <c:v>2219436</c:v>
                </c:pt>
                <c:pt idx="4">
                  <c:v>2451221</c:v>
                </c:pt>
                <c:pt idx="6">
                  <c:v>1317639</c:v>
                </c:pt>
                <c:pt idx="7">
                  <c:v>1332196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E33-44AD-9EFC-7907ABCB7FFC}"/>
            </c:ext>
          </c:extLst>
        </c:ser>
        <c:ser>
          <c:idx val="2"/>
          <c:order val="2"/>
          <c:tx>
            <c:strRef>
              <c:f>'Prod EU27+UK'!$A$4</c:f>
              <c:strCache>
                <c:ptCount val="1"/>
                <c:pt idx="0">
                  <c:v>Francia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'Prod EU27+UK'!$B$1:$I$1</c:f>
              <c:strCache>
                <c:ptCount val="8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6">
                  <c:v>H1 2023</c:v>
                </c:pt>
                <c:pt idx="7">
                  <c:v>H1 2024</c:v>
                </c:pt>
              </c:strCache>
            </c:strRef>
          </c:cat>
          <c:val>
            <c:numRef>
              <c:f>'Prod EU27+UK'!$B$4:$I$4</c:f>
              <c:numCache>
                <c:formatCode>_-* #,##0_-;\-* #,##0_-;_-* "-"??_-;_-@_-</c:formatCode>
                <c:ptCount val="8"/>
                <c:pt idx="0">
                  <c:v>2172515</c:v>
                </c:pt>
                <c:pt idx="1">
                  <c:v>1315997</c:v>
                </c:pt>
                <c:pt idx="2">
                  <c:v>1352226</c:v>
                </c:pt>
                <c:pt idx="3">
                  <c:v>1383173</c:v>
                </c:pt>
                <c:pt idx="4">
                  <c:v>1505076</c:v>
                </c:pt>
                <c:pt idx="6">
                  <c:v>826150</c:v>
                </c:pt>
                <c:pt idx="7">
                  <c:v>708571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E33-44AD-9EFC-7907ABCB7FFC}"/>
            </c:ext>
          </c:extLst>
        </c:ser>
        <c:ser>
          <c:idx val="3"/>
          <c:order val="3"/>
          <c:tx>
            <c:strRef>
              <c:f>'Prod EU27+UK'!$A$5</c:f>
              <c:strCache>
                <c:ptCount val="1"/>
                <c:pt idx="0">
                  <c:v>Cechia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'Prod EU27+UK'!$B$1:$I$1</c:f>
              <c:strCache>
                <c:ptCount val="8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6">
                  <c:v>H1 2023</c:v>
                </c:pt>
                <c:pt idx="7">
                  <c:v>H1 2024</c:v>
                </c:pt>
              </c:strCache>
            </c:strRef>
          </c:cat>
          <c:val>
            <c:numRef>
              <c:f>'Prod EU27+UK'!$B$5:$I$5</c:f>
              <c:numCache>
                <c:formatCode>_-* #,##0_-;\-* #,##0_-;_-* "-"??_-;_-@_-</c:formatCode>
                <c:ptCount val="8"/>
                <c:pt idx="0">
                  <c:v>1433961</c:v>
                </c:pt>
                <c:pt idx="1">
                  <c:v>1159151</c:v>
                </c:pt>
                <c:pt idx="2">
                  <c:v>1111432</c:v>
                </c:pt>
                <c:pt idx="3">
                  <c:v>1224456</c:v>
                </c:pt>
                <c:pt idx="4">
                  <c:v>1404501</c:v>
                </c:pt>
                <c:pt idx="6">
                  <c:v>741614</c:v>
                </c:pt>
                <c:pt idx="7">
                  <c:v>777397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E33-44AD-9EFC-7907ABCB7FFC}"/>
            </c:ext>
          </c:extLst>
        </c:ser>
        <c:ser>
          <c:idx val="4"/>
          <c:order val="4"/>
          <c:tx>
            <c:strRef>
              <c:f>'Prod EU27+UK'!$A$6</c:f>
              <c:strCache>
                <c:ptCount val="1"/>
                <c:pt idx="0">
                  <c:v>Slovacchia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'Prod EU27+UK'!$B$1:$I$1</c:f>
              <c:strCache>
                <c:ptCount val="8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6">
                  <c:v>H1 2023</c:v>
                </c:pt>
                <c:pt idx="7">
                  <c:v>H1 2024</c:v>
                </c:pt>
              </c:strCache>
            </c:strRef>
          </c:cat>
          <c:val>
            <c:numRef>
              <c:f>'Prod EU27+UK'!$B$6:$I$6</c:f>
              <c:numCache>
                <c:formatCode>_-* #,##0_-;\-* #,##0_-;_-* "-"??_-;_-@_-</c:formatCode>
                <c:ptCount val="8"/>
                <c:pt idx="0">
                  <c:v>1107902</c:v>
                </c:pt>
                <c:pt idx="1">
                  <c:v>990598</c:v>
                </c:pt>
                <c:pt idx="2">
                  <c:v>1030000</c:v>
                </c:pt>
                <c:pt idx="3">
                  <c:v>982194</c:v>
                </c:pt>
                <c:pt idx="4">
                  <c:v>1080000</c:v>
                </c:pt>
                <c:pt idx="6">
                  <c:v>550000</c:v>
                </c:pt>
                <c:pt idx="7">
                  <c:v>535000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E33-44AD-9EFC-7907ABCB7FFC}"/>
            </c:ext>
          </c:extLst>
        </c:ser>
        <c:ser>
          <c:idx val="5"/>
          <c:order val="5"/>
          <c:tx>
            <c:strRef>
              <c:f>'Prod EU27+UK'!$A$7</c:f>
              <c:strCache>
                <c:ptCount val="1"/>
                <c:pt idx="0">
                  <c:v>Regno Unito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'Prod EU27+UK'!$B$1:$I$1</c:f>
              <c:strCache>
                <c:ptCount val="8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6">
                  <c:v>H1 2023</c:v>
                </c:pt>
                <c:pt idx="7">
                  <c:v>H1 2024</c:v>
                </c:pt>
              </c:strCache>
            </c:strRef>
          </c:cat>
          <c:val>
            <c:numRef>
              <c:f>'Prod EU27+UK'!$B$7:$I$7</c:f>
              <c:numCache>
                <c:formatCode>_-* #,##0_-;\-* #,##0_-;_-* "-"??_-;_-@_-</c:formatCode>
                <c:ptCount val="8"/>
                <c:pt idx="0">
                  <c:v>1381405</c:v>
                </c:pt>
                <c:pt idx="1">
                  <c:v>987044</c:v>
                </c:pt>
                <c:pt idx="2">
                  <c:v>932488</c:v>
                </c:pt>
                <c:pt idx="3">
                  <c:v>876614</c:v>
                </c:pt>
                <c:pt idx="4">
                  <c:v>1025474</c:v>
                </c:pt>
                <c:pt idx="6">
                  <c:v>509074</c:v>
                </c:pt>
                <c:pt idx="7">
                  <c:v>473583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FE33-44AD-9EFC-7907ABCB7FFC}"/>
            </c:ext>
          </c:extLst>
        </c:ser>
        <c:ser>
          <c:idx val="6"/>
          <c:order val="6"/>
          <c:tx>
            <c:strRef>
              <c:f>'Prod EU27+UK'!$A$8</c:f>
              <c:strCache>
                <c:ptCount val="1"/>
                <c:pt idx="0">
                  <c:v>Italia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'Prod EU27+UK'!$B$1:$I$1</c:f>
              <c:strCache>
                <c:ptCount val="8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6">
                  <c:v>H1 2023</c:v>
                </c:pt>
                <c:pt idx="7">
                  <c:v>H1 2024</c:v>
                </c:pt>
              </c:strCache>
            </c:strRef>
          </c:cat>
          <c:val>
            <c:numRef>
              <c:f>'Prod EU27+UK'!$B$8:$I$8</c:f>
              <c:numCache>
                <c:formatCode>_-* #,##0_-;\-* #,##0_-;_-* "-"??_-;_-@_-</c:formatCode>
                <c:ptCount val="8"/>
                <c:pt idx="0">
                  <c:v>915291</c:v>
                </c:pt>
                <c:pt idx="1">
                  <c:v>777057</c:v>
                </c:pt>
                <c:pt idx="2">
                  <c:v>797243</c:v>
                </c:pt>
                <c:pt idx="3">
                  <c:v>796394</c:v>
                </c:pt>
                <c:pt idx="4">
                  <c:v>880085</c:v>
                </c:pt>
                <c:pt idx="6">
                  <c:v>463241</c:v>
                </c:pt>
                <c:pt idx="7">
                  <c:v>367932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FE33-44AD-9EFC-7907ABCB7FFC}"/>
            </c:ext>
          </c:extLst>
        </c:ser>
        <c:ser>
          <c:idx val="7"/>
          <c:order val="7"/>
          <c:tx>
            <c:strRef>
              <c:f>'Prod EU27+UK'!$A$9</c:f>
              <c:strCache>
                <c:ptCount val="1"/>
                <c:pt idx="0">
                  <c:v>Polonia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'Prod EU27+UK'!$B$1:$I$1</c:f>
              <c:strCache>
                <c:ptCount val="8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6">
                  <c:v>H1 2023</c:v>
                </c:pt>
                <c:pt idx="7">
                  <c:v>H1 2024</c:v>
                </c:pt>
              </c:strCache>
            </c:strRef>
          </c:cat>
          <c:val>
            <c:numRef>
              <c:f>'Prod EU27+UK'!$B$9:$I$9</c:f>
              <c:numCache>
                <c:formatCode>_-* #,##0_-;\-* #,##0_-;_-* "-"??_-;_-@_-</c:formatCode>
                <c:ptCount val="8"/>
                <c:pt idx="0">
                  <c:v>649864</c:v>
                </c:pt>
                <c:pt idx="1">
                  <c:v>451382</c:v>
                </c:pt>
                <c:pt idx="2">
                  <c:v>439421</c:v>
                </c:pt>
                <c:pt idx="3">
                  <c:v>483840</c:v>
                </c:pt>
                <c:pt idx="4">
                  <c:v>612882</c:v>
                </c:pt>
                <c:pt idx="6">
                  <c:v>305780</c:v>
                </c:pt>
                <c:pt idx="7">
                  <c:v>337981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FE33-44AD-9EFC-7907ABCB7FFC}"/>
            </c:ext>
          </c:extLst>
        </c:ser>
        <c:ser>
          <c:idx val="8"/>
          <c:order val="8"/>
          <c:tx>
            <c:strRef>
              <c:f>'Prod EU27+UK'!$A$10</c:f>
              <c:strCache>
                <c:ptCount val="1"/>
                <c:pt idx="0">
                  <c:v>Romania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'Prod EU27+UK'!$B$1:$I$1</c:f>
              <c:strCache>
                <c:ptCount val="8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6">
                  <c:v>H1 2023</c:v>
                </c:pt>
                <c:pt idx="7">
                  <c:v>H1 2024</c:v>
                </c:pt>
              </c:strCache>
            </c:strRef>
          </c:cat>
          <c:val>
            <c:numRef>
              <c:f>'Prod EU27+UK'!$B$10:$I$10</c:f>
              <c:numCache>
                <c:formatCode>_-* #,##0_-;\-* #,##0_-;_-* "-"??_-;_-@_-</c:formatCode>
                <c:ptCount val="8"/>
                <c:pt idx="0">
                  <c:v>490412</c:v>
                </c:pt>
                <c:pt idx="1">
                  <c:v>438107</c:v>
                </c:pt>
                <c:pt idx="2">
                  <c:v>420755</c:v>
                </c:pt>
                <c:pt idx="3">
                  <c:v>509465</c:v>
                </c:pt>
                <c:pt idx="4">
                  <c:v>513050</c:v>
                </c:pt>
                <c:pt idx="6">
                  <c:v>292378</c:v>
                </c:pt>
                <c:pt idx="7">
                  <c:v>269088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E33-44AD-9EFC-7907ABCB7FFC}"/>
            </c:ext>
          </c:extLst>
        </c:ser>
        <c:ser>
          <c:idx val="9"/>
          <c:order val="9"/>
          <c:tx>
            <c:strRef>
              <c:f>'Prod EU27+UK'!$A$11</c:f>
              <c:strCache>
                <c:ptCount val="1"/>
                <c:pt idx="0">
                  <c:v>Ungheria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'Prod EU27+UK'!$B$1:$I$1</c:f>
              <c:strCache>
                <c:ptCount val="8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6">
                  <c:v>H1 2023</c:v>
                </c:pt>
                <c:pt idx="7">
                  <c:v>H1 2024</c:v>
                </c:pt>
              </c:strCache>
            </c:strRef>
          </c:cat>
          <c:val>
            <c:numRef>
              <c:f>'Prod EU27+UK'!$B$11:$I$11</c:f>
              <c:numCache>
                <c:formatCode>_-* #,##0_-;\-* #,##0_-;_-* "-"??_-;_-@_-</c:formatCode>
                <c:ptCount val="8"/>
                <c:pt idx="0">
                  <c:v>498158</c:v>
                </c:pt>
                <c:pt idx="1">
                  <c:v>406496.92800000001</c:v>
                </c:pt>
                <c:pt idx="2">
                  <c:v>416725.47169811319</c:v>
                </c:pt>
                <c:pt idx="3">
                  <c:v>441729</c:v>
                </c:pt>
                <c:pt idx="4">
                  <c:v>507225</c:v>
                </c:pt>
                <c:pt idx="6">
                  <c:v>248354</c:v>
                </c:pt>
                <c:pt idx="7">
                  <c:v>235385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FE33-44AD-9EFC-7907ABCB7FFC}"/>
            </c:ext>
          </c:extLst>
        </c:ser>
        <c:ser>
          <c:idx val="10"/>
          <c:order val="10"/>
          <c:tx>
            <c:strRef>
              <c:f>'Prod EU27+UK'!$A$12</c:f>
              <c:strCache>
                <c:ptCount val="1"/>
                <c:pt idx="0">
                  <c:v>Altro UE+UK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'Prod EU27+UK'!$B$1:$I$1</c:f>
              <c:strCache>
                <c:ptCount val="8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6">
                  <c:v>H1 2023</c:v>
                </c:pt>
                <c:pt idx="7">
                  <c:v>H1 2024</c:v>
                </c:pt>
              </c:strCache>
            </c:strRef>
          </c:cat>
          <c:val>
            <c:numRef>
              <c:f>'Prod EU27+UK'!$B$12:$I$12</c:f>
              <c:numCache>
                <c:formatCode>_-* #,##0_-;\-* #,##0_-;_-* "-"??_-;_-@_-</c:formatCode>
                <c:ptCount val="8"/>
                <c:pt idx="0">
                  <c:v>1579897</c:v>
                </c:pt>
                <c:pt idx="1">
                  <c:v>1260571</c:v>
                </c:pt>
                <c:pt idx="2">
                  <c:v>1234467</c:v>
                </c:pt>
                <c:pt idx="3">
                  <c:v>1211104</c:v>
                </c:pt>
                <c:pt idx="4">
                  <c:v>1255726</c:v>
                </c:pt>
                <c:pt idx="6">
                  <c:v>471797</c:v>
                </c:pt>
                <c:pt idx="7">
                  <c:v>410274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FE33-44AD-9EFC-7907ABCB7F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5"/>
        <c:overlap val="100"/>
        <c:axId val="809664223"/>
        <c:axId val="809663263"/>
      </c:barChart>
      <c:lineChart>
        <c:grouping val="standard"/>
        <c:varyColors val="0"/>
        <c:ser>
          <c:idx val="11"/>
          <c:order val="11"/>
          <c:tx>
            <c:strRef>
              <c:f>'Prod EU27+UK'!$A$13</c:f>
              <c:strCache>
                <c:ptCount val="1"/>
                <c:pt idx="0">
                  <c:v>Totale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'Prod EU27+UK'!$B$1:$I$1</c:f>
              <c:strCache>
                <c:ptCount val="8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6">
                  <c:v>H1 2023</c:v>
                </c:pt>
                <c:pt idx="7">
                  <c:v>H1 2024</c:v>
                </c:pt>
              </c:strCache>
            </c:strRef>
          </c:cat>
          <c:val>
            <c:numRef>
              <c:f>'Prod EU27+UK'!$B$13:$I$13</c:f>
              <c:numCache>
                <c:formatCode>_-* #,##0_-;\-* #,##0_-;_-* "-"??_-;_-@_-</c:formatCode>
                <c:ptCount val="8"/>
                <c:pt idx="0">
                  <c:v>17715786</c:v>
                </c:pt>
                <c:pt idx="1">
                  <c:v>13570076.927999999</c:v>
                </c:pt>
                <c:pt idx="2">
                  <c:v>12929055.471698113</c:v>
                </c:pt>
                <c:pt idx="3">
                  <c:v>13608762</c:v>
                </c:pt>
                <c:pt idx="4">
                  <c:v>15575611</c:v>
                </c:pt>
                <c:pt idx="6">
                  <c:v>8059420</c:v>
                </c:pt>
                <c:pt idx="7">
                  <c:v>7641197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FE33-44AD-9EFC-7907ABCB7F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09664223"/>
        <c:axId val="809663263"/>
      </c:lineChart>
      <c:catAx>
        <c:axId val="809664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809663263"/>
        <c:crosses val="autoZero"/>
        <c:auto val="1"/>
        <c:lblAlgn val="ctr"/>
        <c:lblOffset val="100"/>
        <c:noMultiLvlLbl val="0"/>
      </c:catAx>
      <c:valAx>
        <c:axId val="809663263"/>
        <c:scaling>
          <c:orientation val="minMax"/>
        </c:scaling>
        <c:delete val="0"/>
        <c:axPos val="l"/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809664223"/>
        <c:crosses val="autoZero"/>
        <c:crossBetween val="between"/>
        <c:dispUnits>
          <c:builtInUnit val="thousands"/>
          <c:dispUnitsLbl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</c:dispUnitsLbl>
        </c:dispUnits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</c:dTable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it-IT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9514781746031751E-2"/>
          <c:y val="3.3249652777777777E-2"/>
          <c:w val="0.8452061507936508"/>
          <c:h val="0.8116880037101376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Foglio1!$B$1</c:f>
              <c:strCache>
                <c:ptCount val="1"/>
                <c:pt idx="0">
                  <c:v>PC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5"/>
            <c:invertIfNegative val="0"/>
            <c:bubble3D val="0"/>
            <c:spPr>
              <a:pattFill prst="wdUpDiag">
                <a:fgClr>
                  <a:schemeClr val="accent1"/>
                </a:fgClr>
                <a:bgClr>
                  <a:schemeClr val="bg1"/>
                </a:bgClr>
              </a:patt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C475-455E-A1A4-0E26571DE5DE}"/>
              </c:ext>
            </c:extLst>
          </c:dPt>
          <c:cat>
            <c:strRef>
              <c:f>Foglio1!$A$2:$A$7</c:f>
              <c:strCache>
                <c:ptCount val="6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2024*</c:v>
                </c:pt>
              </c:strCache>
            </c:strRef>
          </c:cat>
          <c:val>
            <c:numRef>
              <c:f>Foglio1!$B$2:$B$7</c:f>
              <c:numCache>
                <c:formatCode>#,##0</c:formatCode>
                <c:ptCount val="6"/>
                <c:pt idx="0">
                  <c:v>1917122</c:v>
                </c:pt>
                <c:pt idx="1">
                  <c:v>1381846</c:v>
                </c:pt>
                <c:pt idx="2">
                  <c:v>1458313</c:v>
                </c:pt>
                <c:pt idx="3">
                  <c:v>1316926</c:v>
                </c:pt>
                <c:pt idx="4">
                  <c:v>1567156</c:v>
                </c:pt>
                <c:pt idx="5">
                  <c:v>1554000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475-455E-A1A4-0E26571DE5DE}"/>
            </c:ext>
          </c:extLst>
        </c:ser>
        <c:ser>
          <c:idx val="1"/>
          <c:order val="1"/>
          <c:tx>
            <c:strRef>
              <c:f>Foglio1!$C$1</c:f>
              <c:strCache>
                <c:ptCount val="1"/>
                <c:pt idx="0">
                  <c:v>LCV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5"/>
            <c:invertIfNegative val="0"/>
            <c:bubble3D val="0"/>
            <c:spPr>
              <a:pattFill prst="wdUpDiag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C475-455E-A1A4-0E26571DE5DE}"/>
              </c:ext>
            </c:extLst>
          </c:dPt>
          <c:cat>
            <c:strRef>
              <c:f>Foglio1!$A$2:$A$7</c:f>
              <c:strCache>
                <c:ptCount val="6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2024*</c:v>
                </c:pt>
              </c:strCache>
            </c:strRef>
          </c:cat>
          <c:val>
            <c:numRef>
              <c:f>Foglio1!$C$2:$C$7</c:f>
              <c:numCache>
                <c:formatCode>#,##0</c:formatCode>
                <c:ptCount val="6"/>
                <c:pt idx="0">
                  <c:v>187900</c:v>
                </c:pt>
                <c:pt idx="1">
                  <c:v>159609</c:v>
                </c:pt>
                <c:pt idx="2">
                  <c:v>183647</c:v>
                </c:pt>
                <c:pt idx="3">
                  <c:v>159980</c:v>
                </c:pt>
                <c:pt idx="4">
                  <c:v>195649</c:v>
                </c:pt>
                <c:pt idx="5">
                  <c:v>199000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475-455E-A1A4-0E26571DE5DE}"/>
            </c:ext>
          </c:extLst>
        </c:ser>
        <c:ser>
          <c:idx val="2"/>
          <c:order val="2"/>
          <c:tx>
            <c:strRef>
              <c:f>Foglio1!$D$1</c:f>
              <c:strCache>
                <c:ptCount val="1"/>
                <c:pt idx="0">
                  <c:v>M-HCV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5"/>
            <c:invertIfNegative val="0"/>
            <c:bubble3D val="0"/>
            <c:spPr>
              <a:pattFill prst="wdUpDiag">
                <a:fgClr>
                  <a:schemeClr val="accent3"/>
                </a:fgClr>
                <a:bgClr>
                  <a:schemeClr val="bg1"/>
                </a:bgClr>
              </a:patt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C475-455E-A1A4-0E26571DE5DE}"/>
              </c:ext>
            </c:extLst>
          </c:dPt>
          <c:cat>
            <c:strRef>
              <c:f>Foglio1!$A$2:$A$7</c:f>
              <c:strCache>
                <c:ptCount val="6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2024*</c:v>
                </c:pt>
              </c:strCache>
            </c:strRef>
          </c:cat>
          <c:val>
            <c:numRef>
              <c:f>Foglio1!$D$2:$D$7</c:f>
              <c:numCache>
                <c:formatCode>#,##0</c:formatCode>
                <c:ptCount val="6"/>
                <c:pt idx="0">
                  <c:v>23606</c:v>
                </c:pt>
                <c:pt idx="1">
                  <c:v>20276</c:v>
                </c:pt>
                <c:pt idx="2">
                  <c:v>24763</c:v>
                </c:pt>
                <c:pt idx="3">
                  <c:v>25624</c:v>
                </c:pt>
                <c:pt idx="4">
                  <c:v>28889</c:v>
                </c:pt>
                <c:pt idx="5">
                  <c:v>29500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475-455E-A1A4-0E26571DE5DE}"/>
            </c:ext>
          </c:extLst>
        </c:ser>
        <c:ser>
          <c:idx val="3"/>
          <c:order val="3"/>
          <c:tx>
            <c:strRef>
              <c:f>Foglio1!$E$1</c:f>
              <c:strCache>
                <c:ptCount val="1"/>
                <c:pt idx="0">
                  <c:v>Bus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Pt>
            <c:idx val="5"/>
            <c:invertIfNegative val="0"/>
            <c:bubble3D val="0"/>
            <c:spPr>
              <a:pattFill prst="wdUpDiag">
                <a:fgClr>
                  <a:schemeClr val="accent4"/>
                </a:fgClr>
                <a:bgClr>
                  <a:schemeClr val="bg1"/>
                </a:bgClr>
              </a:patt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6F7D-42FC-8440-1A5A2B8A6CB4}"/>
              </c:ext>
            </c:extLst>
          </c:dPt>
          <c:cat>
            <c:strRef>
              <c:f>Foglio1!$A$2:$A$7</c:f>
              <c:strCache>
                <c:ptCount val="6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2024*</c:v>
                </c:pt>
              </c:strCache>
            </c:strRef>
          </c:cat>
          <c:val>
            <c:numRef>
              <c:f>Foglio1!$E$2:$E$7</c:f>
              <c:numCache>
                <c:formatCode>#,##0</c:formatCode>
                <c:ptCount val="6"/>
                <c:pt idx="0">
                  <c:v>4211</c:v>
                </c:pt>
                <c:pt idx="1">
                  <c:v>3145</c:v>
                </c:pt>
                <c:pt idx="2">
                  <c:v>3469</c:v>
                </c:pt>
                <c:pt idx="3">
                  <c:v>3275</c:v>
                </c:pt>
                <c:pt idx="4">
                  <c:v>5205</c:v>
                </c:pt>
                <c:pt idx="5">
                  <c:v>5850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475-455E-A1A4-0E26571DE5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100"/>
        <c:axId val="752360144"/>
        <c:axId val="752363384"/>
      </c:barChart>
      <c:lineChart>
        <c:grouping val="standard"/>
        <c:varyColors val="0"/>
        <c:ser>
          <c:idx val="4"/>
          <c:order val="4"/>
          <c:tx>
            <c:strRef>
              <c:f>Foglio1!$F$1</c:f>
              <c:strCache>
                <c:ptCount val="1"/>
                <c:pt idx="0">
                  <c:v>Tot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Foglio1!$A$2:$A$7</c:f>
              <c:strCache>
                <c:ptCount val="6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2024*</c:v>
                </c:pt>
              </c:strCache>
            </c:strRef>
          </c:cat>
          <c:val>
            <c:numRef>
              <c:f>Foglio1!$F$2:$F$7</c:f>
              <c:numCache>
                <c:formatCode>#,##0</c:formatCode>
                <c:ptCount val="6"/>
                <c:pt idx="0">
                  <c:v>2132839</c:v>
                </c:pt>
                <c:pt idx="1">
                  <c:v>1564876</c:v>
                </c:pt>
                <c:pt idx="2">
                  <c:v>1670192</c:v>
                </c:pt>
                <c:pt idx="3">
                  <c:v>1505805</c:v>
                </c:pt>
                <c:pt idx="4">
                  <c:v>1796899</c:v>
                </c:pt>
                <c:pt idx="5">
                  <c:v>1788350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C475-455E-A1A4-0E26571DE5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52360144"/>
        <c:axId val="752363384"/>
      </c:lineChart>
      <c:lineChart>
        <c:grouping val="standard"/>
        <c:varyColors val="0"/>
        <c:ser>
          <c:idx val="5"/>
          <c:order val="5"/>
          <c:tx>
            <c:strRef>
              <c:f>Foglio1!$G$1</c:f>
              <c:strCache>
                <c:ptCount val="1"/>
                <c:pt idx="0">
                  <c:v>Var%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35"/>
            <c:spPr>
              <a:solidFill>
                <a:schemeClr val="accent5"/>
              </a:solidFill>
              <a:ln w="9525">
                <a:solidFill>
                  <a:schemeClr val="bg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Foglio1!$A$2:$A$7</c:f>
              <c:strCache>
                <c:ptCount val="6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2024*</c:v>
                </c:pt>
              </c:strCache>
            </c:strRef>
          </c:cat>
          <c:val>
            <c:numRef>
              <c:f>Foglio1!$G$2:$G$7</c:f>
              <c:numCache>
                <c:formatCode>0.0%</c:formatCode>
                <c:ptCount val="6"/>
                <c:pt idx="1">
                  <c:v>-0.2662943616466128</c:v>
                </c:pt>
                <c:pt idx="2">
                  <c:v>6.7299901078424096E-2</c:v>
                </c:pt>
                <c:pt idx="3">
                  <c:v>-9.8424013526588583E-2</c:v>
                </c:pt>
                <c:pt idx="4">
                  <c:v>0.19331453939919174</c:v>
                </c:pt>
                <c:pt idx="5">
                  <c:v>-4.7576408022932393E-3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C475-455E-A1A4-0E26571DE5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37935016"/>
        <c:axId val="637931416"/>
      </c:lineChart>
      <c:catAx>
        <c:axId val="7523601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752363384"/>
        <c:crosses val="autoZero"/>
        <c:auto val="1"/>
        <c:lblAlgn val="ctr"/>
        <c:lblOffset val="300"/>
        <c:noMultiLvlLbl val="0"/>
      </c:catAx>
      <c:valAx>
        <c:axId val="752363384"/>
        <c:scaling>
          <c:orientation val="minMax"/>
        </c:scaling>
        <c:delete val="0"/>
        <c:axPos val="l"/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5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752360144"/>
        <c:crosses val="autoZero"/>
        <c:crossBetween val="between"/>
        <c:dispUnits>
          <c:builtInUnit val="thousands"/>
          <c:dispUnitsLbl>
            <c:tx>
              <c:rich>
                <a:bodyPr rot="-5400000" spcFirstLastPara="1" vertOverflow="ellipsis" vert="horz" wrap="square" anchor="ctr" anchorCtr="1"/>
                <a:lstStyle/>
                <a:p>
                  <a:pPr>
                    <a:defRPr sz="10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r>
                    <a:rPr lang="it-IT" dirty="0"/>
                    <a:t>migliaia</a:t>
                  </a:r>
                </a:p>
              </c:rich>
            </c:tx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</c:dispUnitsLbl>
        </c:dispUnits>
      </c:valAx>
      <c:valAx>
        <c:axId val="637931416"/>
        <c:scaling>
          <c:orientation val="minMax"/>
          <c:max val="2000"/>
          <c:min val="-30"/>
        </c:scaling>
        <c:delete val="0"/>
        <c:axPos val="r"/>
        <c:numFmt formatCode="0.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5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637935016"/>
        <c:crosses val="max"/>
        <c:crossBetween val="between"/>
      </c:valAx>
      <c:catAx>
        <c:axId val="63793501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63793141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r"/>
      <c:legendEntry>
        <c:idx val="4"/>
        <c:delete val="1"/>
      </c:legendEntry>
      <c:legendEntry>
        <c:idx val="5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/>
      </a:pPr>
      <a:endParaRPr lang="it-IT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9514781746031751E-2"/>
          <c:y val="3.3249652777777777E-2"/>
          <c:w val="0.8452061507936508"/>
          <c:h val="0.8116880037101376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Foglio1!$B$1</c:f>
              <c:strCache>
                <c:ptCount val="1"/>
                <c:pt idx="0">
                  <c:v>PC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5"/>
            <c:invertIfNegative val="0"/>
            <c:bubble3D val="0"/>
            <c:spPr>
              <a:pattFill prst="wdUpDiag">
                <a:fgClr>
                  <a:schemeClr val="accent1"/>
                </a:fgClr>
                <a:bgClr>
                  <a:schemeClr val="bg1"/>
                </a:bgClr>
              </a:patt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B06-40D3-8220-82613DE82A1F}"/>
              </c:ext>
            </c:extLst>
          </c:dPt>
          <c:cat>
            <c:strRef>
              <c:f>Foglio1!$A$2:$A$7</c:f>
              <c:strCache>
                <c:ptCount val="6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2024*</c:v>
                </c:pt>
              </c:strCache>
            </c:strRef>
          </c:cat>
          <c:val>
            <c:numRef>
              <c:f>Foglio1!$B$2:$B$7</c:f>
              <c:numCache>
                <c:formatCode>#,##0</c:formatCode>
                <c:ptCount val="6"/>
                <c:pt idx="0">
                  <c:v>542472</c:v>
                </c:pt>
                <c:pt idx="1">
                  <c:v>451826</c:v>
                </c:pt>
                <c:pt idx="2">
                  <c:v>443819</c:v>
                </c:pt>
                <c:pt idx="3">
                  <c:v>473194</c:v>
                </c:pt>
                <c:pt idx="4">
                  <c:v>542394</c:v>
                </c:pt>
                <c:pt idx="5">
                  <c:v>300000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B06-40D3-8220-82613DE82A1F}"/>
            </c:ext>
          </c:extLst>
        </c:ser>
        <c:ser>
          <c:idx val="1"/>
          <c:order val="1"/>
          <c:tx>
            <c:strRef>
              <c:f>Foglio1!$C$1</c:f>
              <c:strCache>
                <c:ptCount val="1"/>
                <c:pt idx="0">
                  <c:v>CV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5"/>
            <c:invertIfNegative val="0"/>
            <c:bubble3D val="0"/>
            <c:spPr>
              <a:pattFill prst="wdUpDiag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4B06-40D3-8220-82613DE82A1F}"/>
              </c:ext>
            </c:extLst>
          </c:dPt>
          <c:cat>
            <c:strRef>
              <c:f>Foglio1!$A$2:$A$7</c:f>
              <c:strCache>
                <c:ptCount val="6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2024*</c:v>
                </c:pt>
              </c:strCache>
            </c:strRef>
          </c:cat>
          <c:val>
            <c:numRef>
              <c:f>Foglio1!$C$2:$C$7</c:f>
              <c:numCache>
                <c:formatCode>#,##0</c:formatCode>
                <c:ptCount val="6"/>
                <c:pt idx="0">
                  <c:v>372671</c:v>
                </c:pt>
                <c:pt idx="1">
                  <c:v>325004</c:v>
                </c:pt>
                <c:pt idx="2">
                  <c:v>353188</c:v>
                </c:pt>
                <c:pt idx="3">
                  <c:v>322929</c:v>
                </c:pt>
                <c:pt idx="4">
                  <c:v>337700</c:v>
                </c:pt>
                <c:pt idx="5">
                  <c:v>305000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4B06-40D3-8220-82613DE82A1F}"/>
            </c:ext>
          </c:extLst>
        </c:ser>
        <c:ser>
          <c:idx val="2"/>
          <c:order val="2"/>
          <c:tx>
            <c:strRef>
              <c:f>Foglio1!$D$1</c:f>
              <c:strCache>
                <c:ptCount val="1"/>
                <c:pt idx="0">
                  <c:v>Bus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Pt>
            <c:idx val="5"/>
            <c:invertIfNegative val="0"/>
            <c:bubble3D val="0"/>
            <c:spPr>
              <a:pattFill prst="wdUpDiag">
                <a:fgClr>
                  <a:schemeClr val="accent4"/>
                </a:fgClr>
                <a:bgClr>
                  <a:schemeClr val="bg1"/>
                </a:bgClr>
              </a:patt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19A9-49D1-8A10-B20B9704533E}"/>
              </c:ext>
            </c:extLst>
          </c:dPt>
          <c:cat>
            <c:strRef>
              <c:f>Foglio1!$A$2:$A$7</c:f>
              <c:strCache>
                <c:ptCount val="6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2024*</c:v>
                </c:pt>
              </c:strCache>
            </c:strRef>
          </c:cat>
          <c:val>
            <c:numRef>
              <c:f>Foglio1!$D$2:$D$7</c:f>
              <c:numCache>
                <c:formatCode>#,##0</c:formatCode>
                <c:ptCount val="6"/>
                <c:pt idx="0">
                  <c:v>148</c:v>
                </c:pt>
                <c:pt idx="1">
                  <c:v>335</c:v>
                </c:pt>
                <c:pt idx="2">
                  <c:v>236</c:v>
                </c:pt>
                <c:pt idx="3">
                  <c:v>271</c:v>
                </c:pt>
                <c:pt idx="4">
                  <c:v>400</c:v>
                </c:pt>
                <c:pt idx="5">
                  <c:v>3000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4B06-40D3-8220-82613DE82A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100"/>
        <c:axId val="752360144"/>
        <c:axId val="752363384"/>
      </c:barChart>
      <c:lineChart>
        <c:grouping val="standard"/>
        <c:varyColors val="0"/>
        <c:ser>
          <c:idx val="3"/>
          <c:order val="3"/>
          <c:tx>
            <c:strRef>
              <c:f>Foglio1!$E$1</c:f>
              <c:strCache>
                <c:ptCount val="1"/>
                <c:pt idx="0">
                  <c:v>Tot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Foglio1!$A$2:$A$7</c:f>
              <c:strCache>
                <c:ptCount val="6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2024*</c:v>
                </c:pt>
              </c:strCache>
            </c:strRef>
          </c:cat>
          <c:val>
            <c:numRef>
              <c:f>Foglio1!$E$2:$E$7</c:f>
              <c:numCache>
                <c:formatCode>#,##0</c:formatCode>
                <c:ptCount val="6"/>
                <c:pt idx="0">
                  <c:v>915291</c:v>
                </c:pt>
                <c:pt idx="1">
                  <c:v>777165</c:v>
                </c:pt>
                <c:pt idx="2">
                  <c:v>797243</c:v>
                </c:pt>
                <c:pt idx="3">
                  <c:v>796394</c:v>
                </c:pt>
                <c:pt idx="4">
                  <c:v>880494</c:v>
                </c:pt>
                <c:pt idx="5">
                  <c:v>608000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4B06-40D3-8220-82613DE82A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52360144"/>
        <c:axId val="752363384"/>
      </c:lineChart>
      <c:lineChart>
        <c:grouping val="standard"/>
        <c:varyColors val="0"/>
        <c:ser>
          <c:idx val="4"/>
          <c:order val="4"/>
          <c:tx>
            <c:strRef>
              <c:f>Foglio1!$F$1</c:f>
              <c:strCache>
                <c:ptCount val="1"/>
                <c:pt idx="0">
                  <c:v>Var%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35"/>
            <c:spPr>
              <a:solidFill>
                <a:schemeClr val="accent5"/>
              </a:solidFill>
              <a:ln w="9525">
                <a:solidFill>
                  <a:schemeClr val="bg1"/>
                </a:solidFill>
              </a:ln>
              <a:effectLst/>
            </c:spPr>
          </c:marker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Foglio1!$A$2:$A$7</c:f>
              <c:strCache>
                <c:ptCount val="6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2024*</c:v>
                </c:pt>
              </c:strCache>
            </c:strRef>
          </c:cat>
          <c:val>
            <c:numRef>
              <c:f>Foglio1!$F$2:$F$7</c:f>
              <c:numCache>
                <c:formatCode>0.0%</c:formatCode>
                <c:ptCount val="6"/>
                <c:pt idx="1">
                  <c:v>-0.15090938291756395</c:v>
                </c:pt>
                <c:pt idx="2">
                  <c:v>2.5834925659287356E-2</c:v>
                </c:pt>
                <c:pt idx="3">
                  <c:v>-1.0649199804827481E-3</c:v>
                </c:pt>
                <c:pt idx="4">
                  <c:v>0.10560099649168619</c:v>
                </c:pt>
                <c:pt idx="5">
                  <c:v>-0.30947854272715092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4B06-40D3-8220-82613DE82A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79022143"/>
        <c:axId val="1679023103"/>
      </c:lineChart>
      <c:catAx>
        <c:axId val="7523601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752363384"/>
        <c:crosses val="autoZero"/>
        <c:auto val="1"/>
        <c:lblAlgn val="ctr"/>
        <c:lblOffset val="300"/>
        <c:noMultiLvlLbl val="0"/>
      </c:catAx>
      <c:valAx>
        <c:axId val="752363384"/>
        <c:scaling>
          <c:orientation val="minMax"/>
        </c:scaling>
        <c:delete val="0"/>
        <c:axPos val="l"/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5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752360144"/>
        <c:crosses val="autoZero"/>
        <c:crossBetween val="between"/>
        <c:dispUnits>
          <c:builtInUnit val="thousands"/>
          <c:dispUnitsLbl>
            <c:tx>
              <c:rich>
                <a:bodyPr rot="-5400000" spcFirstLastPara="1" vertOverflow="ellipsis" vert="horz" wrap="square" anchor="ctr" anchorCtr="1"/>
                <a:lstStyle/>
                <a:p>
                  <a:pPr>
                    <a:defRPr sz="10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r>
                    <a:rPr lang="it-IT" dirty="0"/>
                    <a:t>migliaia</a:t>
                  </a:r>
                </a:p>
              </c:rich>
            </c:tx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</c:dispUnitsLbl>
        </c:dispUnits>
      </c:valAx>
      <c:valAx>
        <c:axId val="1679023103"/>
        <c:scaling>
          <c:orientation val="minMax"/>
          <c:max val="300.65000000000003"/>
          <c:min val="-5.35"/>
        </c:scaling>
        <c:delete val="0"/>
        <c:axPos val="r"/>
        <c:numFmt formatCode="0.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5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679022143"/>
        <c:crosses val="max"/>
        <c:crossBetween val="between"/>
      </c:valAx>
      <c:catAx>
        <c:axId val="1679022143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679023103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r"/>
      <c:legendEntry>
        <c:idx val="3"/>
        <c:delete val="1"/>
      </c:legendEntry>
      <c:legendEntry>
        <c:idx val="4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>
          <a:latin typeface="+mn-lt"/>
        </a:defRPr>
      </a:pPr>
      <a:endParaRPr lang="it-IT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9514781746031751E-2"/>
          <c:y val="5.3326332429990964E-2"/>
          <c:w val="0.84662293618920115"/>
          <c:h val="0.79161111111111115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Foglio1!$B$1</c:f>
              <c:strCache>
                <c:ptCount val="1"/>
                <c:pt idx="0">
                  <c:v>Alfa Romeo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7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D59-442C-8773-ACA8396B7AC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Foglio1!$A$2:$A$9</c:f>
              <c:strCache>
                <c:ptCount val="8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6">
                  <c:v>YTD 8/2023</c:v>
                </c:pt>
                <c:pt idx="7">
                  <c:v>YTD 8/2024</c:v>
                </c:pt>
              </c:strCache>
            </c:strRef>
          </c:cat>
          <c:val>
            <c:numRef>
              <c:f>Foglio1!$B$2:$B$9</c:f>
              <c:numCache>
                <c:formatCode>#,##0</c:formatCode>
                <c:ptCount val="8"/>
                <c:pt idx="0">
                  <c:v>66552</c:v>
                </c:pt>
                <c:pt idx="1">
                  <c:v>53791</c:v>
                </c:pt>
                <c:pt idx="2">
                  <c:v>44483</c:v>
                </c:pt>
                <c:pt idx="3">
                  <c:v>52213</c:v>
                </c:pt>
                <c:pt idx="4">
                  <c:v>81453</c:v>
                </c:pt>
                <c:pt idx="6">
                  <c:v>51999</c:v>
                </c:pt>
                <c:pt idx="7">
                  <c:v>31219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B06-40D3-8220-82613DE82A1F}"/>
            </c:ext>
          </c:extLst>
        </c:ser>
        <c:ser>
          <c:idx val="1"/>
          <c:order val="1"/>
          <c:tx>
            <c:strRef>
              <c:f>Foglio1!$C$1</c:f>
              <c:strCache>
                <c:ptCount val="1"/>
                <c:pt idx="0">
                  <c:v>Dodge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7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5ACD-49F6-9AA7-3382B9FA5AE2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ACD-49F6-9AA7-3382B9FA5AE2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ACD-49F6-9AA7-3382B9FA5AE2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ACD-49F6-9AA7-3382B9FA5AE2}"/>
                </c:ext>
              </c:extLst>
            </c:dLbl>
            <c:dLbl>
              <c:idx val="3"/>
              <c:layout>
                <c:manualLayout>
                  <c:x val="-2.2668451584114235E-2"/>
                  <c:y val="-2.8681120144535832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ACD-49F6-9AA7-3382B9FA5AE2}"/>
                </c:ext>
              </c:extLst>
            </c:dLbl>
            <c:dLbl>
              <c:idx val="7"/>
              <c:layout>
                <c:manualLayout>
                  <c:x val="2.4085229808121375E-2"/>
                  <c:y val="-2.0076784101174344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5ACD-49F6-9AA7-3382B9FA5AE2}"/>
                </c:ext>
              </c:extLst>
            </c:dLbl>
            <c:spPr>
              <a:solidFill>
                <a:schemeClr val="accent2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Foglio1!$A$2:$A$9</c:f>
              <c:strCache>
                <c:ptCount val="8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6">
                  <c:v>YTD 8/2023</c:v>
                </c:pt>
                <c:pt idx="7">
                  <c:v>YTD 8/2024</c:v>
                </c:pt>
              </c:strCache>
            </c:strRef>
          </c:cat>
          <c:val>
            <c:numRef>
              <c:f>Foglio1!$C$2:$C$9</c:f>
              <c:numCache>
                <c:formatCode>#,##0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850</c:v>
                </c:pt>
                <c:pt idx="4">
                  <c:v>32689</c:v>
                </c:pt>
                <c:pt idx="6">
                  <c:v>15132</c:v>
                </c:pt>
                <c:pt idx="7">
                  <c:v>10933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4B06-40D3-8220-82613DE82A1F}"/>
            </c:ext>
          </c:extLst>
        </c:ser>
        <c:ser>
          <c:idx val="2"/>
          <c:order val="2"/>
          <c:tx>
            <c:strRef>
              <c:f>Foglio1!$D$1</c:f>
              <c:strCache>
                <c:ptCount val="1"/>
                <c:pt idx="0">
                  <c:v>Fiat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7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4D59-442C-8773-ACA8396B7AC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Foglio1!$A$2:$A$9</c:f>
              <c:strCache>
                <c:ptCount val="8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6">
                  <c:v>YTD 8/2023</c:v>
                </c:pt>
                <c:pt idx="7">
                  <c:v>YTD 8/2024</c:v>
                </c:pt>
              </c:strCache>
            </c:strRef>
          </c:cat>
          <c:val>
            <c:numRef>
              <c:f>Foglio1!$D$2:$D$9</c:f>
              <c:numCache>
                <c:formatCode>#,##0</c:formatCode>
                <c:ptCount val="8"/>
                <c:pt idx="0">
                  <c:v>279020</c:v>
                </c:pt>
                <c:pt idx="1">
                  <c:v>202893</c:v>
                </c:pt>
                <c:pt idx="2">
                  <c:v>213632</c:v>
                </c:pt>
                <c:pt idx="3">
                  <c:v>230379</c:v>
                </c:pt>
                <c:pt idx="4">
                  <c:v>257963</c:v>
                </c:pt>
                <c:pt idx="6">
                  <c:v>167022</c:v>
                </c:pt>
                <c:pt idx="7">
                  <c:v>130907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4B06-40D3-8220-82613DE82A1F}"/>
            </c:ext>
          </c:extLst>
        </c:ser>
        <c:ser>
          <c:idx val="3"/>
          <c:order val="3"/>
          <c:tx>
            <c:strRef>
              <c:f>Foglio1!$E$1</c:f>
              <c:strCache>
                <c:ptCount val="1"/>
                <c:pt idx="0">
                  <c:v>Jeep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Foglio1!$A$2:$A$9</c:f>
              <c:strCache>
                <c:ptCount val="8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6">
                  <c:v>YTD 8/2023</c:v>
                </c:pt>
                <c:pt idx="7">
                  <c:v>YTD 8/2024</c:v>
                </c:pt>
              </c:strCache>
            </c:strRef>
          </c:cat>
          <c:val>
            <c:numRef>
              <c:f>Foglio1!$E$2:$E$9</c:f>
              <c:numCache>
                <c:formatCode>#,##0</c:formatCode>
                <c:ptCount val="8"/>
                <c:pt idx="0">
                  <c:v>160528</c:v>
                </c:pt>
                <c:pt idx="1">
                  <c:v>162967</c:v>
                </c:pt>
                <c:pt idx="2">
                  <c:v>141371</c:v>
                </c:pt>
                <c:pt idx="3">
                  <c:v>130052</c:v>
                </c:pt>
                <c:pt idx="4">
                  <c:v>120866</c:v>
                </c:pt>
                <c:pt idx="6">
                  <c:v>96756</c:v>
                </c:pt>
                <c:pt idx="7">
                  <c:v>34474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4B06-40D3-8220-82613DE82A1F}"/>
            </c:ext>
          </c:extLst>
        </c:ser>
        <c:ser>
          <c:idx val="4"/>
          <c:order val="4"/>
          <c:tx>
            <c:strRef>
              <c:f>Foglio1!$F$1</c:f>
              <c:strCache>
                <c:ptCount val="1"/>
                <c:pt idx="0">
                  <c:v>Maserati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accent6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Foglio1!$A$2:$A$9</c:f>
              <c:strCache>
                <c:ptCount val="8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6">
                  <c:v>YTD 8/2023</c:v>
                </c:pt>
                <c:pt idx="7">
                  <c:v>YTD 8/2024</c:v>
                </c:pt>
              </c:strCache>
            </c:strRef>
          </c:cat>
          <c:val>
            <c:numRef>
              <c:f>Foglio1!$F$2:$F$9</c:f>
              <c:numCache>
                <c:formatCode>#,##0</c:formatCode>
                <c:ptCount val="8"/>
                <c:pt idx="0">
                  <c:v>17582</c:v>
                </c:pt>
                <c:pt idx="1">
                  <c:v>15698</c:v>
                </c:pt>
                <c:pt idx="2">
                  <c:v>23360</c:v>
                </c:pt>
                <c:pt idx="3">
                  <c:v>30246</c:v>
                </c:pt>
                <c:pt idx="4">
                  <c:v>25207</c:v>
                </c:pt>
                <c:pt idx="6">
                  <c:v>17104</c:v>
                </c:pt>
                <c:pt idx="7">
                  <c:v>6753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B06-40D3-8220-82613DE82A1F}"/>
            </c:ext>
          </c:extLst>
        </c:ser>
        <c:ser>
          <c:idx val="5"/>
          <c:order val="5"/>
          <c:tx>
            <c:strRef>
              <c:f>Foglio1!$G$1</c:f>
              <c:strCache>
                <c:ptCount val="1"/>
                <c:pt idx="0">
                  <c:v>SEVEL CV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Foglio1!$A$2:$A$9</c:f>
              <c:strCache>
                <c:ptCount val="8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6">
                  <c:v>YTD 8/2023</c:v>
                </c:pt>
                <c:pt idx="7">
                  <c:v>YTD 8/2024</c:v>
                </c:pt>
              </c:strCache>
            </c:strRef>
          </c:cat>
          <c:val>
            <c:numRef>
              <c:f>Foglio1!$G$2:$G$9</c:f>
              <c:numCache>
                <c:formatCode>#,##0</c:formatCode>
                <c:ptCount val="8"/>
                <c:pt idx="0">
                  <c:v>290176</c:v>
                </c:pt>
                <c:pt idx="1">
                  <c:v>260861</c:v>
                </c:pt>
                <c:pt idx="2">
                  <c:v>265880</c:v>
                </c:pt>
                <c:pt idx="3">
                  <c:v>225243</c:v>
                </c:pt>
                <c:pt idx="4">
                  <c:v>233651</c:v>
                </c:pt>
                <c:pt idx="6">
                  <c:v>146086</c:v>
                </c:pt>
                <c:pt idx="7">
                  <c:v>140153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ACD-49F6-9AA7-3382B9FA5AE2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100"/>
        <c:axId val="752360144"/>
        <c:axId val="752363384"/>
      </c:barChart>
      <c:lineChart>
        <c:grouping val="standard"/>
        <c:varyColors val="0"/>
        <c:ser>
          <c:idx val="6"/>
          <c:order val="6"/>
          <c:tx>
            <c:strRef>
              <c:f>Foglio1!$H$1</c:f>
              <c:strCache>
                <c:ptCount val="1"/>
                <c:pt idx="0">
                  <c:v>Totale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Foglio1!$A$2:$A$9</c:f>
              <c:strCache>
                <c:ptCount val="8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6">
                  <c:v>YTD 8/2023</c:v>
                </c:pt>
                <c:pt idx="7">
                  <c:v>YTD 8/2024</c:v>
                </c:pt>
              </c:strCache>
            </c:strRef>
          </c:cat>
          <c:val>
            <c:numRef>
              <c:f>Foglio1!$H$2:$H$9</c:f>
              <c:numCache>
                <c:formatCode>#,##0</c:formatCode>
                <c:ptCount val="8"/>
                <c:pt idx="0">
                  <c:v>813858</c:v>
                </c:pt>
                <c:pt idx="1">
                  <c:v>696210</c:v>
                </c:pt>
                <c:pt idx="2">
                  <c:v>688726</c:v>
                </c:pt>
                <c:pt idx="3">
                  <c:v>668983</c:v>
                </c:pt>
                <c:pt idx="4">
                  <c:v>751829</c:v>
                </c:pt>
                <c:pt idx="6">
                  <c:v>494099</c:v>
                </c:pt>
                <c:pt idx="7">
                  <c:v>354439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5ACD-49F6-9AA7-3382B9FA5A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52360144"/>
        <c:axId val="752363384"/>
      </c:lineChart>
      <c:catAx>
        <c:axId val="7523601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752363384"/>
        <c:crosses val="autoZero"/>
        <c:auto val="1"/>
        <c:lblAlgn val="ctr"/>
        <c:lblOffset val="300"/>
        <c:noMultiLvlLbl val="0"/>
      </c:catAx>
      <c:valAx>
        <c:axId val="752363384"/>
        <c:scaling>
          <c:orientation val="minMax"/>
          <c:max val="900000"/>
        </c:scaling>
        <c:delete val="0"/>
        <c:axPos val="l"/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5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752360144"/>
        <c:crosses val="autoZero"/>
        <c:crossBetween val="between"/>
        <c:dispUnits>
          <c:builtInUnit val="thousands"/>
          <c:dispUnitsLbl>
            <c:tx>
              <c:rich>
                <a:bodyPr rot="-5400000" spcFirstLastPara="1" vertOverflow="ellipsis" vert="horz" wrap="square" anchor="ctr" anchorCtr="1"/>
                <a:lstStyle/>
                <a:p>
                  <a:pPr>
                    <a:defRPr sz="10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r>
                    <a:rPr lang="it-IT" dirty="0"/>
                    <a:t>migliaia </a:t>
                  </a:r>
                </a:p>
              </c:rich>
            </c:tx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</c:dispUnitsLbl>
        </c:dispUnits>
      </c:valAx>
      <c:spPr>
        <a:noFill/>
        <a:ln>
          <a:noFill/>
        </a:ln>
        <a:effectLst/>
      </c:spPr>
    </c:plotArea>
    <c:legend>
      <c:legendPos val="r"/>
      <c:legendEntry>
        <c:idx val="6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>
          <a:latin typeface="+mn-lt"/>
        </a:defRPr>
      </a:pPr>
      <a:endParaRPr lang="it-IT"/>
    </a:p>
  </c:txPr>
  <c:externalData r:id="rId3">
    <c:autoUpdate val="0"/>
  </c:externalData>
  <c:userShapes r:id="rId4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Foglio1!$B$1</c:f>
              <c:strCache>
                <c:ptCount val="1"/>
                <c:pt idx="0">
                  <c:v>MS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6"/>
            <c:invertIfNegative val="0"/>
            <c:bubble3D val="0"/>
            <c:spPr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5AC-4413-9459-724E16B707AC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05AC-4413-9459-724E16B707AC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05AC-4413-9459-724E16B707AC}"/>
              </c:ext>
            </c:extLst>
          </c:dPt>
          <c:dPt>
            <c:idx val="9"/>
            <c:invertIfNegative val="0"/>
            <c:bubble3D val="0"/>
            <c:spPr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05AC-4413-9459-724E16B707AC}"/>
              </c:ext>
            </c:extLst>
          </c:dPt>
          <c:dPt>
            <c:idx val="10"/>
            <c:invertIfNegative val="0"/>
            <c:bubble3D val="0"/>
            <c:spPr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05AC-4413-9459-724E16B707A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Foglio1!$A$2:$A$12</c:f>
              <c:strCache>
                <c:ptCount val="11"/>
                <c:pt idx="0">
                  <c:v>Germania</c:v>
                </c:pt>
                <c:pt idx="1">
                  <c:v>UK</c:v>
                </c:pt>
                <c:pt idx="2">
                  <c:v>Francia</c:v>
                </c:pt>
                <c:pt idx="3">
                  <c:v>Italia</c:v>
                </c:pt>
                <c:pt idx="4">
                  <c:v>Spagna</c:v>
                </c:pt>
                <c:pt idx="5">
                  <c:v>a</c:v>
                </c:pt>
                <c:pt idx="6">
                  <c:v>Norvegia</c:v>
                </c:pt>
                <c:pt idx="7">
                  <c:v>Danimarca</c:v>
                </c:pt>
                <c:pt idx="8">
                  <c:v>Svezia </c:v>
                </c:pt>
                <c:pt idx="9">
                  <c:v>Paesi Bassi</c:v>
                </c:pt>
                <c:pt idx="10">
                  <c:v>Finlandia </c:v>
                </c:pt>
              </c:strCache>
            </c:strRef>
          </c:cat>
          <c:val>
            <c:numRef>
              <c:f>Foglio1!$B$2:$B$12</c:f>
              <c:numCache>
                <c:formatCode>0.0%</c:formatCode>
                <c:ptCount val="11"/>
                <c:pt idx="0">
                  <c:v>0.13100000000000001</c:v>
                </c:pt>
                <c:pt idx="1">
                  <c:v>0.17799999999999999</c:v>
                </c:pt>
                <c:pt idx="2">
                  <c:v>0.17100000000000001</c:v>
                </c:pt>
                <c:pt idx="3">
                  <c:v>0.04</c:v>
                </c:pt>
                <c:pt idx="4">
                  <c:v>5.0999999999999997E-2</c:v>
                </c:pt>
                <c:pt idx="6">
                  <c:v>0.88200000000000001</c:v>
                </c:pt>
                <c:pt idx="7">
                  <c:v>0.48199999999999998</c:v>
                </c:pt>
                <c:pt idx="8">
                  <c:v>0.34</c:v>
                </c:pt>
                <c:pt idx="9">
                  <c:v>0.32300000000000001</c:v>
                </c:pt>
                <c:pt idx="10">
                  <c:v>0.28199999999999997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5AC-4413-9459-724E16B707A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50"/>
        <c:overlap val="-27"/>
        <c:axId val="1210527600"/>
        <c:axId val="1210528080"/>
      </c:barChart>
      <c:catAx>
        <c:axId val="12105276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210528080"/>
        <c:crosses val="autoZero"/>
        <c:auto val="1"/>
        <c:lblAlgn val="ctr"/>
        <c:lblOffset val="100"/>
        <c:noMultiLvlLbl val="0"/>
      </c:catAx>
      <c:valAx>
        <c:axId val="1210528080"/>
        <c:scaling>
          <c:orientation val="minMax"/>
        </c:scaling>
        <c:delete val="1"/>
        <c:axPos val="l"/>
        <c:numFmt formatCode="0.0%" sourceLinked="1"/>
        <c:majorTickMark val="none"/>
        <c:minorTickMark val="none"/>
        <c:tickLblPos val="nextTo"/>
        <c:crossAx val="12105276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  <c:userShapes r:id="rId4"/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Foglio1!$A$2:$A$17</cx:f>
        <cx:lvl ptCount="16">
          <cx:pt idx="0">Germania</cx:pt>
          <cx:pt idx="1">UK</cx:pt>
          <cx:pt idx="2">Francia</cx:pt>
          <cx:pt idx="3">Belgio</cx:pt>
          <cx:pt idx="4">Paesi Bassi</cx:pt>
          <cx:pt idx="5">Norvegia</cx:pt>
          <cx:pt idx="6">Svezia</cx:pt>
          <cx:pt idx="7">Danimarca</cx:pt>
          <cx:pt idx="8">Italia</cx:pt>
          <cx:pt idx="9">Spagna</cx:pt>
          <cx:pt idx="10">Svizzera</cx:pt>
          <cx:pt idx="11">Austria</cx:pt>
          <cx:pt idx="12">Portogallo</cx:pt>
          <cx:pt idx="13">Irlanda</cx:pt>
          <cx:pt idx="14">Finlandia</cx:pt>
          <cx:pt idx="15">Altro</cx:pt>
        </cx:lvl>
        <cx:lvl ptCount="0"/>
        <cx:lvl ptCount="0"/>
      </cx:strDim>
      <cx:numDim type="size">
        <cx:f>Foglio1!$B$2:$B$17</cx:f>
        <cx:lvl ptCount="16" formatCode="0,0%">
          <cx:pt idx="0">0.193</cx:pt>
          <cx:pt idx="1">0.188</cx:pt>
          <cx:pt idx="2">0.151</cx:pt>
          <cx:pt idx="3">0.067000000000000004</cx:pt>
          <cx:pt idx="4">0.063</cx:pt>
          <cx:pt idx="5">0.056385575127757645</cx:pt>
          <cx:pt idx="6">0.045999999999999999</cx:pt>
          <cx:pt idx="7">0.042000000000000003</cx:pt>
          <cx:pt idx="8">0.034000000000000002</cx:pt>
          <cx:pt idx="9">0.027</cx:pt>
          <cx:pt idx="10">0.023</cx:pt>
          <cx:pt idx="11">0.023245217225075929</cx:pt>
          <cx:pt idx="12">0.02</cx:pt>
          <cx:pt idx="13">0.010999999999999999</cx:pt>
          <cx:pt idx="14">0.011372531570681577</cx:pt>
          <cx:pt idx="15">0.043999999999999997</cx:pt>
        </cx:lvl>
      </cx:numDim>
    </cx:data>
  </cx:chartData>
  <cx:chart>
    <cx:plotArea>
      <cx:plotAreaRegion>
        <cx:series layoutId="treemap" uniqueId="{666D94FD-E7E7-4BA1-9BDE-B5F4AA77F021}">
          <cx:tx>
            <cx:txData>
              <cx:f>Foglio1!$B$1</cx:f>
              <cx:v>MS %</cx:v>
            </cx:txData>
          </cx:tx>
          <cx:dataLabels pos="inEnd">
            <cx:txPr>
              <a:bodyPr spcFirstLastPara="1" vertOverflow="ellipsis" horzOverflow="overflow" wrap="square" lIns="0" tIns="0" rIns="0" bIns="0" anchor="ctr" anchorCtr="1"/>
              <a:lstStyle/>
              <a:p>
                <a:pPr algn="ctr" rtl="0">
                  <a:defRPr sz="1050">
                    <a:latin typeface="+mn-lt"/>
                    <a:ea typeface="Aptos" panose="020B0004020202020204" pitchFamily="34" charset="0"/>
                    <a:cs typeface="Aptos" panose="020B0004020202020204" pitchFamily="34" charset="0"/>
                  </a:defRPr>
                </a:pPr>
                <a:endParaRPr lang="it-IT" sz="1050" b="0" i="0" u="none" strike="noStrike" baseline="0">
                  <a:solidFill>
                    <a:prstClr val="white"/>
                  </a:solidFill>
                  <a:latin typeface="+mn-lt"/>
                </a:endParaRPr>
              </a:p>
            </cx:txPr>
            <cx:visibility seriesName="0" categoryName="1" value="1"/>
            <cx:separator>
</cx:separator>
            <cx:dataLabel idx="4">
              <cx:txPr>
                <a:bodyPr spcFirstLastPara="1" vertOverflow="ellipsis" horzOverflow="overflow" wrap="square" lIns="0" tIns="0" rIns="0" bIns="0" anchor="ctr" anchorCtr="1"/>
                <a:lstStyle/>
                <a:p>
                  <a:pPr algn="ctr" rtl="0">
                    <a:defRPr sz="10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defRPr>
                  </a:pPr>
                  <a:r>
                    <a:rPr lang="it-IT" sz="1000" b="0" i="0" u="none" strike="noStrike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</a:rPr>
                    <a:t>Paesi Bassi
6,3%</a:t>
                  </a:r>
                </a:p>
              </cx:txPr>
              <cx:visibility seriesName="0" categoryName="1" value="1"/>
              <cx:separator>
</cx:separator>
            </cx:dataLabel>
            <cx:dataLabel idx="12">
              <cx:txPr>
                <a:bodyPr spcFirstLastPara="1" vertOverflow="ellipsis" horzOverflow="overflow" wrap="square" lIns="0" tIns="0" rIns="0" bIns="0" anchor="ctr" anchorCtr="1"/>
                <a:lstStyle/>
                <a:p>
                  <a:pPr algn="ctr" rtl="0">
                    <a:defRPr sz="800"/>
                  </a:pPr>
                  <a:r>
                    <a:rPr lang="it-IT" sz="800" b="0" i="0" u="none" strike="noStrike" baseline="0">
                      <a:solidFill>
                        <a:prstClr val="white"/>
                      </a:solidFill>
                      <a:latin typeface="+mn-lt"/>
                    </a:rPr>
                    <a:t>Portogallo
2,0%</a:t>
                  </a:r>
                </a:p>
              </cx:txPr>
              <cx:visibility seriesName="0" categoryName="1" value="1"/>
              <cx:separator>
</cx:separator>
            </cx:dataLabel>
            <cx:dataLabel idx="13">
              <cx:txPr>
                <a:bodyPr spcFirstLastPara="1" vertOverflow="ellipsis" horzOverflow="overflow" wrap="square" lIns="0" tIns="0" rIns="0" bIns="0" anchor="ctr" anchorCtr="1"/>
                <a:lstStyle/>
                <a:p>
                  <a:pPr algn="ctr" rtl="0">
                    <a:defRPr sz="700"/>
                  </a:pPr>
                  <a:r>
                    <a:rPr lang="it-IT" sz="700" b="0" i="0" u="none" strike="noStrike" baseline="0">
                      <a:solidFill>
                        <a:prstClr val="white"/>
                      </a:solidFill>
                      <a:latin typeface="Aptos" panose="020B0004020202020204" pitchFamily="34" charset="0"/>
                    </a:rPr>
                    <a:t>Irlanda
1,1%</a:t>
                  </a:r>
                </a:p>
              </cx:txPr>
              <cx:visibility seriesName="0" categoryName="1" value="1"/>
              <cx:separator>
</cx:separator>
            </cx:dataLabel>
            <cx:dataLabel idx="14">
              <cx:txPr>
                <a:bodyPr spcFirstLastPara="1" vertOverflow="ellipsis" horzOverflow="overflow" wrap="square" lIns="0" tIns="0" rIns="0" bIns="0" anchor="ctr" anchorCtr="1"/>
                <a:lstStyle/>
                <a:p>
                  <a:pPr algn="ctr" rtl="0">
                    <a:defRPr sz="700"/>
                  </a:pPr>
                  <a:r>
                    <a:rPr lang="it-IT" sz="700" b="0" i="0" u="none" strike="noStrike" baseline="0">
                      <a:solidFill>
                        <a:prstClr val="white"/>
                      </a:solidFill>
                      <a:latin typeface="Aptos" panose="020B0004020202020204" pitchFamily="34" charset="0"/>
                    </a:rPr>
                    <a:t>Finlandia
1,1%</a:t>
                  </a:r>
                </a:p>
              </cx:txPr>
              <cx:visibility seriesName="0" categoryName="1" value="1"/>
              <cx:separator>
</cx:separator>
            </cx:dataLabel>
          </cx:dataLabels>
          <cx:dataId val="0"/>
          <cx:layoutPr>
            <cx:parentLabelLayout val="overlapping"/>
          </cx:layoutPr>
        </cx:series>
      </cx:plotAreaRegion>
    </cx:plotArea>
  </cx:chart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410">
  <cs:axisTitle>
    <cs:lnRef idx="0"/>
    <cs:fillRef idx="0"/>
    <cs:effectRef idx="0"/>
    <cs:fontRef idx="minor">
      <a:schemeClr val="tx1">
        <a:lumMod val="65000"/>
        <a:lumOff val="35000"/>
      </a:schemeClr>
    </cs:fontRef>
    <cs:spPr>
      <a:solidFill>
        <a:schemeClr val="bg1">
          <a:lumMod val="65000"/>
        </a:schemeClr>
      </a:solidFill>
      <a:ln w="19050">
        <a:solidFill>
          <a:schemeClr val="bg1"/>
        </a:solidFill>
      </a:ln>
    </cs:spPr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lt1"/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0.50413</cdr:x>
      <cdr:y>0.05573</cdr:y>
    </cdr:from>
    <cdr:to>
      <cdr:x>0.61182</cdr:x>
      <cdr:y>0.15664</cdr:y>
    </cdr:to>
    <cdr:sp macro="" textlink="">
      <cdr:nvSpPr>
        <cdr:cNvPr id="2" name="Freccia a destra 1">
          <a:extLst xmlns:a="http://schemas.openxmlformats.org/drawingml/2006/main">
            <a:ext uri="{FF2B5EF4-FFF2-40B4-BE49-F238E27FC236}">
              <a16:creationId xmlns:a16="http://schemas.microsoft.com/office/drawing/2014/main" id="{0AE75AB1-360C-8308-0211-C3ABF113B6A5}"/>
            </a:ext>
          </a:extLst>
        </cdr:cNvPr>
        <cdr:cNvSpPr/>
      </cdr:nvSpPr>
      <cdr:spPr>
        <a:xfrm xmlns:a="http://schemas.openxmlformats.org/drawingml/2006/main" rot="20841168">
          <a:off x="4539057" y="246778"/>
          <a:ext cx="969648" cy="446829"/>
        </a:xfrm>
        <a:prstGeom xmlns:a="http://schemas.openxmlformats.org/drawingml/2006/main" prst="rightArrow">
          <a:avLst/>
        </a:prstGeom>
        <a:solidFill xmlns:a="http://schemas.openxmlformats.org/drawingml/2006/main">
          <a:srgbClr val="92D050"/>
        </a:solidFill>
        <a:ln xmlns:a="http://schemas.openxmlformats.org/drawingml/2006/main">
          <a:solidFill>
            <a:srgbClr val="92D050"/>
          </a:solidFill>
        </a:ln>
      </cdr:spPr>
      <cdr:style>
        <a:lnRef xmlns:a="http://schemas.openxmlformats.org/drawingml/2006/main" idx="2">
          <a:schemeClr val="accent1">
            <a:shade val="15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t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defPPr>
            <a:defRPr lang="en-US"/>
          </a:defPPr>
          <a:lvl1pPr marL="0" algn="l" defTabSz="457189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189" algn="l" defTabSz="457189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378" algn="l" defTabSz="457189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566" algn="l" defTabSz="457189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754" algn="l" defTabSz="457189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5943" algn="l" defTabSz="457189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132" algn="l" defTabSz="457189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320" algn="l" defTabSz="457189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509" algn="l" defTabSz="457189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indent="0" algn="ctr" defTabSz="457189" rtl="0" eaLnBrk="1" latinLnBrk="0" hangingPunct="1"/>
          <a:r>
            <a:rPr lang="it-IT" sz="1100" kern="1200" dirty="0">
              <a:solidFill>
                <a:schemeClr val="lt1"/>
              </a:solidFill>
              <a:latin typeface="+mn-lt"/>
              <a:ea typeface="+mn-ea"/>
              <a:cs typeface="+mn-cs"/>
            </a:rPr>
            <a:t>+13,8%</a:t>
          </a:r>
        </a:p>
      </cdr:txBody>
    </cdr:sp>
  </cdr:relSizeAnchor>
  <cdr:relSizeAnchor xmlns:cdr="http://schemas.openxmlformats.org/drawingml/2006/chartDrawing">
    <cdr:from>
      <cdr:x>0.83065</cdr:x>
      <cdr:y>0.17646</cdr:y>
    </cdr:from>
    <cdr:to>
      <cdr:x>0.93835</cdr:x>
      <cdr:y>0.27737</cdr:y>
    </cdr:to>
    <cdr:sp macro="" textlink="">
      <cdr:nvSpPr>
        <cdr:cNvPr id="3" name="Freccia a destra 2">
          <a:extLst xmlns:a="http://schemas.openxmlformats.org/drawingml/2006/main">
            <a:ext uri="{FF2B5EF4-FFF2-40B4-BE49-F238E27FC236}">
              <a16:creationId xmlns:a16="http://schemas.microsoft.com/office/drawing/2014/main" id="{0AE75AB1-360C-8308-0211-C3ABF113B6A5}"/>
            </a:ext>
          </a:extLst>
        </cdr:cNvPr>
        <cdr:cNvSpPr/>
      </cdr:nvSpPr>
      <cdr:spPr>
        <a:xfrm xmlns:a="http://schemas.openxmlformats.org/drawingml/2006/main" rot="21303980">
          <a:off x="7479053" y="781350"/>
          <a:ext cx="969648" cy="446829"/>
        </a:xfrm>
        <a:prstGeom xmlns:a="http://schemas.openxmlformats.org/drawingml/2006/main" prst="rightArrow">
          <a:avLst/>
        </a:prstGeom>
        <a:solidFill xmlns:a="http://schemas.openxmlformats.org/drawingml/2006/main">
          <a:srgbClr val="92D050"/>
        </a:solidFill>
        <a:ln xmlns:a="http://schemas.openxmlformats.org/drawingml/2006/main">
          <a:solidFill>
            <a:srgbClr val="92D050"/>
          </a:solidFill>
        </a:ln>
      </cdr:spPr>
      <cdr:style>
        <a:lnRef xmlns:a="http://schemas.openxmlformats.org/drawingml/2006/main" idx="2">
          <a:schemeClr val="accent1">
            <a:shade val="15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t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defPPr>
            <a:defRPr lang="en-US"/>
          </a:defPPr>
          <a:lvl1pPr marL="0" algn="l" defTabSz="457189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189" algn="l" defTabSz="457189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378" algn="l" defTabSz="457189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566" algn="l" defTabSz="457189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754" algn="l" defTabSz="457189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5943" algn="l" defTabSz="457189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132" algn="l" defTabSz="457189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320" algn="l" defTabSz="457189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509" algn="l" defTabSz="457189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it-IT" sz="1100" dirty="0"/>
            <a:t>+2,3%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0.81066</cdr:x>
      <cdr:y>0.13902</cdr:y>
    </cdr:from>
    <cdr:to>
      <cdr:x>0.91934</cdr:x>
      <cdr:y>0.24155</cdr:y>
    </cdr:to>
    <cdr:sp macro="" textlink="">
      <cdr:nvSpPr>
        <cdr:cNvPr id="2" name="Freccia a destra 1">
          <a:extLst xmlns:a="http://schemas.openxmlformats.org/drawingml/2006/main">
            <a:ext uri="{FF2B5EF4-FFF2-40B4-BE49-F238E27FC236}">
              <a16:creationId xmlns:a16="http://schemas.microsoft.com/office/drawing/2014/main" id="{4DF59761-A268-B38E-1810-144EC3E56C88}"/>
            </a:ext>
          </a:extLst>
        </cdr:cNvPr>
        <cdr:cNvSpPr/>
      </cdr:nvSpPr>
      <cdr:spPr>
        <a:xfrm xmlns:a="http://schemas.openxmlformats.org/drawingml/2006/main" rot="1293410">
          <a:off x="7289800" y="650875"/>
          <a:ext cx="977265" cy="480060"/>
        </a:xfrm>
        <a:prstGeom xmlns:a="http://schemas.openxmlformats.org/drawingml/2006/main" prst="rightArrow">
          <a:avLst/>
        </a:prstGeom>
        <a:solidFill xmlns:a="http://schemas.openxmlformats.org/drawingml/2006/main">
          <a:srgbClr val="C00000"/>
        </a:solidFill>
        <a:ln xmlns:a="http://schemas.openxmlformats.org/drawingml/2006/main">
          <a:solidFill>
            <a:srgbClr val="C00000"/>
          </a:solidFill>
        </a:ln>
      </cdr:spPr>
      <cdr:style>
        <a:lnRef xmlns:a="http://schemas.openxmlformats.org/drawingml/2006/main" idx="2">
          <a:schemeClr val="accent1">
            <a:shade val="15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t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it-IT" sz="1100" dirty="0"/>
            <a:t>-5,2%</a:t>
          </a:r>
        </a:p>
      </cdr:txBody>
    </cdr:sp>
  </cdr:relSizeAnchor>
  <cdr:relSizeAnchor xmlns:cdr="http://schemas.openxmlformats.org/drawingml/2006/chartDrawing">
    <cdr:from>
      <cdr:x>0.48562</cdr:x>
      <cdr:y>0</cdr:y>
    </cdr:from>
    <cdr:to>
      <cdr:x>0.59345</cdr:x>
      <cdr:y>0.10091</cdr:y>
    </cdr:to>
    <cdr:sp macro="" textlink="">
      <cdr:nvSpPr>
        <cdr:cNvPr id="3" name="Freccia a destra 2">
          <a:extLst xmlns:a="http://schemas.openxmlformats.org/drawingml/2006/main">
            <a:ext uri="{FF2B5EF4-FFF2-40B4-BE49-F238E27FC236}">
              <a16:creationId xmlns:a16="http://schemas.microsoft.com/office/drawing/2014/main" id="{7DC95888-D850-4D2C-B9C9-26420A5A6FF0}"/>
            </a:ext>
          </a:extLst>
        </cdr:cNvPr>
        <cdr:cNvSpPr/>
      </cdr:nvSpPr>
      <cdr:spPr>
        <a:xfrm xmlns:a="http://schemas.openxmlformats.org/drawingml/2006/main" rot="20841168">
          <a:off x="4366877" y="-269172"/>
          <a:ext cx="969648" cy="439564"/>
        </a:xfrm>
        <a:prstGeom xmlns:a="http://schemas.openxmlformats.org/drawingml/2006/main" prst="rightArrow">
          <a:avLst/>
        </a:prstGeom>
        <a:solidFill xmlns:a="http://schemas.openxmlformats.org/drawingml/2006/main">
          <a:srgbClr val="92D050"/>
        </a:solidFill>
        <a:ln xmlns:a="http://schemas.openxmlformats.org/drawingml/2006/main">
          <a:solidFill>
            <a:srgbClr val="92D050"/>
          </a:solidFill>
        </a:ln>
      </cdr:spPr>
      <cdr:style>
        <a:lnRef xmlns:a="http://schemas.openxmlformats.org/drawingml/2006/main" idx="2">
          <a:schemeClr val="accent1">
            <a:shade val="15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t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it-IT" sz="1100" dirty="0"/>
            <a:t>+14,5%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0.40966</cdr:x>
      <cdr:y>0</cdr:y>
    </cdr:from>
    <cdr:to>
      <cdr:x>0.51783</cdr:x>
      <cdr:y>0.10091</cdr:y>
    </cdr:to>
    <cdr:sp macro="" textlink="">
      <cdr:nvSpPr>
        <cdr:cNvPr id="2" name="Freccia a destra 1">
          <a:extLst xmlns:a="http://schemas.openxmlformats.org/drawingml/2006/main">
            <a:ext uri="{FF2B5EF4-FFF2-40B4-BE49-F238E27FC236}">
              <a16:creationId xmlns:a16="http://schemas.microsoft.com/office/drawing/2014/main" id="{5F53F066-BAEA-5307-451C-49906C7CDC6A}"/>
            </a:ext>
          </a:extLst>
        </cdr:cNvPr>
        <cdr:cNvSpPr/>
      </cdr:nvSpPr>
      <cdr:spPr>
        <a:xfrm xmlns:a="http://schemas.openxmlformats.org/drawingml/2006/main" rot="20841168">
          <a:off x="3672158" y="-341429"/>
          <a:ext cx="969636" cy="446829"/>
        </a:xfrm>
        <a:prstGeom xmlns:a="http://schemas.openxmlformats.org/drawingml/2006/main" prst="rightArrow">
          <a:avLst/>
        </a:prstGeom>
        <a:solidFill xmlns:a="http://schemas.openxmlformats.org/drawingml/2006/main">
          <a:srgbClr val="92D050"/>
        </a:solidFill>
        <a:ln xmlns:a="http://schemas.openxmlformats.org/drawingml/2006/main">
          <a:solidFill>
            <a:srgbClr val="92D050"/>
          </a:solidFill>
        </a:ln>
      </cdr:spPr>
      <cdr:style>
        <a:lnRef xmlns:a="http://schemas.openxmlformats.org/drawingml/2006/main" idx="2">
          <a:schemeClr val="accent1">
            <a:shade val="15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t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it-IT" sz="1100" dirty="0"/>
            <a:t>+12,4%</a:t>
          </a:r>
        </a:p>
      </cdr:txBody>
    </cdr:sp>
  </cdr:relSizeAnchor>
  <cdr:relSizeAnchor xmlns:cdr="http://schemas.openxmlformats.org/drawingml/2006/chartDrawing">
    <cdr:from>
      <cdr:x>0.74254</cdr:x>
      <cdr:y>0.30586</cdr:y>
    </cdr:from>
    <cdr:to>
      <cdr:x>0.85071</cdr:x>
      <cdr:y>0.40677</cdr:y>
    </cdr:to>
    <cdr:sp macro="" textlink="">
      <cdr:nvSpPr>
        <cdr:cNvPr id="3" name="Freccia a destra 2">
          <a:extLst xmlns:a="http://schemas.openxmlformats.org/drawingml/2006/main">
            <a:ext uri="{FF2B5EF4-FFF2-40B4-BE49-F238E27FC236}">
              <a16:creationId xmlns:a16="http://schemas.microsoft.com/office/drawing/2014/main" id="{48C9BEF4-521F-B820-72C0-24D46E40066D}"/>
            </a:ext>
          </a:extLst>
        </cdr:cNvPr>
        <cdr:cNvSpPr/>
      </cdr:nvSpPr>
      <cdr:spPr>
        <a:xfrm xmlns:a="http://schemas.openxmlformats.org/drawingml/2006/main" rot="1151007">
          <a:off x="6656104" y="1354330"/>
          <a:ext cx="969636" cy="446829"/>
        </a:xfrm>
        <a:prstGeom xmlns:a="http://schemas.openxmlformats.org/drawingml/2006/main" prst="rightArrow">
          <a:avLst/>
        </a:prstGeom>
        <a:solidFill xmlns:a="http://schemas.openxmlformats.org/drawingml/2006/main">
          <a:srgbClr val="C00000"/>
        </a:solidFill>
        <a:ln xmlns:a="http://schemas.openxmlformats.org/drawingml/2006/main">
          <a:solidFill>
            <a:srgbClr val="C00000"/>
          </a:solidFill>
        </a:ln>
      </cdr:spPr>
      <cdr:style>
        <a:lnRef xmlns:a="http://schemas.openxmlformats.org/drawingml/2006/main" idx="2">
          <a:schemeClr val="accent1">
            <a:shade val="15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t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it-IT" sz="1100" dirty="0"/>
            <a:t>-28,3%</a:t>
          </a: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0.5</cdr:x>
      <cdr:y>0.01603</cdr:y>
    </cdr:from>
    <cdr:to>
      <cdr:x>0.5</cdr:x>
      <cdr:y>0.96969</cdr:y>
    </cdr:to>
    <cdr:cxnSp macro="">
      <cdr:nvCxnSpPr>
        <cdr:cNvPr id="3" name="Connettore diritto 2">
          <a:extLst xmlns:a="http://schemas.openxmlformats.org/drawingml/2006/main">
            <a:ext uri="{FF2B5EF4-FFF2-40B4-BE49-F238E27FC236}">
              <a16:creationId xmlns:a16="http://schemas.microsoft.com/office/drawing/2014/main" id="{4EA10217-1A3B-29A1-B896-E067440CE979}"/>
            </a:ext>
          </a:extLst>
        </cdr:cNvPr>
        <cdr:cNvCxnSpPr/>
      </cdr:nvCxnSpPr>
      <cdr:spPr>
        <a:xfrm xmlns:a="http://schemas.openxmlformats.org/drawingml/2006/main">
          <a:off x="4171071" y="65161"/>
          <a:ext cx="0" cy="3875649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3"/>
        </a:lnRef>
        <a:fillRef xmlns:a="http://schemas.openxmlformats.org/drawingml/2006/main" idx="0">
          <a:schemeClr val="accent3"/>
        </a:fillRef>
        <a:effectRef xmlns:a="http://schemas.openxmlformats.org/drawingml/2006/main" idx="0">
          <a:schemeClr val="accent3"/>
        </a:effectRef>
        <a:fontRef xmlns:a="http://schemas.openxmlformats.org/drawingml/2006/main" idx="minor">
          <a:schemeClr val="tx1"/>
        </a:fontRef>
      </cdr:style>
    </cdr:cxn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13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813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685676-3545-47B2-AA9E-55AF3CBBC09E}" type="datetimeFigureOut">
              <a:rPr lang="id-ID" smtClean="0"/>
              <a:t>24/11/24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430092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4" y="9430092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9E2B67-1C45-4A46-872C-5C509949DA88}" type="slidenum">
              <a:rPr lang="id-ID" smtClean="0"/>
              <a:t>‹N›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272261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174AAE-9148-6F4F-AF54-4B62EC1FD494}" type="datetimeFigureOut">
              <a:rPr lang="it-IT" smtClean="0"/>
              <a:t>24/11/24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1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50444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E7582E-ED84-A34A-8C2A-B0C885823DD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59388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1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4571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78" algn="l" defTabSz="4571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4571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4571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4571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132" algn="l" defTabSz="4571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4571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4571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E7582E-ED84-A34A-8C2A-B0C885823DD9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399246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60E1B6-C4AD-0583-0F21-AF44C37F3F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264E202-7626-5F25-0E8E-94AEC492F7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EC69703-5EE1-CB1F-59D2-B614F818566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E7582E-ED84-A34A-8C2A-B0C885823DD9}" type="slidenum">
              <a:rPr lang="it-IT" smtClean="0"/>
              <a:t>11</a:t>
            </a:fld>
            <a:endParaRPr lang="it-IT"/>
          </a:p>
        </p:txBody>
      </p:sp>
      <p:sp>
        <p:nvSpPr>
          <p:cNvPr id="6" name="Segnaposto note 5">
            <a:extLst>
              <a:ext uri="{FF2B5EF4-FFF2-40B4-BE49-F238E27FC236}">
                <a16:creationId xmlns:a16="http://schemas.microsoft.com/office/drawing/2014/main" id="{7DBA20B6-7BB7-FEF4-15EA-2B8EB22109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927027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E7582E-ED84-A34A-8C2A-B0C885823DD9}" type="slidenum">
              <a:rPr lang="it-IT" smtClean="0"/>
              <a:t>14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8608224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1200" dirty="0">
                <a:latin typeface="Aptos" panose="020B0004020202020204" pitchFamily="34" charset="0"/>
              </a:rPr>
              <a:t>Da circa due anni, il settore si trova in mezzo ad una tempesta perfetta. Alcuni elementi, emersi fin dalla crisi Covid, sono perdurati a lungo (dalla carenza di microchip, all’incremento dei costi delle materie prime e dei costi logistici) o sono peggiorati, e sempre nuove problematiche sono emerse.</a:t>
            </a:r>
          </a:p>
          <a:p>
            <a:r>
              <a:rPr lang="it-IT" sz="1200" dirty="0">
                <a:latin typeface="Aptos" panose="020B0004020202020204" pitchFamily="34" charset="0"/>
              </a:rPr>
              <a:t>Un anno fa l’attacco di Hamas ad Israele e i conseguenti disordini nell’area, inclusi gli attacchi degli Huthi alle navi nel Mar Rosso ed i conseguenti problemi logistici e di costi dei noli. E ad un anno dal raid, non arrivano notizie rassicuranti, anzi l’intensificarsi delle rappresaglie di Israele  scontri tra Israele ed Hezbollah.</a:t>
            </a:r>
          </a:p>
          <a:p>
            <a:r>
              <a:rPr lang="it-IT" sz="1200" dirty="0">
                <a:latin typeface="Aptos" panose="020B0004020202020204" pitchFamily="34" charset="0"/>
              </a:rPr>
              <a:t>L’incertezza geopolitica si accompagna alle richieste in materia di emissioni, il cosiddetto Green Deal Europeo, fondamentale nella lotta al cambiamento climatico, ma potenzialmente troppo stringente e limitante per gli OEM (ricordiamo che il regolamento impone l’utilizzo di un’unica tecnologia: quella elettrica). </a:t>
            </a:r>
          </a:p>
          <a:p>
            <a:r>
              <a:rPr lang="it-IT" dirty="0"/>
              <a:t>La slide fornisce una rappresentazione della situazione complessa del settore automotive, evidenziando l'insieme di sfide interconnesse che hanno colpito l'industria negli ultimi anni. Il concetto di </a:t>
            </a:r>
            <a:r>
              <a:rPr lang="it-IT" b="1" dirty="0"/>
              <a:t>VUCA</a:t>
            </a:r>
            <a:r>
              <a:rPr lang="it-IT" dirty="0"/>
              <a:t> (Volatilità, Incertezza, Complessità e Ambiguità) può essere utilizzato per descrivere in modo più sintetico e strategico il contesto attuale.</a:t>
            </a:r>
          </a:p>
          <a:p>
            <a:r>
              <a:rPr lang="it-IT" b="1" dirty="0"/>
              <a:t>Integrazione:</a:t>
            </a:r>
          </a:p>
          <a:p>
            <a:pPr>
              <a:buFont typeface="+mj-lt"/>
              <a:buAutoNum type="arabicPeriod"/>
            </a:pPr>
            <a:r>
              <a:rPr lang="it-IT" b="1" dirty="0"/>
              <a:t>Volatilità</a:t>
            </a:r>
            <a:r>
              <a:rPr lang="it-IT" dirty="0"/>
              <a:t>:</a:t>
            </a:r>
          </a:p>
          <a:p>
            <a:pPr marL="742950" lvl="1" indent="-285750">
              <a:buFont typeface="+mj-lt"/>
              <a:buAutoNum type="arabicPeriod"/>
            </a:pPr>
            <a:r>
              <a:rPr lang="it-IT" dirty="0"/>
              <a:t>La crisi dei microchip e l’aumento dei costi delle materie prime rappresentano una volatilità significativa, rendendo imprevedibili i tempi di produzione e i costi.</a:t>
            </a:r>
          </a:p>
          <a:p>
            <a:pPr marL="742950" lvl="1" indent="-285750">
              <a:buFont typeface="+mj-lt"/>
              <a:buAutoNum type="arabicPeriod"/>
            </a:pPr>
            <a:r>
              <a:rPr lang="it-IT" dirty="0"/>
              <a:t>Le oscillazioni dei prezzi dell’energia, influenzate dalle tensioni geopolitiche (guerra Russia-Ucraina e disordini in Medio Oriente), hanno amplificato questa instabilità.</a:t>
            </a:r>
          </a:p>
          <a:p>
            <a:pPr>
              <a:buFont typeface="+mj-lt"/>
              <a:buAutoNum type="arabicPeriod"/>
            </a:pPr>
            <a:r>
              <a:rPr lang="it-IT" b="1" dirty="0"/>
              <a:t>Incertezza</a:t>
            </a:r>
            <a:r>
              <a:rPr lang="it-IT" dirty="0"/>
              <a:t>:</a:t>
            </a:r>
          </a:p>
          <a:p>
            <a:pPr marL="742950" lvl="1" indent="-285750">
              <a:buFont typeface="+mj-lt"/>
              <a:buAutoNum type="arabicPeriod"/>
            </a:pPr>
            <a:r>
              <a:rPr lang="it-IT" dirty="0"/>
              <a:t>Le incertezze legate alla regolamentazione europea, in particolare il Green Deal (</a:t>
            </a:r>
            <a:r>
              <a:rPr lang="it-IT" i="1" dirty="0" err="1"/>
              <a:t>Fit</a:t>
            </a:r>
            <a:r>
              <a:rPr lang="it-IT" i="1" dirty="0"/>
              <a:t> for 55</a:t>
            </a:r>
            <a:r>
              <a:rPr lang="it-IT" dirty="0"/>
              <a:t>), rendono difficile per i produttori pianificare a lungo termine. La pressione per passare ai veicoli elettrici può penalizzare chi non si adegua rapidamente.</a:t>
            </a:r>
          </a:p>
          <a:p>
            <a:pPr>
              <a:buFont typeface="+mj-lt"/>
              <a:buAutoNum type="arabicPeriod"/>
            </a:pPr>
            <a:r>
              <a:rPr lang="it-IT" b="1" dirty="0"/>
              <a:t>Complessità</a:t>
            </a:r>
            <a:r>
              <a:rPr lang="it-IT" dirty="0"/>
              <a:t>:</a:t>
            </a:r>
          </a:p>
          <a:p>
            <a:pPr marL="742950" lvl="1" indent="-285750">
              <a:buFont typeface="+mj-lt"/>
              <a:buAutoNum type="arabicPeriod"/>
            </a:pPr>
            <a:r>
              <a:rPr lang="it-IT" dirty="0"/>
              <a:t>La catena di approvvigionamento globale è stata messa a dura prova dalla pandemia e dalle successive crisi geopolitiche, causando una complessità aggiuntiva nella gestione della logistica e dei costi di produzione.</a:t>
            </a:r>
          </a:p>
          <a:p>
            <a:pPr marL="742950" lvl="1" indent="-285750">
              <a:buFont typeface="+mj-lt"/>
              <a:buAutoNum type="arabicPeriod"/>
            </a:pPr>
            <a:r>
              <a:rPr lang="it-IT" dirty="0"/>
              <a:t>La transizione ecologica richiede una riorganizzazione profonda del sistema industriale, non solo dal lato produttivo, ma anche nell’adattamento delle infrastrutture (stazioni di ricarica, rete elettrica).</a:t>
            </a:r>
          </a:p>
          <a:p>
            <a:pPr>
              <a:buFont typeface="+mj-lt"/>
              <a:buAutoNum type="arabicPeriod"/>
            </a:pPr>
            <a:r>
              <a:rPr lang="it-IT" b="1" dirty="0"/>
              <a:t>Ambiguità</a:t>
            </a:r>
            <a:r>
              <a:rPr lang="it-IT" dirty="0"/>
              <a:t>:</a:t>
            </a:r>
          </a:p>
          <a:p>
            <a:pPr marL="742950" lvl="1" indent="-285750">
              <a:buFont typeface="+mj-lt"/>
              <a:buAutoNum type="arabicPeriod"/>
            </a:pPr>
            <a:r>
              <a:rPr lang="it-IT" dirty="0"/>
              <a:t>Gli effetti a lungo termine di molte di queste crisi sono ancora difficili da prevedere. Ad esempio, non è chiaro come evolverà la domanda di veicoli a combustione rispetto agli EV (veicoli elettrici), data l’incertezza normativa e la crescente consapevolezza ambientale dei consumatori.</a:t>
            </a:r>
          </a:p>
          <a:p>
            <a:r>
              <a:rPr lang="it-IT" b="1" dirty="0"/>
              <a:t>Sfide e Opportunità: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t-IT" b="1" dirty="0"/>
              <a:t>Sfide</a:t>
            </a:r>
            <a:r>
              <a:rPr lang="it-IT" dirty="0"/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it-IT" b="1" dirty="0"/>
              <a:t>Carenza di semiconduttori</a:t>
            </a:r>
            <a:r>
              <a:rPr lang="it-IT" dirty="0"/>
              <a:t>: causa ritardi nella produzione e carenze di prodotto.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it-IT" b="1" dirty="0"/>
              <a:t>Costi della logistica</a:t>
            </a:r>
            <a:r>
              <a:rPr lang="it-IT" dirty="0"/>
              <a:t> e delle materie prime: incrementati dalle tensioni geopolitiche e dalla crisi energetica.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it-IT" b="1" dirty="0"/>
              <a:t>Adozione di tecnologie green</a:t>
            </a:r>
            <a:r>
              <a:rPr lang="it-IT" dirty="0"/>
              <a:t>: l’imposizione di standard elevati di emissioni potrebbe penalizzare i produttori meno preparati.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t-IT" b="1" dirty="0"/>
              <a:t>Opportunità</a:t>
            </a:r>
            <a:r>
              <a:rPr lang="it-IT" dirty="0"/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it-IT" b="1" dirty="0"/>
              <a:t>Accelerazione della transizione elettrica</a:t>
            </a:r>
            <a:r>
              <a:rPr lang="it-IT" dirty="0"/>
              <a:t>: l’imposizione delle normative europee potrebbe accelerare l’adozione di veicoli elettrici, spingendo gli OEM verso nuovi modelli di business e innovazioni tecnologiche (guida autonoma, ADAS).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it-IT" b="1" dirty="0"/>
              <a:t>Nuovi mercati emergenti</a:t>
            </a:r>
            <a:r>
              <a:rPr lang="it-IT" dirty="0"/>
              <a:t>: le economie emergenti (India, Cina) continuano a crescere e a rappresentare una quota crescente del mercato automotive globale​(20241030_Osservatorio20…)</a:t>
            </a:r>
          </a:p>
          <a:p>
            <a:endParaRPr lang="it-IT" sz="1200" dirty="0">
              <a:latin typeface="Aptos" panose="020B0004020202020204" pitchFamily="34" charset="0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AA2D4D-2BFB-4150-BA2B-8004ADBD6F0A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669650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1200" dirty="0">
                <a:latin typeface="Aptos" panose="020B0004020202020204" pitchFamily="34" charset="0"/>
              </a:rPr>
              <a:t>Da circa due anni, il settore si trova in mezzo ad una tempesta perfetta. Alcuni elementi, emersi fin dalla crisi Covid, sono perdurati a lungo (dalla carenza di microchip, all’incremento dei costi delle materie prime e dei costi logistici) o sono peggiorati, e sempre nuove problematiche sono emerse.</a:t>
            </a:r>
          </a:p>
          <a:p>
            <a:r>
              <a:rPr lang="it-IT" sz="1200" dirty="0">
                <a:latin typeface="Aptos" panose="020B0004020202020204" pitchFamily="34" charset="0"/>
              </a:rPr>
              <a:t>Un anno fa l’attacco di Hamas ad Israele e i conseguenti disordini nell’area, inclusi gli attacchi degli Huthi alle navi nel Mar Rosso ed i conseguenti problemi logistici e di costi dei noli. E ad un anno dal raid, non arrivano notizie rassicuranti, anzi l’intensificarsi delle rappresaglie di Israele  scontri tra Israele ed Hezbollah.</a:t>
            </a:r>
          </a:p>
          <a:p>
            <a:r>
              <a:rPr lang="it-IT" sz="1200" dirty="0">
                <a:latin typeface="Aptos" panose="020B0004020202020204" pitchFamily="34" charset="0"/>
              </a:rPr>
              <a:t>L’incertezza geopolitica si accompagna alle richieste in materia di emissioni, il cosiddetto Green Deal Europeo, fondamentale nella lotta al cambiamento climatico, ma potenzialmente troppo stringente e limitante per gli OEM (ricordiamo che il regolamento impone l’utilizzo di un’unica tecnologia: quella elettrica). </a:t>
            </a:r>
          </a:p>
          <a:p>
            <a:r>
              <a:rPr lang="it-IT" dirty="0"/>
              <a:t>La slide fornisce una rappresentazione della situazione complessa del settore automotive, evidenziando l'insieme di sfide interconnesse che hanno colpito l'industria negli ultimi anni. Il concetto di </a:t>
            </a:r>
            <a:r>
              <a:rPr lang="it-IT" b="1" dirty="0"/>
              <a:t>VUCA</a:t>
            </a:r>
            <a:r>
              <a:rPr lang="it-IT" dirty="0"/>
              <a:t> (Volatilità, Incertezza, Complessità e Ambiguità) può essere utilizzato per descrivere in modo più sintetico e strategico il contesto attuale.</a:t>
            </a:r>
          </a:p>
          <a:p>
            <a:r>
              <a:rPr lang="it-IT" b="1" dirty="0"/>
              <a:t>Integrazione:</a:t>
            </a:r>
          </a:p>
          <a:p>
            <a:pPr>
              <a:buFont typeface="+mj-lt"/>
              <a:buAutoNum type="arabicPeriod"/>
            </a:pPr>
            <a:r>
              <a:rPr lang="it-IT" b="1" dirty="0"/>
              <a:t>Volatilità</a:t>
            </a:r>
            <a:r>
              <a:rPr lang="it-IT" dirty="0"/>
              <a:t>:</a:t>
            </a:r>
          </a:p>
          <a:p>
            <a:pPr marL="742950" lvl="1" indent="-285750">
              <a:buFont typeface="+mj-lt"/>
              <a:buAutoNum type="arabicPeriod"/>
            </a:pPr>
            <a:r>
              <a:rPr lang="it-IT" dirty="0"/>
              <a:t>La crisi dei microchip e l’aumento dei costi delle materie prime rappresentano una volatilità significativa, rendendo imprevedibili i tempi di produzione e i costi.</a:t>
            </a:r>
          </a:p>
          <a:p>
            <a:pPr marL="742950" lvl="1" indent="-285750">
              <a:buFont typeface="+mj-lt"/>
              <a:buAutoNum type="arabicPeriod"/>
            </a:pPr>
            <a:r>
              <a:rPr lang="it-IT" dirty="0"/>
              <a:t>Le oscillazioni dei prezzi dell’energia, influenzate dalle tensioni geopolitiche (guerra Russia-Ucraina e disordini in Medio Oriente), hanno amplificato questa instabilità.</a:t>
            </a:r>
          </a:p>
          <a:p>
            <a:pPr>
              <a:buFont typeface="+mj-lt"/>
              <a:buAutoNum type="arabicPeriod"/>
            </a:pPr>
            <a:r>
              <a:rPr lang="it-IT" b="1" dirty="0"/>
              <a:t>Incertezza</a:t>
            </a:r>
            <a:r>
              <a:rPr lang="it-IT" dirty="0"/>
              <a:t>:</a:t>
            </a:r>
          </a:p>
          <a:p>
            <a:pPr marL="742950" lvl="1" indent="-285750">
              <a:buFont typeface="+mj-lt"/>
              <a:buAutoNum type="arabicPeriod"/>
            </a:pPr>
            <a:r>
              <a:rPr lang="it-IT" dirty="0"/>
              <a:t>Le incertezze legate alla regolamentazione europea, in particolare il Green Deal (</a:t>
            </a:r>
            <a:r>
              <a:rPr lang="it-IT" i="1" dirty="0" err="1"/>
              <a:t>Fit</a:t>
            </a:r>
            <a:r>
              <a:rPr lang="it-IT" i="1" dirty="0"/>
              <a:t> for 55</a:t>
            </a:r>
            <a:r>
              <a:rPr lang="it-IT" dirty="0"/>
              <a:t>), rendono difficile per i produttori pianificare a lungo termine. La pressione per passare ai veicoli elettrici può penalizzare chi non si adegua rapidamente.</a:t>
            </a:r>
          </a:p>
          <a:p>
            <a:pPr>
              <a:buFont typeface="+mj-lt"/>
              <a:buAutoNum type="arabicPeriod"/>
            </a:pPr>
            <a:r>
              <a:rPr lang="it-IT" b="1" dirty="0"/>
              <a:t>Complessità</a:t>
            </a:r>
            <a:r>
              <a:rPr lang="it-IT" dirty="0"/>
              <a:t>:</a:t>
            </a:r>
          </a:p>
          <a:p>
            <a:pPr marL="742950" lvl="1" indent="-285750">
              <a:buFont typeface="+mj-lt"/>
              <a:buAutoNum type="arabicPeriod"/>
            </a:pPr>
            <a:r>
              <a:rPr lang="it-IT" dirty="0"/>
              <a:t>La catena di approvvigionamento globale è stata messa a dura prova dalla pandemia e dalle successive crisi geopolitiche, causando una complessità aggiuntiva nella gestione della logistica e dei costi di produzione.</a:t>
            </a:r>
          </a:p>
          <a:p>
            <a:pPr marL="742950" lvl="1" indent="-285750">
              <a:buFont typeface="+mj-lt"/>
              <a:buAutoNum type="arabicPeriod"/>
            </a:pPr>
            <a:r>
              <a:rPr lang="it-IT" dirty="0"/>
              <a:t>La transizione ecologica richiede una riorganizzazione profonda del sistema industriale, non solo dal lato produttivo, ma anche nell’adattamento delle infrastrutture (stazioni di ricarica, rete elettrica).</a:t>
            </a:r>
          </a:p>
          <a:p>
            <a:pPr>
              <a:buFont typeface="+mj-lt"/>
              <a:buAutoNum type="arabicPeriod"/>
            </a:pPr>
            <a:r>
              <a:rPr lang="it-IT" b="1" dirty="0"/>
              <a:t>Ambiguità</a:t>
            </a:r>
            <a:r>
              <a:rPr lang="it-IT" dirty="0"/>
              <a:t>:</a:t>
            </a:r>
          </a:p>
          <a:p>
            <a:pPr marL="742950" lvl="1" indent="-285750">
              <a:buFont typeface="+mj-lt"/>
              <a:buAutoNum type="arabicPeriod"/>
            </a:pPr>
            <a:r>
              <a:rPr lang="it-IT" dirty="0"/>
              <a:t>Gli effetti a lungo termine di molte di queste crisi sono ancora difficili da prevedere. Ad esempio, non è chiaro come evolverà la domanda di veicoli a combustione rispetto agli EV (veicoli elettrici), data l’incertezza normativa e la crescente consapevolezza ambientale dei consumatori.</a:t>
            </a:r>
          </a:p>
          <a:p>
            <a:r>
              <a:rPr lang="it-IT" b="1" dirty="0"/>
              <a:t>Sfide e Opportunità: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t-IT" b="1" dirty="0"/>
              <a:t>Sfide</a:t>
            </a:r>
            <a:r>
              <a:rPr lang="it-IT" dirty="0"/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it-IT" b="1" dirty="0"/>
              <a:t>Carenza di semiconduttori</a:t>
            </a:r>
            <a:r>
              <a:rPr lang="it-IT" dirty="0"/>
              <a:t>: causa ritardi nella produzione e carenze di prodotto.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it-IT" b="1" dirty="0"/>
              <a:t>Costi della logistica</a:t>
            </a:r>
            <a:r>
              <a:rPr lang="it-IT" dirty="0"/>
              <a:t> e delle materie prime: incrementati dalle tensioni geopolitiche e dalla crisi energetica.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it-IT" b="1" dirty="0"/>
              <a:t>Adozione di tecnologie green</a:t>
            </a:r>
            <a:r>
              <a:rPr lang="it-IT" dirty="0"/>
              <a:t>: l’imposizione di standard elevati di emissioni potrebbe penalizzare i produttori meno preparati.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t-IT" b="1" dirty="0"/>
              <a:t>Opportunità</a:t>
            </a:r>
            <a:r>
              <a:rPr lang="it-IT" dirty="0"/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it-IT" b="1" dirty="0"/>
              <a:t>Accelerazione della transizione elettrica</a:t>
            </a:r>
            <a:r>
              <a:rPr lang="it-IT" dirty="0"/>
              <a:t>: l’imposizione delle normative europee potrebbe accelerare l’adozione di veicoli elettrici, spingendo gli OEM verso nuovi modelli di business e innovazioni tecnologiche (guida autonoma, ADAS).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it-IT" b="1" dirty="0"/>
              <a:t>Nuovi mercati emergenti</a:t>
            </a:r>
            <a:r>
              <a:rPr lang="it-IT" dirty="0"/>
              <a:t>: le economie emergenti (India, Cina) continuano a crescere e a rappresentare una quota crescente del mercato automotive globale​(20241030_Osservatorio20…)</a:t>
            </a:r>
          </a:p>
          <a:p>
            <a:endParaRPr lang="it-IT" sz="1200" dirty="0">
              <a:latin typeface="Aptos" panose="020B0004020202020204" pitchFamily="34" charset="0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AA2D4D-2BFB-4150-BA2B-8004ADBD6F0A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669650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E7582E-ED84-A34A-8C2A-B0C885823DD9}" type="slidenum">
              <a:rPr lang="it-IT" smtClean="0"/>
              <a:t>4</a:t>
            </a:fld>
            <a:endParaRPr lang="it-IT"/>
          </a:p>
        </p:txBody>
      </p:sp>
      <p:sp>
        <p:nvSpPr>
          <p:cNvPr id="6" name="Segnaposto note 5">
            <a:extLst>
              <a:ext uri="{FF2B5EF4-FFF2-40B4-BE49-F238E27FC236}">
                <a16:creationId xmlns:a16="http://schemas.microsoft.com/office/drawing/2014/main" id="{BA2AEB42-3A2F-711A-974A-4CEA209FBA4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487858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E7582E-ED84-A34A-8C2A-B0C885823DD9}" type="slidenum">
              <a:rPr lang="it-IT" smtClean="0"/>
              <a:t>5</a:t>
            </a:fld>
            <a:endParaRPr lang="it-IT"/>
          </a:p>
        </p:txBody>
      </p:sp>
      <p:sp>
        <p:nvSpPr>
          <p:cNvPr id="6" name="Segnaposto note 5">
            <a:extLst>
              <a:ext uri="{FF2B5EF4-FFF2-40B4-BE49-F238E27FC236}">
                <a16:creationId xmlns:a16="http://schemas.microsoft.com/office/drawing/2014/main" id="{07C393E5-6110-F364-730E-A25D19EC41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443677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BB19C1-087E-B497-83D6-48A8B17D15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0512DE2-4FD5-CA8F-1334-E2085384B2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0545ABF-2744-F92D-53F0-692B1DE12D3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AA2D4D-2BFB-4150-BA2B-8004ADBD6F0A}" type="slidenum">
              <a:rPr lang="it-IT" smtClean="0"/>
              <a:t>6</a:t>
            </a:fld>
            <a:endParaRPr lang="it-IT"/>
          </a:p>
        </p:txBody>
      </p:sp>
      <p:sp>
        <p:nvSpPr>
          <p:cNvPr id="6" name="Segnaposto note 5">
            <a:extLst>
              <a:ext uri="{FF2B5EF4-FFF2-40B4-BE49-F238E27FC236}">
                <a16:creationId xmlns:a16="http://schemas.microsoft.com/office/drawing/2014/main" id="{3BD596FD-0B33-BF3A-2578-9A728A940B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814061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44E604-E4CE-EF4E-6C43-AEFFE826CC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F18F0AE-F63F-B3BA-C445-ADF98FBAAA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E1941BD-CC28-0439-ECD5-5F9F2F9D23C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AA2D4D-2BFB-4150-BA2B-8004ADBD6F0A}" type="slidenum">
              <a:rPr lang="it-IT" smtClean="0"/>
              <a:t>7</a:t>
            </a:fld>
            <a:endParaRPr lang="it-IT"/>
          </a:p>
        </p:txBody>
      </p:sp>
      <p:sp>
        <p:nvSpPr>
          <p:cNvPr id="6" name="Segnaposto note 5">
            <a:extLst>
              <a:ext uri="{FF2B5EF4-FFF2-40B4-BE49-F238E27FC236}">
                <a16:creationId xmlns:a16="http://schemas.microsoft.com/office/drawing/2014/main" id="{647D81BB-1EBD-DEDC-0B48-D533374FCA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401152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FEE794-B467-9978-255D-B6C8E76542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5E7C27EE-C5F6-2077-A5C7-59A2C413DC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EEFFF25-7DB7-480B-2416-69663D493AC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AA2D4D-2BFB-4150-BA2B-8004ADBD6F0A}" type="slidenum">
              <a:rPr lang="it-IT" smtClean="0"/>
              <a:t>8</a:t>
            </a:fld>
            <a:endParaRPr lang="it-IT"/>
          </a:p>
        </p:txBody>
      </p:sp>
      <p:sp>
        <p:nvSpPr>
          <p:cNvPr id="6" name="Segnaposto note 5">
            <a:extLst>
              <a:ext uri="{FF2B5EF4-FFF2-40B4-BE49-F238E27FC236}">
                <a16:creationId xmlns:a16="http://schemas.microsoft.com/office/drawing/2014/main" id="{C13A37BD-A45A-7B1B-C559-2C00A4743C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317913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31C0F7-DAAB-0508-54A3-2492A19A2C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07AA15F-E465-583C-9E7C-4ACF7AA68AD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9787FF93-5D6E-8771-993E-ACF2222707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1200" dirty="0">
                <a:latin typeface="Aptos" panose="020B0004020202020204" pitchFamily="34" charset="0"/>
              </a:rPr>
              <a:t>Da circa due anni, il settore si trova in mezzo ad una tempesta perfetta. Alcuni elementi, emersi fin dalla crisi Covid, sono perdurati a lungo (dalla carenza di microchip, all’incremento dei costi delle materie prime e dei costi logistici) o sono peggiorati, e sempre nuove problematiche sono emerse.</a:t>
            </a:r>
          </a:p>
          <a:p>
            <a:r>
              <a:rPr lang="it-IT" sz="1200" dirty="0">
                <a:latin typeface="Aptos" panose="020B0004020202020204" pitchFamily="34" charset="0"/>
              </a:rPr>
              <a:t>Un anno fa l’attacco di Hamas ad Israele e i conseguenti disordini nell’area, inclusi gli attacchi degli Huthi alle navi nel Mar Rosso ed i conseguenti problemi logistici e di costi dei noli. E ad un anno dal raid, non arrivano notizie rassicuranti, anzi l’intensificarsi delle rappresaglie di Israele  scontri tra Israele ed Hezbollah.</a:t>
            </a:r>
          </a:p>
          <a:p>
            <a:r>
              <a:rPr lang="it-IT" sz="1200" dirty="0">
                <a:latin typeface="Aptos" panose="020B0004020202020204" pitchFamily="34" charset="0"/>
              </a:rPr>
              <a:t>L’incertezza geopolitica si accompagna alle richieste in materia di emissioni, il cosiddetto Green Deal Europeo, fondamentale nella lotta al cambiamento climatico, ma potenzialmente troppo stringente e limitante per gli OEM (ricordiamo che il regolamento impone l’utilizzo di un’unica tecnologia: quella elettrica). </a:t>
            </a:r>
          </a:p>
          <a:p>
            <a:r>
              <a:rPr lang="it-IT" dirty="0"/>
              <a:t>La slide fornisce una rappresentazione della situazione complessa del settore automotive, evidenziando l'insieme di sfide interconnesse che hanno colpito l'industria negli ultimi anni. Il concetto di </a:t>
            </a:r>
            <a:r>
              <a:rPr lang="it-IT" b="1" dirty="0"/>
              <a:t>VUCA</a:t>
            </a:r>
            <a:r>
              <a:rPr lang="it-IT" dirty="0"/>
              <a:t> (Volatilità, Incertezza, Complessità e Ambiguità) può essere utilizzato per descrivere in modo più sintetico e strategico il contesto attuale.</a:t>
            </a:r>
          </a:p>
          <a:p>
            <a:r>
              <a:rPr lang="it-IT" b="1" dirty="0"/>
              <a:t>Integrazione:</a:t>
            </a:r>
          </a:p>
          <a:p>
            <a:pPr>
              <a:buFont typeface="+mj-lt"/>
              <a:buAutoNum type="arabicPeriod"/>
            </a:pPr>
            <a:r>
              <a:rPr lang="it-IT" b="1" dirty="0"/>
              <a:t>Volatilità</a:t>
            </a:r>
            <a:r>
              <a:rPr lang="it-IT" dirty="0"/>
              <a:t>:</a:t>
            </a:r>
          </a:p>
          <a:p>
            <a:pPr marL="742950" lvl="1" indent="-285750">
              <a:buFont typeface="+mj-lt"/>
              <a:buAutoNum type="arabicPeriod"/>
            </a:pPr>
            <a:r>
              <a:rPr lang="it-IT" dirty="0"/>
              <a:t>La crisi dei microchip e l’aumento dei costi delle materie prime rappresentano una volatilità significativa, rendendo imprevedibili i tempi di produzione e i costi.</a:t>
            </a:r>
          </a:p>
          <a:p>
            <a:pPr marL="742950" lvl="1" indent="-285750">
              <a:buFont typeface="+mj-lt"/>
              <a:buAutoNum type="arabicPeriod"/>
            </a:pPr>
            <a:r>
              <a:rPr lang="it-IT" dirty="0"/>
              <a:t>Le oscillazioni dei prezzi dell’energia, influenzate dalle tensioni geopolitiche (guerra Russia-Ucraina e disordini in Medio Oriente), hanno amplificato questa instabilità.</a:t>
            </a:r>
          </a:p>
          <a:p>
            <a:pPr>
              <a:buFont typeface="+mj-lt"/>
              <a:buAutoNum type="arabicPeriod"/>
            </a:pPr>
            <a:r>
              <a:rPr lang="it-IT" b="1" dirty="0"/>
              <a:t>Incertezza</a:t>
            </a:r>
            <a:r>
              <a:rPr lang="it-IT" dirty="0"/>
              <a:t>:</a:t>
            </a:r>
          </a:p>
          <a:p>
            <a:pPr marL="742950" lvl="1" indent="-285750">
              <a:buFont typeface="+mj-lt"/>
              <a:buAutoNum type="arabicPeriod"/>
            </a:pPr>
            <a:r>
              <a:rPr lang="it-IT" dirty="0"/>
              <a:t>Le incertezze legate alla regolamentazione europea, in particolare il Green Deal (</a:t>
            </a:r>
            <a:r>
              <a:rPr lang="it-IT" i="1" dirty="0" err="1"/>
              <a:t>Fit</a:t>
            </a:r>
            <a:r>
              <a:rPr lang="it-IT" i="1" dirty="0"/>
              <a:t> for 55</a:t>
            </a:r>
            <a:r>
              <a:rPr lang="it-IT" dirty="0"/>
              <a:t>), rendono difficile per i produttori pianificare a lungo termine. La pressione per passare ai veicoli elettrici può penalizzare chi non si adegua rapidamente.</a:t>
            </a:r>
          </a:p>
          <a:p>
            <a:pPr>
              <a:buFont typeface="+mj-lt"/>
              <a:buAutoNum type="arabicPeriod"/>
            </a:pPr>
            <a:r>
              <a:rPr lang="it-IT" b="1" dirty="0"/>
              <a:t>Complessità</a:t>
            </a:r>
            <a:r>
              <a:rPr lang="it-IT" dirty="0"/>
              <a:t>:</a:t>
            </a:r>
          </a:p>
          <a:p>
            <a:pPr marL="742950" lvl="1" indent="-285750">
              <a:buFont typeface="+mj-lt"/>
              <a:buAutoNum type="arabicPeriod"/>
            </a:pPr>
            <a:r>
              <a:rPr lang="it-IT" dirty="0"/>
              <a:t>La catena di approvvigionamento globale è stata messa a dura prova dalla pandemia e dalle successive crisi geopolitiche, causando una complessità aggiuntiva nella gestione della logistica e dei costi di produzione.</a:t>
            </a:r>
          </a:p>
          <a:p>
            <a:pPr marL="742950" lvl="1" indent="-285750">
              <a:buFont typeface="+mj-lt"/>
              <a:buAutoNum type="arabicPeriod"/>
            </a:pPr>
            <a:r>
              <a:rPr lang="it-IT" dirty="0"/>
              <a:t>La transizione ecologica richiede una riorganizzazione profonda del sistema industriale, non solo dal lato produttivo, ma anche nell’adattamento delle infrastrutture (stazioni di ricarica, rete elettrica).</a:t>
            </a:r>
          </a:p>
          <a:p>
            <a:pPr>
              <a:buFont typeface="+mj-lt"/>
              <a:buAutoNum type="arabicPeriod"/>
            </a:pPr>
            <a:r>
              <a:rPr lang="it-IT" b="1" dirty="0"/>
              <a:t>Ambiguità</a:t>
            </a:r>
            <a:r>
              <a:rPr lang="it-IT" dirty="0"/>
              <a:t>:</a:t>
            </a:r>
          </a:p>
          <a:p>
            <a:pPr marL="742950" lvl="1" indent="-285750">
              <a:buFont typeface="+mj-lt"/>
              <a:buAutoNum type="arabicPeriod"/>
            </a:pPr>
            <a:r>
              <a:rPr lang="it-IT" dirty="0"/>
              <a:t>Gli effetti a lungo termine di molte di queste crisi sono ancora difficili da prevedere. Ad esempio, non è chiaro come evolverà la domanda di veicoli a combustione rispetto agli EV (veicoli elettrici), data l’incertezza normativa e la crescente consapevolezza ambientale dei consumatori.</a:t>
            </a:r>
          </a:p>
          <a:p>
            <a:r>
              <a:rPr lang="it-IT" b="1" dirty="0"/>
              <a:t>Sfide e Opportunità: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t-IT" b="1" dirty="0"/>
              <a:t>Sfide</a:t>
            </a:r>
            <a:r>
              <a:rPr lang="it-IT" dirty="0"/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it-IT" b="1" dirty="0"/>
              <a:t>Carenza di semiconduttori</a:t>
            </a:r>
            <a:r>
              <a:rPr lang="it-IT" dirty="0"/>
              <a:t>: causa ritardi nella produzione e carenze di prodotto.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it-IT" b="1" dirty="0"/>
              <a:t>Costi della logistica</a:t>
            </a:r>
            <a:r>
              <a:rPr lang="it-IT" dirty="0"/>
              <a:t> e delle materie prime: incrementati dalle tensioni geopolitiche e dalla crisi energetica.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it-IT" b="1" dirty="0"/>
              <a:t>Adozione di tecnologie green</a:t>
            </a:r>
            <a:r>
              <a:rPr lang="it-IT" dirty="0"/>
              <a:t>: l’imposizione di standard elevati di emissioni potrebbe penalizzare i produttori meno preparati.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t-IT" b="1" dirty="0"/>
              <a:t>Opportunità</a:t>
            </a:r>
            <a:r>
              <a:rPr lang="it-IT" dirty="0"/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it-IT" b="1" dirty="0"/>
              <a:t>Accelerazione della transizione elettrica</a:t>
            </a:r>
            <a:r>
              <a:rPr lang="it-IT" dirty="0"/>
              <a:t>: l’imposizione delle normative europee potrebbe accelerare l’adozione di veicoli elettrici, spingendo gli OEM verso nuovi modelli di business e innovazioni tecnologiche (guida autonoma, ADAS).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it-IT" b="1" dirty="0"/>
              <a:t>Nuovi mercati emergenti</a:t>
            </a:r>
            <a:r>
              <a:rPr lang="it-IT" dirty="0"/>
              <a:t>: le economie emergenti (India, Cina) continuano a crescere e a rappresentare una quota crescente del mercato automotive globale​(20241030_Osservatorio20…)</a:t>
            </a:r>
          </a:p>
          <a:p>
            <a:endParaRPr lang="it-IT" sz="1200" dirty="0">
              <a:latin typeface="Aptos" panose="020B0004020202020204" pitchFamily="34" charset="0"/>
            </a:endParaRP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788BA0D-62C2-390C-5A10-B038DB20667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AA2D4D-2BFB-4150-BA2B-8004ADBD6F0A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041470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2_c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</p:spPr>
        <p:txBody>
          <a:bodyPr/>
          <a:lstStyle/>
          <a:p>
            <a:fld id="{C764DE79-268F-4C1A-8933-263129D2AF90}" type="datetimeFigureOut">
              <a:rPr lang="en-US" dirty="0"/>
              <a:t>11/24/24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</p:spPr>
        <p:txBody>
          <a:bodyPr/>
          <a:lstStyle/>
          <a:p>
            <a:fld id="{48F63A3B-78C7-47BE-AE5E-E10140E04643}" type="slidenum">
              <a:rPr lang="en-US" dirty="0"/>
              <a:t>‹N›</a:t>
            </a:fld>
            <a:endParaRPr lang="en-US" dirty="0"/>
          </a:p>
        </p:txBody>
      </p:sp>
      <p:pic>
        <p:nvPicPr>
          <p:cNvPr id="16" name="Immagine 15" descr="shutterstock_785112145.jp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29" b="2522"/>
          <a:stretch/>
        </p:blipFill>
        <p:spPr>
          <a:xfrm>
            <a:off x="0" y="1"/>
            <a:ext cx="9144000" cy="5143499"/>
          </a:xfrm>
          <a:prstGeom prst="rect">
            <a:avLst/>
          </a:prstGeom>
        </p:spPr>
      </p:pic>
      <p:pic>
        <p:nvPicPr>
          <p:cNvPr id="2" name="Immagine 1" descr="car-02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9324" y="3740049"/>
            <a:ext cx="1424890" cy="838598"/>
          </a:xfrm>
          <a:prstGeom prst="rect">
            <a:avLst/>
          </a:prstGeom>
        </p:spPr>
      </p:pic>
      <p:sp>
        <p:nvSpPr>
          <p:cNvPr id="17" name="Rettangolo 1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65A6">
              <a:alpha val="4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  <p:sp>
        <p:nvSpPr>
          <p:cNvPr id="18" name="Ritaglia angolo stesso lato rettangolo 17"/>
          <p:cNvSpPr/>
          <p:nvPr userDrawn="1"/>
        </p:nvSpPr>
        <p:spPr>
          <a:xfrm rot="10800000">
            <a:off x="2235789" y="0"/>
            <a:ext cx="4672424" cy="5143500"/>
          </a:xfrm>
          <a:prstGeom prst="snip2SameRect">
            <a:avLst/>
          </a:prstGeom>
          <a:gradFill>
            <a:gsLst>
              <a:gs pos="0">
                <a:srgbClr val="0065A6"/>
              </a:gs>
              <a:gs pos="100000">
                <a:srgbClr val="005083"/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  <p:pic>
        <p:nvPicPr>
          <p:cNvPr id="19" name="Immagine 18" descr="anfia_logo-02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559" y="250139"/>
            <a:ext cx="1126885" cy="744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782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Interno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14"/>
          <p:cNvSpPr/>
          <p:nvPr/>
        </p:nvSpPr>
        <p:spPr>
          <a:xfrm rot="10800000">
            <a:off x="8280912" y="4704110"/>
            <a:ext cx="863088" cy="439386"/>
          </a:xfrm>
          <a:custGeom>
            <a:avLst/>
            <a:gdLst>
              <a:gd name="connsiteX0" fmla="*/ 0 w 682388"/>
              <a:gd name="connsiteY0" fmla="*/ 0 h 267215"/>
              <a:gd name="connsiteX1" fmla="*/ 200411 w 682388"/>
              <a:gd name="connsiteY1" fmla="*/ 0 h 267215"/>
              <a:gd name="connsiteX2" fmla="*/ 341195 w 682388"/>
              <a:gd name="connsiteY2" fmla="*/ 0 h 267215"/>
              <a:gd name="connsiteX3" fmla="*/ 682388 w 682388"/>
              <a:gd name="connsiteY3" fmla="*/ 0 h 267215"/>
              <a:gd name="connsiteX4" fmla="*/ 481977 w 682388"/>
              <a:gd name="connsiteY4" fmla="*/ 267215 h 267215"/>
              <a:gd name="connsiteX5" fmla="*/ 341195 w 682388"/>
              <a:gd name="connsiteY5" fmla="*/ 267215 h 267215"/>
              <a:gd name="connsiteX6" fmla="*/ 0 w 682388"/>
              <a:gd name="connsiteY6" fmla="*/ 267215 h 267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2388" h="267215">
                <a:moveTo>
                  <a:pt x="0" y="0"/>
                </a:moveTo>
                <a:lnTo>
                  <a:pt x="200411" y="0"/>
                </a:lnTo>
                <a:lnTo>
                  <a:pt x="341195" y="0"/>
                </a:lnTo>
                <a:lnTo>
                  <a:pt x="682388" y="0"/>
                </a:lnTo>
                <a:lnTo>
                  <a:pt x="481977" y="267215"/>
                </a:lnTo>
                <a:lnTo>
                  <a:pt x="341195" y="267215"/>
                </a:lnTo>
                <a:lnTo>
                  <a:pt x="0" y="267215"/>
                </a:lnTo>
                <a:close/>
              </a:path>
            </a:pathLst>
          </a:custGeom>
          <a:solidFill>
            <a:srgbClr val="006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 sz="1013"/>
          </a:p>
        </p:txBody>
      </p:sp>
      <p:sp>
        <p:nvSpPr>
          <p:cNvPr id="11" name="Freeform 15"/>
          <p:cNvSpPr/>
          <p:nvPr/>
        </p:nvSpPr>
        <p:spPr>
          <a:xfrm>
            <a:off x="0" y="4992076"/>
            <a:ext cx="8333064" cy="151424"/>
          </a:xfrm>
          <a:custGeom>
            <a:avLst/>
            <a:gdLst>
              <a:gd name="connsiteX0" fmla="*/ 11571271 w 11666507"/>
              <a:gd name="connsiteY0" fmla="*/ 126981 h 126981"/>
              <a:gd name="connsiteX1" fmla="*/ 5833265 w 11666507"/>
              <a:gd name="connsiteY1" fmla="*/ 126981 h 126981"/>
              <a:gd name="connsiteX2" fmla="*/ 0 w 11666507"/>
              <a:gd name="connsiteY2" fmla="*/ 126981 h 126981"/>
              <a:gd name="connsiteX3" fmla="*/ 0 w 11666507"/>
              <a:gd name="connsiteY3" fmla="*/ 0 h 126981"/>
              <a:gd name="connsiteX4" fmla="*/ 95236 w 11666507"/>
              <a:gd name="connsiteY4" fmla="*/ 0 h 126981"/>
              <a:gd name="connsiteX5" fmla="*/ 5833265 w 11666507"/>
              <a:gd name="connsiteY5" fmla="*/ 0 h 126981"/>
              <a:gd name="connsiteX6" fmla="*/ 11666507 w 11666507"/>
              <a:gd name="connsiteY6" fmla="*/ 0 h 126981"/>
              <a:gd name="connsiteX0" fmla="*/ 11571271 w 11666507"/>
              <a:gd name="connsiteY0" fmla="*/ 126981 h 126981"/>
              <a:gd name="connsiteX1" fmla="*/ 5833265 w 11666507"/>
              <a:gd name="connsiteY1" fmla="*/ 126981 h 126981"/>
              <a:gd name="connsiteX2" fmla="*/ 0 w 11666507"/>
              <a:gd name="connsiteY2" fmla="*/ 126981 h 126981"/>
              <a:gd name="connsiteX3" fmla="*/ 0 w 11666507"/>
              <a:gd name="connsiteY3" fmla="*/ 0 h 126981"/>
              <a:gd name="connsiteX4" fmla="*/ 95236 w 11666507"/>
              <a:gd name="connsiteY4" fmla="*/ 0 h 126981"/>
              <a:gd name="connsiteX5" fmla="*/ 5833265 w 11666507"/>
              <a:gd name="connsiteY5" fmla="*/ 0 h 126981"/>
              <a:gd name="connsiteX6" fmla="*/ 11666507 w 11666507"/>
              <a:gd name="connsiteY6" fmla="*/ 0 h 126981"/>
              <a:gd name="connsiteX7" fmla="*/ 11571271 w 11666507"/>
              <a:gd name="connsiteY7" fmla="*/ 126981 h 126981"/>
              <a:gd name="connsiteX0" fmla="*/ 11571271 w 11684314"/>
              <a:gd name="connsiteY0" fmla="*/ 126981 h 126981"/>
              <a:gd name="connsiteX1" fmla="*/ 5833265 w 11684314"/>
              <a:gd name="connsiteY1" fmla="*/ 126981 h 126981"/>
              <a:gd name="connsiteX2" fmla="*/ 0 w 11684314"/>
              <a:gd name="connsiteY2" fmla="*/ 126981 h 126981"/>
              <a:gd name="connsiteX3" fmla="*/ 0 w 11684314"/>
              <a:gd name="connsiteY3" fmla="*/ 0 h 126981"/>
              <a:gd name="connsiteX4" fmla="*/ 95236 w 11684314"/>
              <a:gd name="connsiteY4" fmla="*/ 0 h 126981"/>
              <a:gd name="connsiteX5" fmla="*/ 5833265 w 11684314"/>
              <a:gd name="connsiteY5" fmla="*/ 0 h 126981"/>
              <a:gd name="connsiteX6" fmla="*/ 11684314 w 11684314"/>
              <a:gd name="connsiteY6" fmla="*/ 5325 h 126981"/>
              <a:gd name="connsiteX7" fmla="*/ 11571271 w 11684314"/>
              <a:gd name="connsiteY7" fmla="*/ 126981 h 126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684314" h="126981">
                <a:moveTo>
                  <a:pt x="11571271" y="126981"/>
                </a:moveTo>
                <a:lnTo>
                  <a:pt x="5833265" y="126981"/>
                </a:lnTo>
                <a:lnTo>
                  <a:pt x="0" y="126981"/>
                </a:lnTo>
                <a:lnTo>
                  <a:pt x="0" y="0"/>
                </a:lnTo>
                <a:lnTo>
                  <a:pt x="95236" y="0"/>
                </a:lnTo>
                <a:lnTo>
                  <a:pt x="5833265" y="0"/>
                </a:lnTo>
                <a:lnTo>
                  <a:pt x="11684314" y="5325"/>
                </a:lnTo>
                <a:lnTo>
                  <a:pt x="11571271" y="126981"/>
                </a:lnTo>
                <a:close/>
              </a:path>
            </a:pathLst>
          </a:custGeom>
          <a:solidFill>
            <a:srgbClr val="006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id-ID" sz="1013" dirty="0"/>
              <a:t>  </a:t>
            </a:r>
          </a:p>
        </p:txBody>
      </p:sp>
      <p:pic>
        <p:nvPicPr>
          <p:cNvPr id="13" name="Immagine 12" descr="anfia_logo_no scritte-01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7547" y="4763734"/>
            <a:ext cx="499658" cy="331866"/>
          </a:xfrm>
          <a:prstGeom prst="rect">
            <a:avLst/>
          </a:prstGeom>
        </p:spPr>
      </p:pic>
      <p:sp>
        <p:nvSpPr>
          <p:cNvPr id="7" name="Segnaposto testo 14">
            <a:extLst>
              <a:ext uri="{FF2B5EF4-FFF2-40B4-BE49-F238E27FC236}">
                <a16:creationId xmlns:a16="http://schemas.microsoft.com/office/drawing/2014/main" id="{51F007EB-824A-4524-A931-1CBD3E4C3F9E}"/>
              </a:ext>
            </a:extLst>
          </p:cNvPr>
          <p:cNvSpPr txBox="1">
            <a:spLocks/>
          </p:cNvSpPr>
          <p:nvPr userDrawn="1"/>
        </p:nvSpPr>
        <p:spPr>
          <a:xfrm>
            <a:off x="7996245" y="4806262"/>
            <a:ext cx="390822" cy="151425"/>
          </a:xfrm>
          <a:prstGeom prst="rect">
            <a:avLst/>
          </a:prstGeom>
        </p:spPr>
        <p:txBody>
          <a:bodyPr/>
          <a:lstStyle>
            <a:lvl1pPr marL="250825" indent="-2508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20000"/>
              </a:spcBef>
              <a:buSzPct val="130000"/>
              <a:buFont typeface="Arial" panose="020B0604020202020204" pitchFamily="34" charset="0"/>
              <a:buNone/>
              <a:defRPr/>
            </a:pPr>
            <a:fld id="{9E835252-76A1-4302-A1F0-3DDCF2B69248}" type="slidenum">
              <a:rPr lang="it-IT" altLang="it-IT" sz="800" smtClean="0">
                <a:solidFill>
                  <a:schemeClr val="tx1">
                    <a:lumMod val="75000"/>
                    <a:lumOff val="25000"/>
                  </a:schemeClr>
                </a:solidFill>
                <a:cs typeface="Tahoma" panose="020B0604030504040204" pitchFamily="34" charset="0"/>
              </a:rPr>
              <a:pPr algn="r">
                <a:spcBef>
                  <a:spcPct val="20000"/>
                </a:spcBef>
                <a:buSzPct val="130000"/>
                <a:buFont typeface="Arial" panose="020B0604020202020204" pitchFamily="34" charset="0"/>
                <a:buNone/>
                <a:defRPr/>
              </a:pPr>
              <a:t>‹N›</a:t>
            </a:fld>
            <a:endParaRPr lang="it-IT" altLang="it-IT" sz="800" dirty="0">
              <a:solidFill>
                <a:schemeClr val="tx1">
                  <a:lumMod val="75000"/>
                  <a:lumOff val="25000"/>
                </a:schemeClr>
              </a:solidFill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80962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0A0A44B-609C-905C-DA4E-DE91453DAD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</p:spTree>
    <p:extLst>
      <p:ext uri="{BB962C8B-B14F-4D97-AF65-F5344CB8AC3E}">
        <p14:creationId xmlns:p14="http://schemas.microsoft.com/office/powerpoint/2010/main" val="33218108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774917B-6A21-B070-B90B-D4E58C5820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AD17E1D-5464-0098-8AAE-FFF316EFB7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C48ADD5-B12F-2677-5495-B6FFAD6DF4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C0A28-A72D-4902-8A32-309C1393D569}" type="datetimeFigureOut">
              <a:rPr lang="it-IT" smtClean="0"/>
              <a:t>24/11/24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9C92F50-1708-77AC-37AB-2A95B5CA80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E955274-87CE-49BD-52DC-ED17780DB4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C2E37-A0D8-4DDE-BDB2-8DA9BE0B970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228681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D39D67F-D942-8634-1958-36309A95E6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8027621E-650A-309A-4F20-036C074C96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681554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93F5A20-E7D9-082C-CC77-382E2CF26F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C0A28-A72D-4902-8A32-309C1393D569}" type="datetimeFigureOut">
              <a:rPr lang="it-IT" smtClean="0"/>
              <a:t>24/11/24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8259102-A68B-4639-6EC3-268395358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AC46554-D434-B123-4AF6-ADC123D64F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C2E37-A0D8-4DDE-BDB2-8DA9BE0B970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676633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ADFDC02-A36A-4077-828F-463039113A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72897" y="4869657"/>
            <a:ext cx="371104" cy="273844"/>
          </a:xfrm>
        </p:spPr>
        <p:txBody>
          <a:bodyPr/>
          <a:lstStyle>
            <a:lvl1pPr>
              <a:defRPr sz="1200" b="1">
                <a:solidFill>
                  <a:schemeClr val="bg1"/>
                </a:solidFill>
              </a:defRPr>
            </a:lvl1pPr>
          </a:lstStyle>
          <a:p>
            <a:fld id="{AB40655D-A793-4461-B6A6-4CF47E339D0F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3" name="Freeform 14">
            <a:extLst>
              <a:ext uri="{FF2B5EF4-FFF2-40B4-BE49-F238E27FC236}">
                <a16:creationId xmlns:a16="http://schemas.microsoft.com/office/drawing/2014/main" id="{54E07F5E-84D8-4CA7-BD96-AB901AA7DF77}"/>
              </a:ext>
            </a:extLst>
          </p:cNvPr>
          <p:cNvSpPr/>
          <p:nvPr userDrawn="1"/>
        </p:nvSpPr>
        <p:spPr>
          <a:xfrm rot="10800000">
            <a:off x="8280912" y="4704110"/>
            <a:ext cx="863088" cy="439386"/>
          </a:xfrm>
          <a:custGeom>
            <a:avLst/>
            <a:gdLst>
              <a:gd name="connsiteX0" fmla="*/ 0 w 682388"/>
              <a:gd name="connsiteY0" fmla="*/ 0 h 267215"/>
              <a:gd name="connsiteX1" fmla="*/ 200411 w 682388"/>
              <a:gd name="connsiteY1" fmla="*/ 0 h 267215"/>
              <a:gd name="connsiteX2" fmla="*/ 341195 w 682388"/>
              <a:gd name="connsiteY2" fmla="*/ 0 h 267215"/>
              <a:gd name="connsiteX3" fmla="*/ 682388 w 682388"/>
              <a:gd name="connsiteY3" fmla="*/ 0 h 267215"/>
              <a:gd name="connsiteX4" fmla="*/ 481977 w 682388"/>
              <a:gd name="connsiteY4" fmla="*/ 267215 h 267215"/>
              <a:gd name="connsiteX5" fmla="*/ 341195 w 682388"/>
              <a:gd name="connsiteY5" fmla="*/ 267215 h 267215"/>
              <a:gd name="connsiteX6" fmla="*/ 0 w 682388"/>
              <a:gd name="connsiteY6" fmla="*/ 267215 h 267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2388" h="267215">
                <a:moveTo>
                  <a:pt x="0" y="0"/>
                </a:moveTo>
                <a:lnTo>
                  <a:pt x="200411" y="0"/>
                </a:lnTo>
                <a:lnTo>
                  <a:pt x="341195" y="0"/>
                </a:lnTo>
                <a:lnTo>
                  <a:pt x="682388" y="0"/>
                </a:lnTo>
                <a:lnTo>
                  <a:pt x="481977" y="267215"/>
                </a:lnTo>
                <a:lnTo>
                  <a:pt x="341195" y="267215"/>
                </a:lnTo>
                <a:lnTo>
                  <a:pt x="0" y="267215"/>
                </a:lnTo>
                <a:close/>
              </a:path>
            </a:pathLst>
          </a:custGeom>
          <a:solidFill>
            <a:srgbClr val="006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 sz="1013"/>
          </a:p>
        </p:txBody>
      </p:sp>
      <p:sp>
        <p:nvSpPr>
          <p:cNvPr id="4" name="Freeform 15">
            <a:extLst>
              <a:ext uri="{FF2B5EF4-FFF2-40B4-BE49-F238E27FC236}">
                <a16:creationId xmlns:a16="http://schemas.microsoft.com/office/drawing/2014/main" id="{94FB4311-520A-40CB-87EC-F2E007E57C2B}"/>
              </a:ext>
            </a:extLst>
          </p:cNvPr>
          <p:cNvSpPr/>
          <p:nvPr userDrawn="1"/>
        </p:nvSpPr>
        <p:spPr>
          <a:xfrm>
            <a:off x="0" y="4992076"/>
            <a:ext cx="8333064" cy="151424"/>
          </a:xfrm>
          <a:custGeom>
            <a:avLst/>
            <a:gdLst>
              <a:gd name="connsiteX0" fmla="*/ 11571271 w 11666507"/>
              <a:gd name="connsiteY0" fmla="*/ 126981 h 126981"/>
              <a:gd name="connsiteX1" fmla="*/ 5833265 w 11666507"/>
              <a:gd name="connsiteY1" fmla="*/ 126981 h 126981"/>
              <a:gd name="connsiteX2" fmla="*/ 0 w 11666507"/>
              <a:gd name="connsiteY2" fmla="*/ 126981 h 126981"/>
              <a:gd name="connsiteX3" fmla="*/ 0 w 11666507"/>
              <a:gd name="connsiteY3" fmla="*/ 0 h 126981"/>
              <a:gd name="connsiteX4" fmla="*/ 95236 w 11666507"/>
              <a:gd name="connsiteY4" fmla="*/ 0 h 126981"/>
              <a:gd name="connsiteX5" fmla="*/ 5833265 w 11666507"/>
              <a:gd name="connsiteY5" fmla="*/ 0 h 126981"/>
              <a:gd name="connsiteX6" fmla="*/ 11666507 w 11666507"/>
              <a:gd name="connsiteY6" fmla="*/ 0 h 126981"/>
              <a:gd name="connsiteX0" fmla="*/ 11571271 w 11666507"/>
              <a:gd name="connsiteY0" fmla="*/ 126981 h 126981"/>
              <a:gd name="connsiteX1" fmla="*/ 5833265 w 11666507"/>
              <a:gd name="connsiteY1" fmla="*/ 126981 h 126981"/>
              <a:gd name="connsiteX2" fmla="*/ 0 w 11666507"/>
              <a:gd name="connsiteY2" fmla="*/ 126981 h 126981"/>
              <a:gd name="connsiteX3" fmla="*/ 0 w 11666507"/>
              <a:gd name="connsiteY3" fmla="*/ 0 h 126981"/>
              <a:gd name="connsiteX4" fmla="*/ 95236 w 11666507"/>
              <a:gd name="connsiteY4" fmla="*/ 0 h 126981"/>
              <a:gd name="connsiteX5" fmla="*/ 5833265 w 11666507"/>
              <a:gd name="connsiteY5" fmla="*/ 0 h 126981"/>
              <a:gd name="connsiteX6" fmla="*/ 11666507 w 11666507"/>
              <a:gd name="connsiteY6" fmla="*/ 0 h 126981"/>
              <a:gd name="connsiteX7" fmla="*/ 11571271 w 11666507"/>
              <a:gd name="connsiteY7" fmla="*/ 126981 h 126981"/>
              <a:gd name="connsiteX0" fmla="*/ 11571271 w 11684314"/>
              <a:gd name="connsiteY0" fmla="*/ 126981 h 126981"/>
              <a:gd name="connsiteX1" fmla="*/ 5833265 w 11684314"/>
              <a:gd name="connsiteY1" fmla="*/ 126981 h 126981"/>
              <a:gd name="connsiteX2" fmla="*/ 0 w 11684314"/>
              <a:gd name="connsiteY2" fmla="*/ 126981 h 126981"/>
              <a:gd name="connsiteX3" fmla="*/ 0 w 11684314"/>
              <a:gd name="connsiteY3" fmla="*/ 0 h 126981"/>
              <a:gd name="connsiteX4" fmla="*/ 95236 w 11684314"/>
              <a:gd name="connsiteY4" fmla="*/ 0 h 126981"/>
              <a:gd name="connsiteX5" fmla="*/ 5833265 w 11684314"/>
              <a:gd name="connsiteY5" fmla="*/ 0 h 126981"/>
              <a:gd name="connsiteX6" fmla="*/ 11684314 w 11684314"/>
              <a:gd name="connsiteY6" fmla="*/ 5325 h 126981"/>
              <a:gd name="connsiteX7" fmla="*/ 11571271 w 11684314"/>
              <a:gd name="connsiteY7" fmla="*/ 126981 h 126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684314" h="126981">
                <a:moveTo>
                  <a:pt x="11571271" y="126981"/>
                </a:moveTo>
                <a:lnTo>
                  <a:pt x="5833265" y="126981"/>
                </a:lnTo>
                <a:lnTo>
                  <a:pt x="0" y="126981"/>
                </a:lnTo>
                <a:lnTo>
                  <a:pt x="0" y="0"/>
                </a:lnTo>
                <a:lnTo>
                  <a:pt x="95236" y="0"/>
                </a:lnTo>
                <a:lnTo>
                  <a:pt x="5833265" y="0"/>
                </a:lnTo>
                <a:lnTo>
                  <a:pt x="11684314" y="5325"/>
                </a:lnTo>
                <a:lnTo>
                  <a:pt x="11571271" y="126981"/>
                </a:lnTo>
                <a:close/>
              </a:path>
            </a:pathLst>
          </a:custGeom>
          <a:solidFill>
            <a:srgbClr val="006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id-ID" sz="1013" dirty="0"/>
              <a:t>  </a:t>
            </a:r>
          </a:p>
        </p:txBody>
      </p:sp>
      <p:pic>
        <p:nvPicPr>
          <p:cNvPr id="5" name="Immagine 4" descr="anfia_logo_no scritte-01.png">
            <a:extLst>
              <a:ext uri="{FF2B5EF4-FFF2-40B4-BE49-F238E27FC236}">
                <a16:creationId xmlns:a16="http://schemas.microsoft.com/office/drawing/2014/main" id="{F6457568-3DBA-4D61-9CA5-E5D395CD30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7547" y="4763734"/>
            <a:ext cx="499658" cy="331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3607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2628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arcador de texto 9">
            <a:extLst>
              <a:ext uri="{FF2B5EF4-FFF2-40B4-BE49-F238E27FC236}">
                <a16:creationId xmlns:a16="http://schemas.microsoft.com/office/drawing/2014/main" id="{B695796F-8ADA-F8B6-852D-82364292A8B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00201" y="214427"/>
            <a:ext cx="7257780" cy="29125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 i="0">
                <a:solidFill>
                  <a:srgbClr val="42AB4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_tradnl" dirty="0"/>
              <a:t>TITLE OF THE SLIDE</a:t>
            </a:r>
          </a:p>
        </p:txBody>
      </p:sp>
      <p:sp>
        <p:nvSpPr>
          <p:cNvPr id="11" name="Marcador de texto 9">
            <a:extLst>
              <a:ext uri="{FF2B5EF4-FFF2-40B4-BE49-F238E27FC236}">
                <a16:creationId xmlns:a16="http://schemas.microsoft.com/office/drawing/2014/main" id="{0A84C197-66D0-120D-9ACE-F9F1906B4AF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67691" y="706582"/>
            <a:ext cx="7590289" cy="38134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_tradnl" dirty="0" err="1"/>
              <a:t>Insert</a:t>
            </a:r>
            <a:r>
              <a:rPr lang="es-ES_tradnl" dirty="0"/>
              <a:t> </a:t>
            </a:r>
            <a:r>
              <a:rPr lang="es-ES_tradnl" dirty="0" err="1"/>
              <a:t>your</a:t>
            </a:r>
            <a:r>
              <a:rPr lang="es-ES_tradnl" dirty="0"/>
              <a:t> </a:t>
            </a:r>
            <a:r>
              <a:rPr lang="es-ES_tradnl" dirty="0" err="1"/>
              <a:t>text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5320342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29 Maggio 2018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err="1"/>
              <a:t>Titolo</a:t>
            </a:r>
            <a:r>
              <a:rPr lang="en-US" dirty="0"/>
              <a:t> </a:t>
            </a:r>
            <a:r>
              <a:rPr lang="en-US" dirty="0" err="1"/>
              <a:t>Presentazione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004179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2" r:id="rId2"/>
    <p:sldLayoutId id="2147483744" r:id="rId3"/>
    <p:sldLayoutId id="2147483758" r:id="rId4"/>
    <p:sldLayoutId id="2147483761" r:id="rId5"/>
    <p:sldLayoutId id="2147483762" r:id="rId6"/>
    <p:sldLayoutId id="2147483763" r:id="rId7"/>
  </p:sldLayoutIdLst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685783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3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8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7232E31A-6B96-87F5-F7A3-154FF9F9FD5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77547" y="4611167"/>
            <a:ext cx="517142" cy="346538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DA161E5B-1A4C-5F85-7569-C19B68354429}"/>
              </a:ext>
            </a:extLst>
          </p:cNvPr>
          <p:cNvSpPr txBox="1"/>
          <p:nvPr userDrawn="1"/>
        </p:nvSpPr>
        <p:spPr>
          <a:xfrm>
            <a:off x="7894689" y="4611167"/>
            <a:ext cx="1093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b="1" noProof="0" dirty="0">
                <a:solidFill>
                  <a:srgbClr val="2D438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Funded</a:t>
            </a:r>
            <a:r>
              <a:rPr lang="en-GB" sz="900" b="1" dirty="0">
                <a:solidFill>
                  <a:srgbClr val="2D438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by the</a:t>
            </a:r>
          </a:p>
          <a:p>
            <a:r>
              <a:rPr lang="en-GB" sz="900" b="1" dirty="0">
                <a:solidFill>
                  <a:srgbClr val="2D438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European Union</a:t>
            </a: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562F099E-2E32-96A4-0E0A-021D97AB568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4577" t="28847" r="87359" b="49390"/>
          <a:stretch/>
        </p:blipFill>
        <p:spPr>
          <a:xfrm rot="5400000">
            <a:off x="-1184565" y="1184564"/>
            <a:ext cx="5143503" cy="2774373"/>
          </a:xfrm>
          <a:custGeom>
            <a:avLst/>
            <a:gdLst>
              <a:gd name="connsiteX0" fmla="*/ 0 w 6858004"/>
              <a:gd name="connsiteY0" fmla="*/ 3975026 h 3975026"/>
              <a:gd name="connsiteX1" fmla="*/ 0 w 6858004"/>
              <a:gd name="connsiteY1" fmla="*/ 0 h 3975026"/>
              <a:gd name="connsiteX2" fmla="*/ 6858004 w 6858004"/>
              <a:gd name="connsiteY2" fmla="*/ 0 h 3975026"/>
              <a:gd name="connsiteX3" fmla="*/ 6858004 w 6858004"/>
              <a:gd name="connsiteY3" fmla="*/ 3975026 h 3975026"/>
              <a:gd name="connsiteX4" fmla="*/ 6858001 w 6858004"/>
              <a:gd name="connsiteY4" fmla="*/ 3975026 h 3975026"/>
              <a:gd name="connsiteX5" fmla="*/ 6858001 w 6858004"/>
              <a:gd name="connsiteY5" fmla="*/ 2061559 h 3975026"/>
              <a:gd name="connsiteX6" fmla="*/ 5080001 w 6858004"/>
              <a:gd name="connsiteY6" fmla="*/ 2061559 h 3975026"/>
              <a:gd name="connsiteX7" fmla="*/ 5080001 w 6858004"/>
              <a:gd name="connsiteY7" fmla="*/ 3975026 h 3975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004" h="3975026">
                <a:moveTo>
                  <a:pt x="0" y="3975026"/>
                </a:moveTo>
                <a:lnTo>
                  <a:pt x="0" y="0"/>
                </a:lnTo>
                <a:lnTo>
                  <a:pt x="6858004" y="0"/>
                </a:lnTo>
                <a:lnTo>
                  <a:pt x="6858004" y="3975026"/>
                </a:lnTo>
                <a:lnTo>
                  <a:pt x="6858001" y="3975026"/>
                </a:lnTo>
                <a:lnTo>
                  <a:pt x="6858001" y="2061559"/>
                </a:lnTo>
                <a:lnTo>
                  <a:pt x="5080001" y="2061559"/>
                </a:lnTo>
                <a:lnTo>
                  <a:pt x="5080001" y="3975026"/>
                </a:lnTo>
                <a:close/>
              </a:path>
            </a:pathLst>
          </a:cu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62D1DC05-01DC-EC34-2335-226294A9C2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biLevel thresh="75000"/>
          </a:blip>
          <a:srcRect l="10789" t="35991" r="87359" b="49390"/>
          <a:stretch/>
        </p:blipFill>
        <p:spPr>
          <a:xfrm rot="5400000">
            <a:off x="341266" y="3621134"/>
            <a:ext cx="1181100" cy="1863633"/>
          </a:xfrm>
          <a:custGeom>
            <a:avLst/>
            <a:gdLst>
              <a:gd name="connsiteX0" fmla="*/ 0 w 1574800"/>
              <a:gd name="connsiteY0" fmla="*/ 2624667 h 2624667"/>
              <a:gd name="connsiteX1" fmla="*/ 0 w 1574800"/>
              <a:gd name="connsiteY1" fmla="*/ 0 h 2624667"/>
              <a:gd name="connsiteX2" fmla="*/ 1574800 w 1574800"/>
              <a:gd name="connsiteY2" fmla="*/ 0 h 2624667"/>
              <a:gd name="connsiteX3" fmla="*/ 1574800 w 1574800"/>
              <a:gd name="connsiteY3" fmla="*/ 2624667 h 2624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4800" h="2624667">
                <a:moveTo>
                  <a:pt x="0" y="2624667"/>
                </a:moveTo>
                <a:lnTo>
                  <a:pt x="0" y="0"/>
                </a:lnTo>
                <a:lnTo>
                  <a:pt x="1574800" y="0"/>
                </a:lnTo>
                <a:lnTo>
                  <a:pt x="1574800" y="2624667"/>
                </a:lnTo>
                <a:close/>
              </a:path>
            </a:pathLst>
          </a:cu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BC6366EC-B043-B590-8C40-45D1793450B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 rot="16200000">
            <a:off x="-276838" y="858702"/>
            <a:ext cx="1591402" cy="354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227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14/relationships/chartEx" Target="../charts/chartEx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hyperlink" Target="mailto:anfia@anfia.it" TargetMode="External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openxmlformats.org/officeDocument/2006/relationships/hyperlink" Target="http://www.anfia.it/" TargetMode="External"/><Relationship Id="rId4" Type="http://schemas.openxmlformats.org/officeDocument/2006/relationships/hyperlink" Target="mailto:anfia.roma@anfia.it" TargetMode="External"/><Relationship Id="rId9" Type="http://schemas.openxmlformats.org/officeDocument/2006/relationships/image" Target="../media/image15.web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5"/>
          <p:cNvSpPr txBox="1"/>
          <p:nvPr/>
        </p:nvSpPr>
        <p:spPr>
          <a:xfrm>
            <a:off x="3174629" y="4721751"/>
            <a:ext cx="27947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000" i="1" spc="225" dirty="0">
                <a:solidFill>
                  <a:schemeClr val="bg1"/>
                </a:solidFill>
                <a:latin typeface="Aptos" panose="020B0004020202020204" pitchFamily="34" charset="0"/>
                <a:cs typeface="Arial" panose="020B0604020202020204" pitchFamily="34" charset="0"/>
              </a:rPr>
              <a:t>25 novembre 2024</a:t>
            </a:r>
            <a:endParaRPr lang="id-ID" sz="1000" i="1" spc="225" dirty="0">
              <a:solidFill>
                <a:schemeClr val="bg1"/>
              </a:solidFill>
              <a:latin typeface="Aptos" panose="020B00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" name="Connettore 1 3"/>
          <p:cNvCxnSpPr/>
          <p:nvPr/>
        </p:nvCxnSpPr>
        <p:spPr>
          <a:xfrm>
            <a:off x="3302384" y="4702521"/>
            <a:ext cx="253923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9"/>
          <p:cNvSpPr txBox="1"/>
          <p:nvPr/>
        </p:nvSpPr>
        <p:spPr>
          <a:xfrm>
            <a:off x="2286002" y="1335098"/>
            <a:ext cx="457199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Aptos" panose="020B0004020202020204" pitchFamily="34" charset="0"/>
                <a:cs typeface="Arial" panose="020B0604020202020204" pitchFamily="34" charset="0"/>
              </a:rPr>
              <a:t>Electronic Summit</a:t>
            </a:r>
          </a:p>
          <a:p>
            <a:pPr algn="ctr"/>
            <a:endParaRPr lang="en-US" sz="2800" b="1" dirty="0">
              <a:solidFill>
                <a:schemeClr val="bg1"/>
              </a:solidFill>
              <a:latin typeface="Aptos" panose="020B00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800" b="1" dirty="0">
                <a:solidFill>
                  <a:schemeClr val="bg1"/>
                </a:solidFill>
                <a:latin typeface="Aptos" panose="020B0004020202020204" pitchFamily="34" charset="0"/>
                <a:cs typeface="Arial" panose="020B0604020202020204" pitchFamily="34" charset="0"/>
              </a:rPr>
              <a:t>La </a:t>
            </a:r>
            <a:r>
              <a:rPr lang="en-US" sz="2800" b="1" dirty="0" err="1">
                <a:solidFill>
                  <a:schemeClr val="bg1"/>
                </a:solidFill>
                <a:latin typeface="Aptos" panose="020B0004020202020204" pitchFamily="34" charset="0"/>
                <a:cs typeface="Arial" panose="020B0604020202020204" pitchFamily="34" charset="0"/>
              </a:rPr>
              <a:t>situazione</a:t>
            </a:r>
            <a:r>
              <a:rPr lang="en-US" sz="2800" b="1" dirty="0">
                <a:solidFill>
                  <a:schemeClr val="bg1"/>
                </a:solidFill>
                <a:latin typeface="Aptos" panose="020B0004020202020204" pitchFamily="34" charset="0"/>
                <a:cs typeface="Arial" panose="020B0604020202020204" pitchFamily="34" charset="0"/>
              </a:rPr>
              <a:t> del </a:t>
            </a:r>
            <a:r>
              <a:rPr lang="en-US" sz="2800" b="1" dirty="0" err="1">
                <a:solidFill>
                  <a:schemeClr val="bg1"/>
                </a:solidFill>
                <a:latin typeface="Aptos" panose="020B0004020202020204" pitchFamily="34" charset="0"/>
                <a:cs typeface="Arial" panose="020B0604020202020204" pitchFamily="34" charset="0"/>
              </a:rPr>
              <a:t>settore</a:t>
            </a:r>
            <a:r>
              <a:rPr lang="en-US" sz="2800" b="1" dirty="0">
                <a:solidFill>
                  <a:schemeClr val="bg1"/>
                </a:solidFill>
                <a:latin typeface="Aptos" panose="020B0004020202020204" pitchFamily="34" charset="0"/>
                <a:cs typeface="Arial" panose="020B0604020202020204" pitchFamily="34" charset="0"/>
              </a:rPr>
              <a:t> Automotive in Europa </a:t>
            </a:r>
            <a:br>
              <a:rPr lang="en-US" sz="2800" b="1" dirty="0">
                <a:solidFill>
                  <a:schemeClr val="bg1"/>
                </a:solidFill>
                <a:latin typeface="Aptos" panose="020B0004020202020204" pitchFamily="34" charset="0"/>
                <a:cs typeface="Arial" panose="020B0604020202020204" pitchFamily="34" charset="0"/>
              </a:rPr>
            </a:br>
            <a:r>
              <a:rPr lang="en-US" sz="2800" b="1" dirty="0">
                <a:solidFill>
                  <a:schemeClr val="bg1"/>
                </a:solidFill>
                <a:latin typeface="Aptos" panose="020B0004020202020204" pitchFamily="34" charset="0"/>
                <a:cs typeface="Arial" panose="020B0604020202020204" pitchFamily="34" charset="0"/>
              </a:rPr>
              <a:t>e in Italia</a:t>
            </a:r>
            <a:endParaRPr lang="it-IT" sz="2000" b="1" dirty="0">
              <a:solidFill>
                <a:schemeClr val="bg1"/>
              </a:solidFill>
              <a:latin typeface="Aptos" panose="020B0004020202020204" pitchFamily="34" charset="0"/>
              <a:cs typeface="Arial" panose="020B0604020202020204" pitchFamily="34" charset="0"/>
            </a:endParaRPr>
          </a:p>
          <a:p>
            <a:pPr algn="ctr"/>
            <a:endParaRPr lang="it-IT" sz="2000" b="1" dirty="0">
              <a:solidFill>
                <a:schemeClr val="bg1"/>
              </a:solidFill>
              <a:latin typeface="Aptos" panose="020B00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000" dirty="0">
              <a:solidFill>
                <a:schemeClr val="bg1"/>
              </a:solidFill>
              <a:latin typeface="Aptos" panose="020B00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98808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F69F32-DD5A-6FEA-01EA-0BC6AFA4E6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ccia a pentagono 8">
            <a:extLst>
              <a:ext uri="{FF2B5EF4-FFF2-40B4-BE49-F238E27FC236}">
                <a16:creationId xmlns:a16="http://schemas.microsoft.com/office/drawing/2014/main" id="{268370EC-DBF6-F49F-C52A-71877F7A842C}"/>
              </a:ext>
            </a:extLst>
          </p:cNvPr>
          <p:cNvSpPr/>
          <p:nvPr/>
        </p:nvSpPr>
        <p:spPr>
          <a:xfrm flipH="1">
            <a:off x="4921624" y="99409"/>
            <a:ext cx="3691367" cy="405000"/>
          </a:xfrm>
          <a:prstGeom prst="homePlate">
            <a:avLst/>
          </a:prstGeom>
          <a:noFill/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anchor="ctr"/>
          <a:lstStyle>
            <a:defPPr>
              <a:defRPr lang="en-US"/>
            </a:defPPr>
            <a:lvl1pPr marL="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8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2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altLang="it-IT" sz="1350" b="1" dirty="0">
                <a:solidFill>
                  <a:schemeClr val="bg1"/>
                </a:solidFill>
                <a:cs typeface="Arial" panose="020B0604020202020204" pitchFamily="34" charset="0"/>
              </a:rPr>
              <a:t>Crisi dei microchip</a:t>
            </a: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D240156E-409A-E593-3603-130DE51D1C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030" y="57862"/>
            <a:ext cx="7772400" cy="30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ptos" panose="020B0004020202020204" pitchFamily="34" charset="0"/>
                <a:ea typeface="ＭＳ Ｐゴシック" pitchFamily="34" charset="-128"/>
                <a:cs typeface="Arial" panose="020B0604020202020204" pitchFamily="34" charset="0"/>
              </a:rPr>
              <a:t>Mercato BEV EU27+EFTA+UK, gen-</a:t>
            </a:r>
            <a:r>
              <a:rPr lang="en-US" altLang="zh-CN" sz="1600" b="1" dirty="0">
                <a:solidFill>
                  <a:schemeClr val="accent1"/>
                </a:solidFill>
                <a:latin typeface="Aptos" panose="020B0004020202020204" pitchFamily="34" charset="0"/>
                <a:ea typeface="ＭＳ Ｐゴシック" pitchFamily="34" charset="-128"/>
                <a:cs typeface="Arial" panose="020B0604020202020204" pitchFamily="34" charset="0"/>
              </a:rPr>
              <a:t>set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ptos" panose="020B0004020202020204" pitchFamily="34" charset="0"/>
                <a:ea typeface="ＭＳ Ｐゴシック" pitchFamily="34" charset="-128"/>
                <a:cs typeface="Arial" panose="020B0604020202020204" pitchFamily="34" charset="0"/>
              </a:rPr>
              <a:t> 2024 (</a:t>
            </a:r>
            <a:r>
              <a:rPr lang="en-US" altLang="zh-CN" sz="1600" b="1" dirty="0">
                <a:solidFill>
                  <a:schemeClr val="accent1"/>
                </a:solidFill>
                <a:latin typeface="Aptos" panose="020B0004020202020204" pitchFamily="34" charset="0"/>
                <a:ea typeface="ＭＳ Ｐゴシック" pitchFamily="34" charset="-128"/>
                <a:cs typeface="Arial" panose="020B0604020202020204" pitchFamily="34" charset="0"/>
              </a:rPr>
              <a:t>MS </a:t>
            </a:r>
            <a:r>
              <a:rPr lang="en-US" altLang="zh-CN" sz="1600" b="1" dirty="0" err="1">
                <a:solidFill>
                  <a:schemeClr val="accent1"/>
                </a:solidFill>
                <a:latin typeface="Aptos" panose="020B0004020202020204" pitchFamily="34" charset="0"/>
                <a:ea typeface="ＭＳ Ｐゴシック" pitchFamily="34" charset="-128"/>
                <a:cs typeface="Arial" panose="020B0604020202020204" pitchFamily="34" charset="0"/>
              </a:rPr>
              <a:t>sul</a:t>
            </a:r>
            <a:r>
              <a:rPr lang="en-US" altLang="zh-CN" sz="1600" b="1" dirty="0">
                <a:solidFill>
                  <a:schemeClr val="accent1"/>
                </a:solidFill>
                <a:latin typeface="Aptos" panose="020B0004020202020204" pitchFamily="34" charset="0"/>
                <a:ea typeface="ＭＳ Ｐゴシック" pitchFamily="34" charset="-128"/>
                <a:cs typeface="Arial" panose="020B0604020202020204" pitchFamily="34" charset="0"/>
              </a:rPr>
              <a:t> </a:t>
            </a:r>
            <a:r>
              <a:rPr lang="en-US" altLang="zh-CN" sz="1600" b="1" dirty="0" err="1">
                <a:solidFill>
                  <a:schemeClr val="accent1"/>
                </a:solidFill>
                <a:latin typeface="Aptos" panose="020B0004020202020204" pitchFamily="34" charset="0"/>
                <a:ea typeface="ＭＳ Ｐゴシック" pitchFamily="34" charset="-128"/>
                <a:cs typeface="Arial" panose="020B0604020202020204" pitchFamily="34" charset="0"/>
              </a:rPr>
              <a:t>totale</a:t>
            </a:r>
            <a:r>
              <a:rPr lang="en-US" altLang="zh-CN" sz="1600" b="1" dirty="0">
                <a:solidFill>
                  <a:schemeClr val="accent1"/>
                </a:solidFill>
                <a:latin typeface="Aptos" panose="020B0004020202020204" pitchFamily="34" charset="0"/>
                <a:ea typeface="ＭＳ Ｐゴシック" pitchFamily="34" charset="-128"/>
                <a:cs typeface="Arial" panose="020B0604020202020204" pitchFamily="34" charset="0"/>
              </a:rPr>
              <a:t> </a:t>
            </a:r>
            <a:r>
              <a:rPr lang="en-US" altLang="zh-CN" sz="1600" b="1" dirty="0" err="1">
                <a:solidFill>
                  <a:schemeClr val="accent1"/>
                </a:solidFill>
                <a:latin typeface="Aptos" panose="020B0004020202020204" pitchFamily="34" charset="0"/>
                <a:ea typeface="ＭＳ Ｐゴシック" pitchFamily="34" charset="-128"/>
                <a:cs typeface="Arial" panose="020B0604020202020204" pitchFamily="34" charset="0"/>
              </a:rPr>
              <a:t>paese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ptos" panose="020B0004020202020204" pitchFamily="34" charset="0"/>
                <a:ea typeface="ＭＳ Ｐゴシック" pitchFamily="34" charset="-128"/>
                <a:cs typeface="Arial" panose="020B0604020202020204" pitchFamily="34" charset="0"/>
              </a:rPr>
              <a:t>)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43A8960B-A347-EE20-8EF2-17BCD84F0AAB}"/>
              </a:ext>
            </a:extLst>
          </p:cNvPr>
          <p:cNvSpPr txBox="1"/>
          <p:nvPr/>
        </p:nvSpPr>
        <p:spPr>
          <a:xfrm>
            <a:off x="5873817" y="111292"/>
            <a:ext cx="3188903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it-IT" altLang="it-IT" sz="1100" b="1" dirty="0">
                <a:solidFill>
                  <a:schemeClr val="accent3"/>
                </a:solidFill>
                <a:latin typeface="Aptos" panose="020B0004020202020204" pitchFamily="34" charset="0"/>
                <a:cs typeface="Arial" panose="020B0604020202020204" pitchFamily="34" charset="0"/>
              </a:rPr>
              <a:t>3. Transizione verso l’elettrifico in affanno</a:t>
            </a:r>
          </a:p>
        </p:txBody>
      </p:sp>
      <p:graphicFrame>
        <p:nvGraphicFramePr>
          <p:cNvPr id="6" name="Grafico 5">
            <a:extLst>
              <a:ext uri="{FF2B5EF4-FFF2-40B4-BE49-F238E27FC236}">
                <a16:creationId xmlns:a16="http://schemas.microsoft.com/office/drawing/2014/main" id="{2F64C095-032E-C34B-09AF-2F62227808D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50849992"/>
              </p:ext>
            </p:extLst>
          </p:nvPr>
        </p:nvGraphicFramePr>
        <p:xfrm>
          <a:off x="400929" y="539750"/>
          <a:ext cx="8342142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Rettangolo 6">
            <a:extLst>
              <a:ext uri="{FF2B5EF4-FFF2-40B4-BE49-F238E27FC236}">
                <a16:creationId xmlns:a16="http://schemas.microsoft.com/office/drawing/2014/main" id="{FE7515A5-AF63-D1C0-7745-B7FA977D22D5}"/>
              </a:ext>
            </a:extLst>
          </p:cNvPr>
          <p:cNvSpPr/>
          <p:nvPr/>
        </p:nvSpPr>
        <p:spPr>
          <a:xfrm>
            <a:off x="1364567" y="928468"/>
            <a:ext cx="1702188" cy="129422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400" dirty="0">
                <a:solidFill>
                  <a:schemeClr val="accent3">
                    <a:lumMod val="50000"/>
                  </a:schemeClr>
                </a:solidFill>
                <a:latin typeface="Aptos" panose="020B0004020202020204" pitchFamily="34" charset="0"/>
              </a:rPr>
              <a:t>I 5 major markets</a:t>
            </a:r>
          </a:p>
          <a:p>
            <a:pPr algn="ctr"/>
            <a:endParaRPr lang="it-IT" sz="1400" dirty="0">
              <a:solidFill>
                <a:schemeClr val="bg1"/>
              </a:solidFill>
              <a:latin typeface="Aptos" panose="020B0004020202020204" pitchFamily="34" charset="0"/>
            </a:endParaRPr>
          </a:p>
          <a:p>
            <a:pPr algn="ctr"/>
            <a:r>
              <a:rPr lang="it-IT" sz="1400" dirty="0">
                <a:solidFill>
                  <a:schemeClr val="accent3">
                    <a:lumMod val="50000"/>
                  </a:schemeClr>
                </a:solidFill>
                <a:latin typeface="Aptos" panose="020B0004020202020204" pitchFamily="34" charset="0"/>
              </a:rPr>
              <a:t>850k BEV immatricolate da inizio anno</a:t>
            </a: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2E939351-63E7-71F1-7342-2C1810448F7B}"/>
              </a:ext>
            </a:extLst>
          </p:cNvPr>
          <p:cNvSpPr/>
          <p:nvPr/>
        </p:nvSpPr>
        <p:spPr>
          <a:xfrm>
            <a:off x="6063179" y="928468"/>
            <a:ext cx="1702188" cy="1294227"/>
          </a:xfrm>
          <a:prstGeom prst="rect">
            <a:avLst/>
          </a:prstGeom>
          <a:solidFill>
            <a:schemeClr val="accent3"/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400" dirty="0">
                <a:solidFill>
                  <a:schemeClr val="bg1"/>
                </a:solidFill>
                <a:latin typeface="Aptos" panose="020B0004020202020204" pitchFamily="34" charset="0"/>
              </a:rPr>
              <a:t>I 5 major markets per quota BEV</a:t>
            </a:r>
          </a:p>
          <a:p>
            <a:pPr algn="ctr"/>
            <a:endParaRPr lang="it-IT" sz="1400" dirty="0">
              <a:solidFill>
                <a:schemeClr val="bg1"/>
              </a:solidFill>
              <a:latin typeface="Aptos" panose="020B0004020202020204" pitchFamily="34" charset="0"/>
            </a:endParaRPr>
          </a:p>
          <a:p>
            <a:pPr algn="ctr"/>
            <a:r>
              <a:rPr lang="it-IT" sz="1400" dirty="0">
                <a:solidFill>
                  <a:schemeClr val="bg1"/>
                </a:solidFill>
                <a:latin typeface="Aptos" panose="020B0004020202020204" pitchFamily="34" charset="0"/>
              </a:rPr>
              <a:t>409k BEV immatricolate da inizio anno</a:t>
            </a:r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C1729BCA-ACEC-D18F-1ADD-42BCD680AE33}"/>
              </a:ext>
            </a:extLst>
          </p:cNvPr>
          <p:cNvSpPr/>
          <p:nvPr/>
        </p:nvSpPr>
        <p:spPr>
          <a:xfrm>
            <a:off x="4487594" y="4375052"/>
            <a:ext cx="175846" cy="1688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907382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7DDF28-C7A1-DB1C-BF65-7A39BCC53E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3">
            <a:extLst>
              <a:ext uri="{FF2B5EF4-FFF2-40B4-BE49-F238E27FC236}">
                <a16:creationId xmlns:a16="http://schemas.microsoft.com/office/drawing/2014/main" id="{DF5A7C98-3F5D-DE79-7097-FBAFF8AFA2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030" y="57862"/>
            <a:ext cx="7772400" cy="30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ptos" panose="020B0004020202020204" pitchFamily="34" charset="0"/>
                <a:ea typeface="ＭＳ Ｐゴシック" pitchFamily="34" charset="-128"/>
                <a:cs typeface="Arial" panose="020B0604020202020204" pitchFamily="34" charset="0"/>
              </a:rPr>
              <a:t>Mercato BEV EU27+EFTA+UK, gen-</a:t>
            </a:r>
            <a:r>
              <a:rPr lang="en-US" altLang="zh-CN" sz="1600" b="1" dirty="0">
                <a:solidFill>
                  <a:schemeClr val="accent1"/>
                </a:solidFill>
                <a:latin typeface="Aptos" panose="020B0004020202020204" pitchFamily="34" charset="0"/>
                <a:ea typeface="ＭＳ Ｐゴシック" pitchFamily="34" charset="-128"/>
                <a:cs typeface="Arial" panose="020B0604020202020204" pitchFamily="34" charset="0"/>
              </a:rPr>
              <a:t>set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ptos" panose="020B0004020202020204" pitchFamily="34" charset="0"/>
                <a:ea typeface="ＭＳ Ｐゴシック" pitchFamily="34" charset="-128"/>
                <a:cs typeface="Arial" panose="020B0604020202020204" pitchFamily="34" charset="0"/>
              </a:rPr>
              <a:t> 2024 (MS </a:t>
            </a:r>
            <a:r>
              <a:rPr kumimoji="0" lang="en-US" altLang="zh-CN" sz="16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ptos" panose="020B0004020202020204" pitchFamily="34" charset="0"/>
                <a:ea typeface="ＭＳ Ｐゴシック" pitchFamily="34" charset="-128"/>
                <a:cs typeface="Arial" panose="020B0604020202020204" pitchFamily="34" charset="0"/>
              </a:rPr>
              <a:t>sul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ptos" panose="020B0004020202020204" pitchFamily="34" charset="0"/>
                <a:ea typeface="ＭＳ Ｐゴシック" pitchFamily="34" charset="-128"/>
                <a:cs typeface="Arial" panose="020B0604020202020204" pitchFamily="34" charset="0"/>
              </a:rPr>
              <a:t> </a:t>
            </a:r>
            <a:r>
              <a:rPr kumimoji="0" lang="en-US" altLang="zh-CN" sz="16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ptos" panose="020B0004020202020204" pitchFamily="34" charset="0"/>
                <a:ea typeface="ＭＳ Ｐゴシック" pitchFamily="34" charset="-128"/>
                <a:cs typeface="Arial" panose="020B0604020202020204" pitchFamily="34" charset="0"/>
              </a:rPr>
              <a:t>totale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ptos" panose="020B0004020202020204" pitchFamily="34" charset="0"/>
                <a:ea typeface="ＭＳ Ｐゴシック" pitchFamily="34" charset="-128"/>
                <a:cs typeface="Arial" panose="020B0604020202020204" pitchFamily="34" charset="0"/>
              </a:rPr>
              <a:t> BEV)</a:t>
            </a:r>
          </a:p>
        </p:txBody>
      </p: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892AA23B-708E-F352-EC8F-AFE6F257F938}"/>
              </a:ext>
            </a:extLst>
          </p:cNvPr>
          <p:cNvSpPr txBox="1"/>
          <p:nvPr/>
        </p:nvSpPr>
        <p:spPr>
          <a:xfrm>
            <a:off x="223520" y="4739572"/>
            <a:ext cx="501226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Fonte: ACEA e associazioni nazionali</a:t>
            </a:r>
          </a:p>
        </p:txBody>
      </p:sp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5" name="Grafico 4">
                <a:extLst>
                  <a:ext uri="{FF2B5EF4-FFF2-40B4-BE49-F238E27FC236}">
                    <a16:creationId xmlns:a16="http://schemas.microsoft.com/office/drawing/2014/main" id="{B16771A3-C181-E721-5C05-FFB667F51ABC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515110429"/>
                  </p:ext>
                </p:extLst>
              </p:nvPr>
            </p:nvGraphicFramePr>
            <p:xfrm>
              <a:off x="541606" y="1033974"/>
              <a:ext cx="8060788" cy="3700047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3"/>
              </a:graphicData>
            </a:graphic>
          </p:graphicFrame>
        </mc:Choice>
        <mc:Fallback xmlns="">
          <p:pic>
            <p:nvPicPr>
              <p:cNvPr id="5" name="Grafico 4">
                <a:extLst>
                  <a:ext uri="{FF2B5EF4-FFF2-40B4-BE49-F238E27FC236}">
                    <a16:creationId xmlns:a16="http://schemas.microsoft.com/office/drawing/2014/main" id="{B16771A3-C181-E721-5C05-FFB667F51AB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41606" y="1033974"/>
                <a:ext cx="8060788" cy="3700047"/>
              </a:xfrm>
              <a:prstGeom prst="rect">
                <a:avLst/>
              </a:prstGeom>
            </p:spPr>
          </p:pic>
        </mc:Fallback>
      </mc:AlternateContent>
      <p:sp>
        <p:nvSpPr>
          <p:cNvPr id="6" name="Rettangolo 5">
            <a:extLst>
              <a:ext uri="{FF2B5EF4-FFF2-40B4-BE49-F238E27FC236}">
                <a16:creationId xmlns:a16="http://schemas.microsoft.com/office/drawing/2014/main" id="{C9A5CC1F-560D-BC42-B27F-7FD1A9E43A8A}"/>
              </a:ext>
            </a:extLst>
          </p:cNvPr>
          <p:cNvSpPr/>
          <p:nvPr/>
        </p:nvSpPr>
        <p:spPr>
          <a:xfrm>
            <a:off x="626012" y="472786"/>
            <a:ext cx="7884942" cy="61894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>
                <a:solidFill>
                  <a:schemeClr val="accent3">
                    <a:lumMod val="50000"/>
                  </a:schemeClr>
                </a:solidFill>
              </a:rPr>
              <a:t>Totale autovetture BEV immatricolate in EU+EFTA+UK YTD 09/2024: </a:t>
            </a:r>
          </a:p>
          <a:p>
            <a:pPr algn="ctr"/>
            <a:r>
              <a:rPr lang="it-IT" b="1" dirty="0">
                <a:solidFill>
                  <a:schemeClr val="accent3">
                    <a:lumMod val="50000"/>
                  </a:schemeClr>
                </a:solidFill>
              </a:rPr>
              <a:t>1.433.225 unità  ▪  -2,6% vs. YTD 09/2023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D41B154E-AE71-843B-8038-EE390AC71C98}"/>
              </a:ext>
            </a:extLst>
          </p:cNvPr>
          <p:cNvSpPr txBox="1"/>
          <p:nvPr/>
        </p:nvSpPr>
        <p:spPr>
          <a:xfrm>
            <a:off x="5873817" y="111292"/>
            <a:ext cx="3188903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it-IT" altLang="it-IT" sz="1100" b="1" dirty="0">
                <a:solidFill>
                  <a:schemeClr val="accent3"/>
                </a:solidFill>
                <a:latin typeface="Aptos" panose="020B0004020202020204" pitchFamily="34" charset="0"/>
                <a:cs typeface="Arial" panose="020B0604020202020204" pitchFamily="34" charset="0"/>
              </a:rPr>
              <a:t>3. Transizione verso l’elettrifico in affanno</a:t>
            </a:r>
          </a:p>
        </p:txBody>
      </p:sp>
    </p:spTree>
    <p:extLst>
      <p:ext uri="{BB962C8B-B14F-4D97-AF65-F5344CB8AC3E}">
        <p14:creationId xmlns:p14="http://schemas.microsoft.com/office/powerpoint/2010/main" val="38887446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96CBD85A-D7AE-DF56-DFD1-19FED5A8D8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037" y="939169"/>
            <a:ext cx="904803" cy="877659"/>
          </a:xfrm>
          <a:prstGeom prst="rect">
            <a:avLst/>
          </a:prstGeom>
        </p:spPr>
      </p:pic>
      <p:sp>
        <p:nvSpPr>
          <p:cNvPr id="6" name="Text Box 8">
            <a:extLst>
              <a:ext uri="{FF2B5EF4-FFF2-40B4-BE49-F238E27FC236}">
                <a16:creationId xmlns:a16="http://schemas.microsoft.com/office/drawing/2014/main" id="{54D62AF1-4BB2-F040-1155-C50231A951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035" y="166193"/>
            <a:ext cx="3819593" cy="30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>
            <a:defPPr>
              <a:defRPr lang="en-US"/>
            </a:defPPr>
            <a:lvl1pPr marR="0" lvl="0" indent="0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ptos" panose="020B0004020202020204" pitchFamily="34" charset="0"/>
                <a:ea typeface="ＭＳ Ｐゴシック" pitchFamily="34" charset="-128"/>
                <a:cs typeface="Arial" panose="020B0604020202020204" pitchFamily="34" charset="0"/>
              </a:defRPr>
            </a:lvl1pPr>
          </a:lstStyle>
          <a:p>
            <a:r>
              <a:rPr lang="it-IT" altLang="it-IT" dirty="0" err="1"/>
              <a:t>Employment</a:t>
            </a:r>
            <a:r>
              <a:rPr lang="it-IT" altLang="it-IT" dirty="0"/>
              <a:t> tracker CLEPA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F3E3C4CD-BF4F-6FAF-9AAC-2F135A0B06F7}"/>
              </a:ext>
            </a:extLst>
          </p:cNvPr>
          <p:cNvSpPr txBox="1"/>
          <p:nvPr/>
        </p:nvSpPr>
        <p:spPr>
          <a:xfrm>
            <a:off x="1109584" y="939169"/>
            <a:ext cx="7913379" cy="243400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it-IT"/>
            </a:defPPr>
            <a:lvl1pPr>
              <a:spcAft>
                <a:spcPts val="1067"/>
              </a:spcAft>
              <a:defRPr sz="1733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14313" indent="-214313">
              <a:buFont typeface="Wingdings" panose="05000000000000000000" pitchFamily="2" charset="2"/>
              <a:buChar char="ü"/>
            </a:pPr>
            <a:r>
              <a:rPr lang="en-US" sz="1050" b="0" dirty="0"/>
              <a:t>La </a:t>
            </a:r>
            <a:r>
              <a:rPr lang="en-US" sz="1050" b="0" dirty="0" err="1"/>
              <a:t>filiera</a:t>
            </a:r>
            <a:r>
              <a:rPr lang="en-US" sz="1050" b="0" dirty="0"/>
              <a:t> </a:t>
            </a:r>
            <a:r>
              <a:rPr lang="en-US" sz="1050" b="0" dirty="0" err="1"/>
              <a:t>della</a:t>
            </a:r>
            <a:r>
              <a:rPr lang="en-US" sz="1050" b="0" dirty="0"/>
              <a:t> </a:t>
            </a:r>
            <a:r>
              <a:rPr lang="en-US" sz="1050" b="0" dirty="0" err="1"/>
              <a:t>componenstistica</a:t>
            </a:r>
            <a:r>
              <a:rPr lang="en-US" sz="1050" b="0" dirty="0"/>
              <a:t> in UE </a:t>
            </a:r>
            <a:r>
              <a:rPr lang="en-US" sz="1050" b="0" dirty="0" err="1"/>
              <a:t>impiega</a:t>
            </a:r>
            <a:r>
              <a:rPr lang="en-US" sz="1050" b="0" dirty="0"/>
              <a:t> circa </a:t>
            </a:r>
            <a:r>
              <a:rPr lang="en-US" sz="1050" dirty="0"/>
              <a:t>1,7 </a:t>
            </a:r>
            <a:r>
              <a:rPr lang="en-US" sz="1050" dirty="0" err="1"/>
              <a:t>milioni</a:t>
            </a:r>
            <a:r>
              <a:rPr lang="en-US" sz="1050" dirty="0"/>
              <a:t> di </a:t>
            </a:r>
            <a:r>
              <a:rPr lang="en-US" sz="1050" dirty="0" err="1"/>
              <a:t>addetti</a:t>
            </a:r>
            <a:endParaRPr lang="en-US" sz="1050" dirty="0"/>
          </a:p>
          <a:p>
            <a:pPr marL="214313" indent="-214313">
              <a:buFont typeface="Wingdings" panose="05000000000000000000" pitchFamily="2" charset="2"/>
              <a:buChar char="ü"/>
            </a:pPr>
            <a:r>
              <a:rPr lang="en-US" sz="1050" b="0" dirty="0"/>
              <a:t>Secondo lo studio CLEPA-PwC del 2021 </a:t>
            </a:r>
            <a:r>
              <a:rPr lang="en-US" sz="1050" dirty="0" err="1"/>
              <a:t>oltre</a:t>
            </a:r>
            <a:r>
              <a:rPr lang="en-US" sz="1050" dirty="0"/>
              <a:t> 500.000 </a:t>
            </a:r>
            <a:r>
              <a:rPr lang="en-US" sz="1050" dirty="0" err="1"/>
              <a:t>posti</a:t>
            </a:r>
            <a:r>
              <a:rPr lang="en-US" sz="1050" dirty="0"/>
              <a:t> di </a:t>
            </a:r>
            <a:r>
              <a:rPr lang="en-US" sz="1050" dirty="0" err="1"/>
              <a:t>lavoro</a:t>
            </a:r>
            <a:r>
              <a:rPr lang="en-US" sz="1050" dirty="0"/>
              <a:t> </a:t>
            </a:r>
            <a:r>
              <a:rPr lang="en-US" sz="1050" dirty="0" err="1"/>
              <a:t>legati</a:t>
            </a:r>
            <a:r>
              <a:rPr lang="en-US" sz="1050" dirty="0"/>
              <a:t> </a:t>
            </a:r>
            <a:r>
              <a:rPr lang="en-US" sz="1050" dirty="0" err="1"/>
              <a:t>alla</a:t>
            </a:r>
            <a:r>
              <a:rPr lang="en-US" sz="1050" dirty="0"/>
              <a:t> </a:t>
            </a:r>
            <a:r>
              <a:rPr lang="en-US" sz="1050" dirty="0" err="1"/>
              <a:t>filiera</a:t>
            </a:r>
            <a:r>
              <a:rPr lang="en-US" sz="1050" dirty="0"/>
              <a:t> ICE </a:t>
            </a:r>
            <a:r>
              <a:rPr lang="en-US" sz="1050" dirty="0" err="1"/>
              <a:t>sono</a:t>
            </a:r>
            <a:r>
              <a:rPr lang="en-US" sz="1050" dirty="0"/>
              <a:t> </a:t>
            </a:r>
            <a:r>
              <a:rPr lang="en-US" sz="1050" dirty="0" err="1"/>
              <a:t>destinati</a:t>
            </a:r>
            <a:r>
              <a:rPr lang="en-US" sz="1050" dirty="0"/>
              <a:t> </a:t>
            </a:r>
            <a:r>
              <a:rPr lang="en-US" sz="1050" dirty="0" err="1"/>
              <a:t>all’obsolescenza</a:t>
            </a:r>
            <a:r>
              <a:rPr lang="en-US" sz="1050" dirty="0"/>
              <a:t> </a:t>
            </a:r>
            <a:r>
              <a:rPr lang="en-US" sz="1050" b="0" dirty="0"/>
              <a:t>per via del phase-out </a:t>
            </a:r>
            <a:r>
              <a:rPr lang="en-US" sz="1050" b="0" dirty="0" err="1"/>
              <a:t>tecnologico</a:t>
            </a:r>
            <a:r>
              <a:rPr lang="en-US" sz="1050" b="0" dirty="0"/>
              <a:t> al 2035</a:t>
            </a:r>
          </a:p>
          <a:p>
            <a:pPr marL="214313" indent="-214313">
              <a:buFont typeface="Wingdings" panose="05000000000000000000" pitchFamily="2" charset="2"/>
              <a:buChar char="ü"/>
            </a:pPr>
            <a:r>
              <a:rPr lang="en-US" sz="1050" b="0" dirty="0"/>
              <a:t>Secondo il </a:t>
            </a:r>
            <a:r>
              <a:rPr lang="en-US" sz="1050" b="0" dirty="0" err="1"/>
              <a:t>monitoraggio</a:t>
            </a:r>
            <a:r>
              <a:rPr lang="en-US" sz="1050" b="0" dirty="0"/>
              <a:t> CLEPA 2020-2024 </a:t>
            </a:r>
            <a:r>
              <a:rPr lang="en-US" sz="1050" dirty="0" err="1"/>
              <a:t>dei</a:t>
            </a:r>
            <a:r>
              <a:rPr lang="en-US" sz="1050" dirty="0"/>
              <a:t> 101.200 </a:t>
            </a:r>
            <a:r>
              <a:rPr lang="en-US" sz="1050" dirty="0" err="1"/>
              <a:t>posti</a:t>
            </a:r>
            <a:r>
              <a:rPr lang="en-US" sz="1050" dirty="0"/>
              <a:t> di </a:t>
            </a:r>
            <a:r>
              <a:rPr lang="en-US" sz="1050" dirty="0" err="1"/>
              <a:t>lavoro</a:t>
            </a:r>
            <a:r>
              <a:rPr lang="en-US" sz="1050" dirty="0"/>
              <a:t> </a:t>
            </a:r>
            <a:r>
              <a:rPr lang="en-US" sz="1050" dirty="0" err="1"/>
              <a:t>aggiuntivi</a:t>
            </a:r>
            <a:r>
              <a:rPr lang="en-US" sz="1050" dirty="0"/>
              <a:t> </a:t>
            </a:r>
            <a:r>
              <a:rPr lang="en-US" sz="1050" dirty="0" err="1"/>
              <a:t>attesi</a:t>
            </a:r>
            <a:r>
              <a:rPr lang="en-US" sz="1050" dirty="0"/>
              <a:t> per il 2025 solo </a:t>
            </a:r>
            <a:r>
              <a:rPr lang="en-US" sz="1050" dirty="0">
                <a:solidFill>
                  <a:srgbClr val="0070C0"/>
                </a:solidFill>
              </a:rPr>
              <a:t>29.400</a:t>
            </a:r>
            <a:r>
              <a:rPr lang="en-US" sz="1050" dirty="0"/>
              <a:t> </a:t>
            </a:r>
            <a:r>
              <a:rPr lang="en-US" sz="1050" dirty="0" err="1"/>
              <a:t>si</a:t>
            </a:r>
            <a:r>
              <a:rPr lang="en-US" sz="1050" dirty="0"/>
              <a:t> </a:t>
            </a:r>
            <a:r>
              <a:rPr lang="en-US" sz="1050" dirty="0" err="1"/>
              <a:t>sono</a:t>
            </a:r>
            <a:r>
              <a:rPr lang="en-US" sz="1050" dirty="0"/>
              <a:t> al </a:t>
            </a:r>
            <a:r>
              <a:rPr lang="en-US" sz="1050" dirty="0" err="1"/>
              <a:t>momento</a:t>
            </a:r>
            <a:r>
              <a:rPr lang="en-US" sz="1050" dirty="0"/>
              <a:t> </a:t>
            </a:r>
            <a:r>
              <a:rPr lang="en-US" sz="1050" dirty="0" err="1"/>
              <a:t>materializzati</a:t>
            </a:r>
            <a:r>
              <a:rPr lang="en-US" sz="1050" dirty="0"/>
              <a:t>. </a:t>
            </a:r>
            <a:r>
              <a:rPr lang="en-US" sz="1050" b="0" dirty="0"/>
              <a:t>Di </a:t>
            </a:r>
            <a:r>
              <a:rPr lang="en-US" sz="1050" b="0" dirty="0" err="1"/>
              <a:t>questi</a:t>
            </a:r>
            <a:r>
              <a:rPr lang="en-US" sz="1050" b="0" dirty="0"/>
              <a:t> il 65% (ca. 19.000) </a:t>
            </a:r>
            <a:r>
              <a:rPr lang="en-US" sz="1050" b="0" dirty="0" err="1"/>
              <a:t>sono</a:t>
            </a:r>
            <a:r>
              <a:rPr lang="en-US" sz="1050" b="0" dirty="0"/>
              <a:t> </a:t>
            </a:r>
            <a:r>
              <a:rPr lang="en-US" sz="1050" b="0" dirty="0" err="1"/>
              <a:t>direttamente</a:t>
            </a:r>
            <a:r>
              <a:rPr lang="en-US" sz="1050" b="0" dirty="0"/>
              <a:t> </a:t>
            </a:r>
            <a:r>
              <a:rPr lang="en-US" sz="1050" b="0" dirty="0" err="1"/>
              <a:t>connessi</a:t>
            </a:r>
            <a:r>
              <a:rPr lang="en-US" sz="1050" b="0" dirty="0"/>
              <a:t> </a:t>
            </a:r>
            <a:r>
              <a:rPr lang="en-US" sz="1050" b="0" dirty="0" err="1"/>
              <a:t>alla</a:t>
            </a:r>
            <a:r>
              <a:rPr lang="en-US" sz="1050" b="0" dirty="0"/>
              <a:t> </a:t>
            </a:r>
            <a:r>
              <a:rPr lang="en-US" sz="1050" b="0" dirty="0" err="1"/>
              <a:t>transizione</a:t>
            </a:r>
            <a:r>
              <a:rPr lang="en-US" sz="1050" b="0" dirty="0"/>
              <a:t> </a:t>
            </a:r>
            <a:r>
              <a:rPr lang="en-US" sz="1050" b="0" dirty="0" err="1"/>
              <a:t>all’elettrificazione</a:t>
            </a:r>
            <a:r>
              <a:rPr lang="en-US" sz="1050" b="0" dirty="0"/>
              <a:t>, ma </a:t>
            </a:r>
            <a:r>
              <a:rPr lang="en-US" sz="1050" b="0" dirty="0" err="1"/>
              <a:t>rappresentano</a:t>
            </a:r>
            <a:r>
              <a:rPr lang="en-US" sz="1050" b="0" dirty="0"/>
              <a:t> </a:t>
            </a:r>
            <a:r>
              <a:rPr lang="en-US" sz="1050" dirty="0"/>
              <a:t>solo il 20% di </a:t>
            </a:r>
            <a:r>
              <a:rPr lang="en-US" sz="1050" dirty="0" err="1"/>
              <a:t>quelli</a:t>
            </a:r>
            <a:r>
              <a:rPr lang="en-US" sz="1050" dirty="0"/>
              <a:t> </a:t>
            </a:r>
            <a:r>
              <a:rPr lang="en-US" sz="1050" dirty="0" err="1"/>
              <a:t>originariamente</a:t>
            </a:r>
            <a:r>
              <a:rPr lang="en-US" sz="1050" dirty="0"/>
              <a:t> </a:t>
            </a:r>
            <a:r>
              <a:rPr lang="en-US" sz="1050" dirty="0" err="1"/>
              <a:t>attesi</a:t>
            </a:r>
            <a:r>
              <a:rPr lang="en-US" sz="1050" dirty="0"/>
              <a:t>.</a:t>
            </a:r>
          </a:p>
          <a:p>
            <a:pPr marL="214313" indent="-214313">
              <a:buFont typeface="Wingdings" panose="05000000000000000000" pitchFamily="2" charset="2"/>
              <a:buChar char="ü"/>
            </a:pPr>
            <a:r>
              <a:rPr lang="en-US" sz="1050" b="0" dirty="0"/>
              <a:t>Il 57% </a:t>
            </a:r>
            <a:r>
              <a:rPr lang="en-US" sz="1050" b="0" dirty="0" err="1"/>
              <a:t>delle</a:t>
            </a:r>
            <a:r>
              <a:rPr lang="en-US" sz="1050" b="0" dirty="0"/>
              <a:t> </a:t>
            </a:r>
            <a:r>
              <a:rPr lang="en-US" sz="1050" dirty="0" err="1">
                <a:solidFill>
                  <a:srgbClr val="C00000"/>
                </a:solidFill>
              </a:rPr>
              <a:t>perdite</a:t>
            </a:r>
            <a:r>
              <a:rPr lang="en-US" sz="1050" dirty="0">
                <a:solidFill>
                  <a:srgbClr val="C00000"/>
                </a:solidFill>
              </a:rPr>
              <a:t> di </a:t>
            </a:r>
            <a:r>
              <a:rPr lang="en-US" sz="1050" dirty="0" err="1">
                <a:solidFill>
                  <a:srgbClr val="C00000"/>
                </a:solidFill>
              </a:rPr>
              <a:t>posti</a:t>
            </a:r>
            <a:r>
              <a:rPr lang="en-US" sz="1050" dirty="0">
                <a:solidFill>
                  <a:srgbClr val="C00000"/>
                </a:solidFill>
              </a:rPr>
              <a:t> di </a:t>
            </a:r>
            <a:r>
              <a:rPr lang="en-US" sz="1050" dirty="0" err="1">
                <a:solidFill>
                  <a:srgbClr val="C00000"/>
                </a:solidFill>
              </a:rPr>
              <a:t>lavoro</a:t>
            </a:r>
            <a:r>
              <a:rPr lang="en-US" sz="1050" dirty="0">
                <a:solidFill>
                  <a:srgbClr val="C00000"/>
                </a:solidFill>
              </a:rPr>
              <a:t> </a:t>
            </a:r>
            <a:r>
              <a:rPr lang="en-US" sz="1050" b="0" dirty="0" err="1"/>
              <a:t>sono</a:t>
            </a:r>
            <a:r>
              <a:rPr lang="en-US" sz="1050" b="0" dirty="0"/>
              <a:t> </a:t>
            </a:r>
            <a:r>
              <a:rPr lang="en-US" sz="1050" b="0" dirty="0" err="1"/>
              <a:t>attribuibili</a:t>
            </a:r>
            <a:r>
              <a:rPr lang="en-US" sz="1050" b="0" dirty="0"/>
              <a:t> alle </a:t>
            </a:r>
            <a:r>
              <a:rPr lang="en-US" sz="1050" b="0" dirty="0" err="1"/>
              <a:t>condizioni</a:t>
            </a:r>
            <a:r>
              <a:rPr lang="en-US" sz="1050" b="0" dirty="0"/>
              <a:t> di </a:t>
            </a:r>
            <a:r>
              <a:rPr lang="en-US" sz="1050" b="0" dirty="0" err="1"/>
              <a:t>mercato</a:t>
            </a:r>
            <a:r>
              <a:rPr lang="en-US" sz="1050" b="0" dirty="0"/>
              <a:t> (</a:t>
            </a:r>
            <a:r>
              <a:rPr lang="en-US" sz="1050" b="0" dirty="0" err="1"/>
              <a:t>crisi</a:t>
            </a:r>
            <a:r>
              <a:rPr lang="en-US" sz="1050" b="0" dirty="0"/>
              <a:t> </a:t>
            </a:r>
            <a:r>
              <a:rPr lang="en-US" sz="1050" b="0" dirty="0" err="1"/>
              <a:t>produzione</a:t>
            </a:r>
            <a:r>
              <a:rPr lang="en-US" sz="1050" b="0" dirty="0"/>
              <a:t> e </a:t>
            </a:r>
            <a:r>
              <a:rPr lang="en-US" sz="1050" b="0" dirty="0" err="1"/>
              <a:t>domanda</a:t>
            </a:r>
            <a:r>
              <a:rPr lang="en-US" sz="1050" b="0" dirty="0"/>
              <a:t>; </a:t>
            </a:r>
            <a:r>
              <a:rPr lang="en-US" sz="1050" b="0" dirty="0" err="1"/>
              <a:t>aumento</a:t>
            </a:r>
            <a:r>
              <a:rPr lang="en-US" sz="1050" b="0" dirty="0"/>
              <a:t> </a:t>
            </a:r>
            <a:r>
              <a:rPr lang="en-US" sz="1050" b="0" dirty="0" err="1"/>
              <a:t>costi</a:t>
            </a:r>
            <a:r>
              <a:rPr lang="en-US" sz="1050" b="0" dirty="0"/>
              <a:t> </a:t>
            </a:r>
            <a:r>
              <a:rPr lang="en-US" sz="1050" b="0" dirty="0" err="1"/>
              <a:t>produzione</a:t>
            </a:r>
            <a:r>
              <a:rPr lang="en-US" sz="1050" b="0" dirty="0"/>
              <a:t>), </a:t>
            </a:r>
            <a:r>
              <a:rPr lang="en-US" sz="1050" b="0" dirty="0" err="1"/>
              <a:t>mentre</a:t>
            </a:r>
            <a:r>
              <a:rPr lang="en-US" sz="1050" b="0" dirty="0"/>
              <a:t> </a:t>
            </a:r>
            <a:r>
              <a:rPr lang="en-US" sz="1050" dirty="0"/>
              <a:t>il 26% </a:t>
            </a:r>
            <a:r>
              <a:rPr lang="en-US" sz="1050" dirty="0" err="1"/>
              <a:t>sono</a:t>
            </a:r>
            <a:r>
              <a:rPr lang="en-US" sz="1050" dirty="0"/>
              <a:t> </a:t>
            </a:r>
            <a:r>
              <a:rPr lang="en-US" sz="1050" dirty="0" err="1"/>
              <a:t>attribuibili</a:t>
            </a:r>
            <a:r>
              <a:rPr lang="en-US" sz="1050" dirty="0"/>
              <a:t> al </a:t>
            </a:r>
            <a:r>
              <a:rPr lang="en-US" sz="1050" dirty="0" err="1"/>
              <a:t>processo</a:t>
            </a:r>
            <a:r>
              <a:rPr lang="en-US" sz="1050" dirty="0"/>
              <a:t> di </a:t>
            </a:r>
            <a:r>
              <a:rPr lang="en-US" sz="1050" dirty="0" err="1"/>
              <a:t>elettrificazione</a:t>
            </a:r>
            <a:r>
              <a:rPr lang="en-US" sz="1050" dirty="0"/>
              <a:t> </a:t>
            </a:r>
            <a:r>
              <a:rPr lang="en-US" sz="1050" dirty="0" err="1"/>
              <a:t>della</a:t>
            </a:r>
            <a:r>
              <a:rPr lang="en-US" sz="1050" dirty="0"/>
              <a:t> </a:t>
            </a:r>
            <a:r>
              <a:rPr lang="en-US" sz="1050" dirty="0" err="1"/>
              <a:t>mobilità</a:t>
            </a:r>
            <a:endParaRPr lang="en-US" sz="1050" dirty="0"/>
          </a:p>
          <a:p>
            <a:pPr marL="214313" indent="-214313">
              <a:buFont typeface="Wingdings" panose="05000000000000000000" pitchFamily="2" charset="2"/>
              <a:buChar char="ü"/>
            </a:pPr>
            <a:r>
              <a:rPr lang="en-US" sz="1050" b="0" dirty="0"/>
              <a:t>La Germania è la </a:t>
            </a:r>
            <a:r>
              <a:rPr lang="en-US" sz="1050" b="0" dirty="0" err="1"/>
              <a:t>nazione</a:t>
            </a:r>
            <a:r>
              <a:rPr lang="en-US" sz="1050" b="0" dirty="0"/>
              <a:t> UE destinate a </a:t>
            </a:r>
            <a:r>
              <a:rPr lang="en-US" sz="1050" b="0" dirty="0" err="1"/>
              <a:t>soffrire</a:t>
            </a:r>
            <a:r>
              <a:rPr lang="en-US" sz="1050" b="0" dirty="0"/>
              <a:t> il </a:t>
            </a:r>
            <a:r>
              <a:rPr lang="en-US" sz="1050" b="0" dirty="0" err="1"/>
              <a:t>maggior</a:t>
            </a:r>
            <a:r>
              <a:rPr lang="en-US" sz="1050" b="0" dirty="0"/>
              <a:t> </a:t>
            </a:r>
            <a:r>
              <a:rPr lang="en-US" sz="1050" b="0" dirty="0" err="1"/>
              <a:t>impatto</a:t>
            </a:r>
            <a:r>
              <a:rPr lang="en-US" sz="1050" b="0" dirty="0"/>
              <a:t>, </a:t>
            </a:r>
            <a:r>
              <a:rPr lang="en-US" sz="1050" b="0" dirty="0" err="1"/>
              <a:t>pesando</a:t>
            </a:r>
            <a:r>
              <a:rPr lang="en-US" sz="1050" b="0" dirty="0"/>
              <a:t> per il 60% </a:t>
            </a:r>
            <a:r>
              <a:rPr lang="en-US" sz="1050" b="0" dirty="0" err="1"/>
              <a:t>delle</a:t>
            </a:r>
            <a:r>
              <a:rPr lang="en-US" sz="1050" b="0" dirty="0"/>
              <a:t> </a:t>
            </a:r>
            <a:r>
              <a:rPr lang="en-US" sz="1050" b="0" dirty="0" err="1"/>
              <a:t>perdite</a:t>
            </a:r>
            <a:r>
              <a:rPr lang="en-US" sz="1050" b="0" dirty="0"/>
              <a:t> di </a:t>
            </a:r>
            <a:r>
              <a:rPr lang="en-US" sz="1050" b="0" dirty="0" err="1"/>
              <a:t>posti</a:t>
            </a:r>
            <a:r>
              <a:rPr lang="en-US" sz="1050" b="0" dirty="0"/>
              <a:t> di </a:t>
            </a:r>
            <a:r>
              <a:rPr lang="en-US" sz="1050" b="0" dirty="0" err="1"/>
              <a:t>lavoro</a:t>
            </a:r>
            <a:r>
              <a:rPr lang="en-US" sz="1050" b="0" dirty="0"/>
              <a:t> in UE. </a:t>
            </a:r>
            <a:r>
              <a:rPr lang="en-US" sz="1050" b="0" dirty="0" err="1"/>
              <a:t>Nonostante</a:t>
            </a:r>
            <a:r>
              <a:rPr lang="en-US" sz="1050" b="0" dirty="0"/>
              <a:t> </a:t>
            </a:r>
            <a:r>
              <a:rPr lang="en-US" sz="1050" b="0" dirty="0" err="1"/>
              <a:t>queste</a:t>
            </a:r>
            <a:r>
              <a:rPr lang="en-US" sz="1050" b="0" dirty="0"/>
              <a:t> </a:t>
            </a:r>
            <a:r>
              <a:rPr lang="en-US" sz="1050" b="0" dirty="0" err="1"/>
              <a:t>perdite</a:t>
            </a:r>
            <a:r>
              <a:rPr lang="en-US" sz="1050" b="0" dirty="0"/>
              <a:t>, </a:t>
            </a:r>
            <a:r>
              <a:rPr lang="en-US" sz="1050" b="0" dirty="0" err="1"/>
              <a:t>acquisisce</a:t>
            </a:r>
            <a:r>
              <a:rPr lang="en-US" sz="1050" b="0" dirty="0"/>
              <a:t> solo il 18% </a:t>
            </a:r>
            <a:r>
              <a:rPr lang="en-US" sz="1050" b="0" dirty="0" err="1"/>
              <a:t>dei</a:t>
            </a:r>
            <a:r>
              <a:rPr lang="en-US" sz="1050" b="0" dirty="0"/>
              <a:t> </a:t>
            </a:r>
            <a:r>
              <a:rPr lang="en-US" sz="1050" b="0" dirty="0" err="1"/>
              <a:t>nuovi</a:t>
            </a:r>
            <a:r>
              <a:rPr lang="en-US" sz="1050" b="0" dirty="0"/>
              <a:t> </a:t>
            </a:r>
            <a:r>
              <a:rPr lang="en-US" sz="1050" b="0" dirty="0" err="1"/>
              <a:t>posti</a:t>
            </a:r>
            <a:r>
              <a:rPr lang="en-US" sz="1050" b="0" dirty="0"/>
              <a:t> di </a:t>
            </a:r>
            <a:r>
              <a:rPr lang="en-US" sz="1050" b="0" dirty="0" err="1"/>
              <a:t>lavoro</a:t>
            </a:r>
            <a:r>
              <a:rPr lang="en-US" sz="1050" b="0" dirty="0"/>
              <a:t> </a:t>
            </a:r>
            <a:r>
              <a:rPr lang="en-US" sz="1050" b="0" dirty="0" err="1"/>
              <a:t>nel</a:t>
            </a:r>
            <a:r>
              <a:rPr lang="en-US" sz="1050" b="0" dirty="0"/>
              <a:t> </a:t>
            </a:r>
            <a:r>
              <a:rPr lang="en-US" sz="1050" b="0" dirty="0" err="1"/>
              <a:t>settore</a:t>
            </a:r>
            <a:r>
              <a:rPr lang="en-US" sz="1050" b="0" dirty="0"/>
              <a:t>.</a:t>
            </a:r>
            <a:br>
              <a:rPr lang="en-US" sz="1050" b="0" dirty="0"/>
            </a:br>
            <a:r>
              <a:rPr lang="en-US" sz="1050" b="0" dirty="0"/>
              <a:t>La Polonia ne </a:t>
            </a:r>
            <a:r>
              <a:rPr lang="en-US" sz="1050" b="0" dirty="0" err="1"/>
              <a:t>acquisice</a:t>
            </a:r>
            <a:r>
              <a:rPr lang="en-US" sz="1050" b="0" dirty="0"/>
              <a:t> </a:t>
            </a:r>
            <a:r>
              <a:rPr lang="en-US" sz="1050" b="0" dirty="0" err="1"/>
              <a:t>invece</a:t>
            </a:r>
            <a:r>
              <a:rPr lang="en-US" sz="1050" b="0" dirty="0"/>
              <a:t> il 28% e </a:t>
            </a:r>
            <a:r>
              <a:rPr lang="en-US" sz="1050" b="0" dirty="0" err="1"/>
              <a:t>detiene</a:t>
            </a:r>
            <a:r>
              <a:rPr lang="en-US" sz="1050" b="0" dirty="0"/>
              <a:t> la leadership in </a:t>
            </a:r>
            <a:r>
              <a:rPr lang="en-US" sz="1050" b="0" dirty="0" err="1"/>
              <a:t>questo</a:t>
            </a:r>
            <a:r>
              <a:rPr lang="en-US" sz="1050" b="0" dirty="0"/>
              <a:t> senso.</a:t>
            </a:r>
          </a:p>
        </p:txBody>
      </p:sp>
      <p:sp>
        <p:nvSpPr>
          <p:cNvPr id="9" name="Text Box 8">
            <a:extLst>
              <a:ext uri="{FF2B5EF4-FFF2-40B4-BE49-F238E27FC236}">
                <a16:creationId xmlns:a16="http://schemas.microsoft.com/office/drawing/2014/main" id="{F256372F-2217-72CA-18A3-1C9E3B5FC9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036" y="3589466"/>
            <a:ext cx="9022964" cy="507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>
            <a:defPPr>
              <a:defRPr lang="it-IT"/>
            </a:defPPr>
            <a:lvl1pPr defTabSz="609585">
              <a:defRPr sz="2000" b="1">
                <a:solidFill>
                  <a:srgbClr val="002060"/>
                </a:solidFill>
                <a:latin typeface="Aptos" panose="020B0004020202020204" pitchFamily="34" charset="0"/>
                <a:ea typeface="ＭＳ Ｐゴシック" pitchFamily="34" charset="-128"/>
                <a:cs typeface="Arial" panose="020B0604020202020204" pitchFamily="34" charset="0"/>
              </a:defRPr>
            </a:lvl1pPr>
          </a:lstStyle>
          <a:p>
            <a:pPr algn="ctr"/>
            <a:r>
              <a:rPr lang="it-IT" altLang="it-IT" sz="1800" dirty="0">
                <a:solidFill>
                  <a:srgbClr val="0070C0"/>
                </a:solidFill>
                <a:latin typeface="Arial" panose="020B0604020202020204" pitchFamily="34" charset="0"/>
              </a:rPr>
              <a:t>2020-2024:</a:t>
            </a:r>
          </a:p>
          <a:p>
            <a:pPr algn="ctr"/>
            <a:r>
              <a:rPr lang="it-IT" altLang="it-IT" sz="1350" dirty="0">
                <a:solidFill>
                  <a:srgbClr val="C00000"/>
                </a:solidFill>
                <a:latin typeface="Arial" panose="020B0604020202020204" pitchFamily="34" charset="0"/>
              </a:rPr>
              <a:t>perdita di 85.700 posti di lavoro nel settore in UE</a:t>
            </a:r>
            <a:r>
              <a:rPr lang="it-IT" altLang="it-IT" sz="1350" dirty="0">
                <a:solidFill>
                  <a:srgbClr val="0070C0"/>
                </a:solidFill>
                <a:latin typeface="Arial" panose="020B0604020202020204" pitchFamily="34" charset="0"/>
              </a:rPr>
              <a:t> + </a:t>
            </a:r>
            <a:r>
              <a:rPr lang="it-IT" altLang="it-IT" sz="1350" dirty="0">
                <a:solidFill>
                  <a:srgbClr val="00B050"/>
                </a:solidFill>
                <a:latin typeface="Arial" panose="020B0604020202020204" pitchFamily="34" charset="0"/>
              </a:rPr>
              <a:t>creazione di 29.400 nuovi posti di lavoro</a:t>
            </a:r>
            <a:br>
              <a:rPr lang="it-IT" altLang="it-IT" sz="1350" dirty="0">
                <a:solidFill>
                  <a:srgbClr val="00B050"/>
                </a:solidFill>
                <a:latin typeface="Arial" panose="020B0604020202020204" pitchFamily="34" charset="0"/>
              </a:rPr>
            </a:br>
            <a:r>
              <a:rPr lang="it-IT" altLang="it-IT" sz="1350" dirty="0">
                <a:solidFill>
                  <a:srgbClr val="0070C0"/>
                </a:solidFill>
                <a:latin typeface="Arial" panose="020B0604020202020204" pitchFamily="34" charset="0"/>
              </a:rPr>
              <a:t>=</a:t>
            </a:r>
            <a:r>
              <a:rPr lang="it-IT" altLang="it-IT" sz="1350" dirty="0">
                <a:solidFill>
                  <a:srgbClr val="C00000"/>
                </a:solidFill>
                <a:latin typeface="Arial" panose="020B0604020202020204" pitchFamily="34" charset="0"/>
              </a:rPr>
              <a:t> perdita netta di 56.400 posti</a:t>
            </a:r>
          </a:p>
        </p:txBody>
      </p:sp>
    </p:spTree>
    <p:extLst>
      <p:ext uri="{BB962C8B-B14F-4D97-AF65-F5344CB8AC3E}">
        <p14:creationId xmlns:p14="http://schemas.microsoft.com/office/powerpoint/2010/main" val="308102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ccia a pentagono 1">
            <a:extLst>
              <a:ext uri="{FF2B5EF4-FFF2-40B4-BE49-F238E27FC236}">
                <a16:creationId xmlns:a16="http://schemas.microsoft.com/office/drawing/2014/main" id="{80AA40F2-DEBE-A40E-07F2-611A6B071229}"/>
              </a:ext>
            </a:extLst>
          </p:cNvPr>
          <p:cNvSpPr/>
          <p:nvPr/>
        </p:nvSpPr>
        <p:spPr>
          <a:xfrm flipH="1">
            <a:off x="4921624" y="99409"/>
            <a:ext cx="3691367" cy="405000"/>
          </a:xfrm>
          <a:prstGeom prst="homePlate">
            <a:avLst/>
          </a:prstGeom>
          <a:noFill/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anchor="ctr"/>
          <a:lstStyle>
            <a:defPPr>
              <a:defRPr lang="en-US"/>
            </a:defPPr>
            <a:lvl1pPr marL="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8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2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altLang="it-IT" sz="1350" b="1" dirty="0">
                <a:solidFill>
                  <a:schemeClr val="bg1"/>
                </a:solidFill>
                <a:cs typeface="Arial" panose="020B0604020202020204" pitchFamily="34" charset="0"/>
              </a:rPr>
              <a:t>Crisi dei microchip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851D0AB9-2A9F-AB66-6405-CCAA22D855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030" y="57862"/>
            <a:ext cx="7772400" cy="30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ptos" panose="020B0004020202020204" pitchFamily="34" charset="0"/>
                <a:ea typeface="ＭＳ Ｐゴシック" pitchFamily="34" charset="-128"/>
                <a:cs typeface="Arial" panose="020B0604020202020204" pitchFamily="34" charset="0"/>
              </a:rPr>
              <a:t>La </a:t>
            </a:r>
            <a:r>
              <a:rPr kumimoji="0" lang="en-US" altLang="zh-CN" sz="16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ptos" panose="020B0004020202020204" pitchFamily="34" charset="0"/>
                <a:ea typeface="ＭＳ Ｐゴシック" pitchFamily="34" charset="-128"/>
                <a:cs typeface="Arial" panose="020B0604020202020204" pitchFamily="34" charset="0"/>
              </a:rPr>
              <a:t>Cina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ptos" panose="020B0004020202020204" pitchFamily="34" charset="0"/>
              <a:ea typeface="ＭＳ Ｐゴシック" pitchFamily="34" charset="-128"/>
              <a:cs typeface="Arial" panose="020B0604020202020204" pitchFamily="34" charset="0"/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83E38B0B-D8AB-630C-3C05-CBFA898BB291}"/>
              </a:ext>
            </a:extLst>
          </p:cNvPr>
          <p:cNvSpPr txBox="1"/>
          <p:nvPr/>
        </p:nvSpPr>
        <p:spPr>
          <a:xfrm>
            <a:off x="5873817" y="111292"/>
            <a:ext cx="3188903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it-IT" altLang="it-IT" sz="1100" b="1" dirty="0">
                <a:solidFill>
                  <a:schemeClr val="accent6"/>
                </a:solidFill>
                <a:latin typeface="Aptos" panose="020B0004020202020204" pitchFamily="34" charset="0"/>
                <a:cs typeface="Arial" panose="020B0604020202020204" pitchFamily="34" charset="0"/>
              </a:rPr>
              <a:t>4. Cina</a:t>
            </a:r>
          </a:p>
        </p:txBody>
      </p:sp>
      <p:sp>
        <p:nvSpPr>
          <p:cNvPr id="6" name="Freccia a pentagono 5">
            <a:extLst>
              <a:ext uri="{FF2B5EF4-FFF2-40B4-BE49-F238E27FC236}">
                <a16:creationId xmlns:a16="http://schemas.microsoft.com/office/drawing/2014/main" id="{858ACF06-6637-4405-64CC-9B6110D03D2D}"/>
              </a:ext>
            </a:extLst>
          </p:cNvPr>
          <p:cNvSpPr/>
          <p:nvPr/>
        </p:nvSpPr>
        <p:spPr>
          <a:xfrm>
            <a:off x="358726" y="770369"/>
            <a:ext cx="8630529" cy="773723"/>
          </a:xfrm>
          <a:prstGeom prst="homePlat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1600" dirty="0">
                <a:solidFill>
                  <a:schemeClr val="accent6">
                    <a:lumMod val="50000"/>
                  </a:schemeClr>
                </a:solidFill>
                <a:latin typeface="Aptos" panose="020B0004020202020204" pitchFamily="34" charset="0"/>
              </a:rPr>
              <a:t>Aumento dei dazi sulle auto elettriche cinesi (da 18% a 45%).</a:t>
            </a:r>
          </a:p>
        </p:txBody>
      </p:sp>
      <p:sp>
        <p:nvSpPr>
          <p:cNvPr id="7" name="Freccia a pentagono 6">
            <a:extLst>
              <a:ext uri="{FF2B5EF4-FFF2-40B4-BE49-F238E27FC236}">
                <a16:creationId xmlns:a16="http://schemas.microsoft.com/office/drawing/2014/main" id="{6ED8BE8D-D051-0BF6-2701-B2BD8161227F}"/>
              </a:ext>
            </a:extLst>
          </p:cNvPr>
          <p:cNvSpPr/>
          <p:nvPr/>
        </p:nvSpPr>
        <p:spPr>
          <a:xfrm>
            <a:off x="358726" y="1776427"/>
            <a:ext cx="8630529" cy="1097280"/>
          </a:xfrm>
          <a:prstGeom prst="homePlat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altLang="it-IT" sz="1600" dirty="0">
                <a:solidFill>
                  <a:schemeClr val="accent6">
                    <a:lumMod val="50000"/>
                  </a:schemeClr>
                </a:solidFill>
                <a:latin typeface="Aptos" panose="020B0004020202020204" pitchFamily="34" charset="0"/>
              </a:rPr>
              <a:t>Nel 2023 sono state importate dalla Cina nell’UE 438.034 auto elettriche a batteria, per un valore di 9,7 miliardi di euro. La quota di mercato delle BEV prodotte in Cina è aumentata da circa il 3% a oltre il 20% ( (8% brand cinesi e 12% </a:t>
            </a:r>
            <a:r>
              <a:rPr lang="it-IT" altLang="it-IT" sz="1600">
                <a:solidFill>
                  <a:schemeClr val="accent6">
                    <a:lumMod val="50000"/>
                  </a:schemeClr>
                </a:solidFill>
                <a:latin typeface="Aptos" panose="020B0004020202020204" pitchFamily="34" charset="0"/>
              </a:rPr>
              <a:t>produttori esteri) negli </a:t>
            </a:r>
            <a:r>
              <a:rPr lang="it-IT" altLang="it-IT" sz="1600" dirty="0">
                <a:solidFill>
                  <a:schemeClr val="accent6">
                    <a:lumMod val="50000"/>
                  </a:schemeClr>
                </a:solidFill>
                <a:latin typeface="Aptos" panose="020B0004020202020204" pitchFamily="34" charset="0"/>
              </a:rPr>
              <a:t>ultimi tre anni</a:t>
            </a:r>
            <a:r>
              <a:rPr lang="it-IT" altLang="it-IT" sz="1600" baseline="30000" dirty="0">
                <a:solidFill>
                  <a:schemeClr val="accent6">
                    <a:lumMod val="50000"/>
                  </a:schemeClr>
                </a:solidFill>
                <a:latin typeface="Aptos" panose="020B0004020202020204" pitchFamily="34" charset="0"/>
              </a:rPr>
              <a:t>1     </a:t>
            </a:r>
            <a:endParaRPr lang="it-IT" altLang="it-IT" sz="1600" dirty="0">
              <a:solidFill>
                <a:schemeClr val="accent6">
                  <a:lumMod val="50000"/>
                </a:schemeClr>
              </a:solidFill>
              <a:latin typeface="Aptos" panose="020B0004020202020204" pitchFamily="34" charset="0"/>
            </a:endParaRPr>
          </a:p>
        </p:txBody>
      </p:sp>
      <p:sp>
        <p:nvSpPr>
          <p:cNvPr id="8" name="Freccia a pentagono 7">
            <a:extLst>
              <a:ext uri="{FF2B5EF4-FFF2-40B4-BE49-F238E27FC236}">
                <a16:creationId xmlns:a16="http://schemas.microsoft.com/office/drawing/2014/main" id="{0DBAB19D-9BA5-7207-D6DF-1A84FA2CEB0A}"/>
              </a:ext>
            </a:extLst>
          </p:cNvPr>
          <p:cNvSpPr/>
          <p:nvPr/>
        </p:nvSpPr>
        <p:spPr>
          <a:xfrm>
            <a:off x="358726" y="3106042"/>
            <a:ext cx="8630529" cy="1020481"/>
          </a:xfrm>
          <a:prstGeom prst="homePlat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1600" dirty="0">
                <a:solidFill>
                  <a:schemeClr val="accent6">
                    <a:lumMod val="50000"/>
                  </a:schemeClr>
                </a:solidFill>
                <a:latin typeface="Aptos" panose="020B0004020202020204" pitchFamily="34" charset="0"/>
              </a:rPr>
              <a:t>La quota di mercato complessiva delle multinazionali nel settore auto in Cina è stata erosa dai marchi locali, specialmente tra i consumatori giovani e tecnologicamente orientati, attratti da funzionalità intelligenti avanzate</a:t>
            </a:r>
            <a:r>
              <a:rPr lang="it-IT" altLang="it-IT" sz="1600" baseline="30000" dirty="0">
                <a:solidFill>
                  <a:schemeClr val="accent6">
                    <a:lumMod val="50000"/>
                  </a:schemeClr>
                </a:solidFill>
                <a:latin typeface="Aptos" panose="020B0004020202020204" pitchFamily="34" charset="0"/>
              </a:rPr>
              <a:t>2</a:t>
            </a:r>
            <a:r>
              <a:rPr lang="it-IT" altLang="it-IT" sz="1600" dirty="0">
                <a:solidFill>
                  <a:schemeClr val="accent6">
                    <a:lumMod val="50000"/>
                  </a:schemeClr>
                </a:solidFill>
                <a:latin typeface="Aptos" panose="020B0004020202020204" pitchFamily="34" charset="0"/>
              </a:rPr>
              <a:t>. Dal 64% nel 2020 al 44% nel 2023 con un trend sempre decrescente con impatto forte soprattutto sui costruttori premium tedeschi.</a:t>
            </a:r>
            <a:endParaRPr lang="it-IT" sz="1600" dirty="0">
              <a:solidFill>
                <a:schemeClr val="accent6">
                  <a:lumMod val="50000"/>
                </a:schemeClr>
              </a:solidFill>
              <a:latin typeface="Aptos" panose="020B0004020202020204" pitchFamily="34" charset="0"/>
            </a:endParaRPr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DA38CC02-4C1B-8904-9443-771194B2BA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9715"/>
            <a:ext cx="65" cy="25776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9522" rIns="0" bIns="-952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altLang="it-IT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A19788D8-618B-01E6-B878-8D15FA2ADDFE}"/>
              </a:ext>
            </a:extLst>
          </p:cNvPr>
          <p:cNvSpPr txBox="1"/>
          <p:nvPr/>
        </p:nvSpPr>
        <p:spPr>
          <a:xfrm>
            <a:off x="101990" y="4644069"/>
            <a:ext cx="4572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baseline="30000" dirty="0"/>
              <a:t>1</a:t>
            </a:r>
            <a:r>
              <a:rPr lang="en-US" sz="1000" dirty="0"/>
              <a:t> Fact sheet: EU-China vehicle trade</a:t>
            </a:r>
          </a:p>
          <a:p>
            <a:r>
              <a:rPr lang="en-US" sz="1000" baseline="30000" dirty="0"/>
              <a:t>2</a:t>
            </a:r>
            <a:r>
              <a:rPr lang="en-US" sz="1000" dirty="0"/>
              <a:t> McKinsey China Auto Consumer Insights 2023</a:t>
            </a:r>
            <a:endParaRPr lang="it-IT" sz="1000" dirty="0"/>
          </a:p>
        </p:txBody>
      </p:sp>
    </p:spTree>
    <p:extLst>
      <p:ext uri="{BB962C8B-B14F-4D97-AF65-F5344CB8AC3E}">
        <p14:creationId xmlns:p14="http://schemas.microsoft.com/office/powerpoint/2010/main" val="17014390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>
            <a:extLst>
              <a:ext uri="{FF2B5EF4-FFF2-40B4-BE49-F238E27FC236}">
                <a16:creationId xmlns:a16="http://schemas.microsoft.com/office/drawing/2014/main" id="{F5E19CEE-BCF2-4717-9FF9-5B6A7B3BFC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1983" y="714870"/>
            <a:ext cx="5940029" cy="29341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171450">
              <a:spcAft>
                <a:spcPts val="450"/>
              </a:spcAft>
              <a:defRPr/>
            </a:pPr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171450" algn="ctr">
              <a:spcAft>
                <a:spcPts val="450"/>
              </a:spcAft>
              <a:defRPr/>
            </a:pPr>
            <a:r>
              <a:rPr lang="it-IT" sz="1400" b="1" dirty="0">
                <a:solidFill>
                  <a:srgbClr val="2222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ANFIA - Associazione Nazionale Filiera Industria Automobilistica</a:t>
            </a:r>
          </a:p>
          <a:p>
            <a:pPr indent="171450" algn="ctr">
              <a:defRPr/>
            </a:pPr>
            <a:endParaRPr lang="it-IT" sz="1400" dirty="0">
              <a:solidFill>
                <a:srgbClr val="22226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171450" algn="ctr">
              <a:defRPr/>
            </a:pPr>
            <a:r>
              <a:rPr lang="it-IT" sz="1400" dirty="0">
                <a:solidFill>
                  <a:srgbClr val="2222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Corso Galileo Ferraris, 61 – 10128 Torino</a:t>
            </a:r>
          </a:p>
          <a:p>
            <a:pPr indent="171450" algn="ctr">
              <a:defRPr/>
            </a:pPr>
            <a:r>
              <a:rPr lang="it-IT" sz="1400" dirty="0">
                <a:solidFill>
                  <a:srgbClr val="2222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Tel. +39 011 55 46 505</a:t>
            </a:r>
          </a:p>
          <a:p>
            <a:pPr indent="171450" algn="ctr">
              <a:spcAft>
                <a:spcPts val="450"/>
              </a:spcAft>
              <a:defRPr/>
            </a:pPr>
            <a:r>
              <a:rPr lang="fr-FR" sz="1400" dirty="0">
                <a:solidFill>
                  <a:srgbClr val="2222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Mail</a:t>
            </a:r>
            <a:r>
              <a:rPr lang="fr-FR" sz="1400" dirty="0">
                <a:solidFill>
                  <a:srgbClr val="0087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fr-FR" sz="1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anfia@anfia.it</a:t>
            </a:r>
            <a:endParaRPr lang="fr-FR" sz="14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171450" algn="ctr">
              <a:spcAft>
                <a:spcPts val="450"/>
              </a:spcAft>
              <a:defRPr/>
            </a:pPr>
            <a:endParaRPr lang="fr-FR" sz="1400" dirty="0">
              <a:solidFill>
                <a:srgbClr val="0087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it-IT" sz="1400" dirty="0">
                <a:solidFill>
                  <a:srgbClr val="2222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Viale Pasteur, 10 - 00144 Roma</a:t>
            </a:r>
          </a:p>
          <a:p>
            <a:pPr algn="ctr">
              <a:defRPr/>
            </a:pPr>
            <a:r>
              <a:rPr lang="it-IT" sz="1400" dirty="0">
                <a:solidFill>
                  <a:srgbClr val="2222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Tel. +39 06 54221493</a:t>
            </a:r>
            <a:br>
              <a:rPr lang="it-IT" sz="1400" dirty="0">
                <a:solidFill>
                  <a:srgbClr val="222268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sz="1400" dirty="0">
                <a:solidFill>
                  <a:srgbClr val="2222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fr-FR" sz="1400" dirty="0">
                <a:solidFill>
                  <a:srgbClr val="2222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Mail: </a:t>
            </a:r>
            <a:r>
              <a:rPr lang="fr-FR" sz="1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anfia.roma@anfia.it</a:t>
            </a:r>
            <a:br>
              <a:rPr lang="fr-FR" sz="1400" dirty="0">
                <a:solidFill>
                  <a:srgbClr val="222268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it-IT" sz="1400" dirty="0">
              <a:solidFill>
                <a:srgbClr val="22226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171450" algn="ctr">
              <a:defRPr/>
            </a:pPr>
            <a:r>
              <a:rPr lang="en-GB" sz="1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www.anfia.it</a:t>
            </a:r>
            <a:endParaRPr lang="en-GB" sz="14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Box 3">
            <a:extLst>
              <a:ext uri="{FF2B5EF4-FFF2-40B4-BE49-F238E27FC236}">
                <a16:creationId xmlns:a16="http://schemas.microsoft.com/office/drawing/2014/main" id="{5C769E9C-4814-48B1-9B4F-C8399B95A3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0580" y="152824"/>
            <a:ext cx="1316239" cy="33855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057AC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it-IT" altLang="zh-CN" sz="1600" noProof="1">
                <a:solidFill>
                  <a:srgbClr val="000099"/>
                </a:solidFill>
                <a:ea typeface="ＭＳ Ｐゴシック" pitchFamily="34" charset="-128"/>
                <a:cs typeface="+mn-cs"/>
              </a:rPr>
              <a:t>Contatti</a:t>
            </a:r>
          </a:p>
        </p:txBody>
      </p:sp>
      <p:pic>
        <p:nvPicPr>
          <p:cNvPr id="1030" name="Picture 6" descr="Risultati immagini per icona linkedin">
            <a:extLst>
              <a:ext uri="{FF2B5EF4-FFF2-40B4-BE49-F238E27FC236}">
                <a16:creationId xmlns:a16="http://schemas.microsoft.com/office/drawing/2014/main" id="{A2E13A69-C6E6-4A3B-A2A8-69B1428C5B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923" y="4156641"/>
            <a:ext cx="398879" cy="398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ttangolo 8">
            <a:extLst>
              <a:ext uri="{FF2B5EF4-FFF2-40B4-BE49-F238E27FC236}">
                <a16:creationId xmlns:a16="http://schemas.microsoft.com/office/drawing/2014/main" id="{CD8FFDAF-28BB-49C2-B1DF-6608DCBB505E}"/>
              </a:ext>
            </a:extLst>
          </p:cNvPr>
          <p:cNvSpPr/>
          <p:nvPr/>
        </p:nvSpPr>
        <p:spPr>
          <a:xfrm>
            <a:off x="3523802" y="4153938"/>
            <a:ext cx="223733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1050" b="1" dirty="0">
                <a:solidFill>
                  <a:srgbClr val="379AD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Associazione Nazionale </a:t>
            </a:r>
          </a:p>
          <a:p>
            <a:pPr algn="ctr"/>
            <a:r>
              <a:rPr lang="it-IT" sz="1050" b="1" dirty="0">
                <a:solidFill>
                  <a:srgbClr val="379AD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Filiera Industria Automobilistica </a:t>
            </a:r>
            <a:endParaRPr lang="it-IT" sz="1050" dirty="0">
              <a:solidFill>
                <a:srgbClr val="379AD0"/>
              </a:solidFill>
            </a:endParaRPr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E4D4F864-6C68-145B-3656-B054C6B7CAAD}"/>
              </a:ext>
            </a:extLst>
          </p:cNvPr>
          <p:cNvSpPr/>
          <p:nvPr/>
        </p:nvSpPr>
        <p:spPr>
          <a:xfrm>
            <a:off x="1411825" y="4202192"/>
            <a:ext cx="126628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400" b="1" dirty="0">
                <a:latin typeface="Arial" panose="020B0604020202020204" pitchFamily="34" charset="0"/>
                <a:cs typeface="Arial" panose="020B0604020202020204" pitchFamily="34" charset="0"/>
              </a:rPr>
              <a:t>@</a:t>
            </a:r>
            <a:r>
              <a:rPr lang="it-IT" sz="1200" b="1" dirty="0">
                <a:latin typeface="Arial" panose="020B0604020202020204" pitchFamily="34" charset="0"/>
                <a:cs typeface="Arial" panose="020B0604020202020204" pitchFamily="34" charset="0"/>
              </a:rPr>
              <a:t>Anfia</a:t>
            </a:r>
            <a:r>
              <a:rPr lang="it-IT" sz="1400" b="1" dirty="0">
                <a:latin typeface="Arial" panose="020B0604020202020204" pitchFamily="34" charset="0"/>
                <a:cs typeface="Arial" panose="020B0604020202020204" pitchFamily="34" charset="0"/>
              </a:rPr>
              <a:t>_it</a:t>
            </a:r>
            <a:endParaRPr lang="it-IT" sz="1400" dirty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7A61ABAD-6844-6B64-DADF-E79ABF246EA2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3886" t="16261" r="23443" b="12730"/>
          <a:stretch/>
        </p:blipFill>
        <p:spPr>
          <a:xfrm>
            <a:off x="972774" y="4153938"/>
            <a:ext cx="405033" cy="398879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58F8FB0E-25F9-4643-8334-44683970747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67870" y="4238237"/>
            <a:ext cx="1003356" cy="230279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DBC0D5E5-7D3C-6AFC-7FA1-83DAD65B924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6" t="28084" r="20757" b="29056"/>
          <a:stretch/>
        </p:blipFill>
        <p:spPr>
          <a:xfrm>
            <a:off x="6574912" y="4140220"/>
            <a:ext cx="592958" cy="442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5299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9BCD5C6D-FC18-A30C-5A84-4FFB442158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3E604570-4EB2-63F6-6A3E-82373E9136F3}"/>
              </a:ext>
            </a:extLst>
          </p:cNvPr>
          <p:cNvSpPr txBox="1">
            <a:spLocks/>
          </p:cNvSpPr>
          <p:nvPr/>
        </p:nvSpPr>
        <p:spPr>
          <a:xfrm>
            <a:off x="1234679" y="692727"/>
            <a:ext cx="6172200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>
            <a:defPPr>
              <a:defRPr lang="en-US"/>
            </a:defPPr>
            <a:lvl1pPr marL="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8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2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en-US" sz="1350" dirty="0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  <p:sp>
        <p:nvSpPr>
          <p:cNvPr id="6" name="Freccia a pentagono 5">
            <a:extLst>
              <a:ext uri="{FF2B5EF4-FFF2-40B4-BE49-F238E27FC236}">
                <a16:creationId xmlns:a16="http://schemas.microsoft.com/office/drawing/2014/main" id="{94E1FA69-5EB3-3F02-2700-96D31EF264DE}"/>
              </a:ext>
            </a:extLst>
          </p:cNvPr>
          <p:cNvSpPr/>
          <p:nvPr/>
        </p:nvSpPr>
        <p:spPr>
          <a:xfrm flipH="1">
            <a:off x="4921624" y="1259550"/>
            <a:ext cx="3691367" cy="405000"/>
          </a:xfrm>
          <a:prstGeom prst="homePlate">
            <a:avLst/>
          </a:prstGeom>
          <a:noFill/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anchor="ctr"/>
          <a:lstStyle>
            <a:defPPr>
              <a:defRPr lang="en-US"/>
            </a:defPPr>
            <a:lvl1pPr marL="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8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2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altLang="it-IT" sz="1350" b="1" dirty="0">
                <a:solidFill>
                  <a:schemeClr val="bg1"/>
                </a:solidFill>
                <a:latin typeface="Aptos" panose="020B0004020202020204" pitchFamily="34" charset="0"/>
                <a:cs typeface="Arial" panose="020B0604020202020204" pitchFamily="34" charset="0"/>
              </a:rPr>
              <a:t>OEM insourcing</a:t>
            </a:r>
          </a:p>
        </p:txBody>
      </p:sp>
      <p:sp>
        <p:nvSpPr>
          <p:cNvPr id="7" name="Freccia a pentagono 6">
            <a:extLst>
              <a:ext uri="{FF2B5EF4-FFF2-40B4-BE49-F238E27FC236}">
                <a16:creationId xmlns:a16="http://schemas.microsoft.com/office/drawing/2014/main" id="{7D643BE4-D86F-1623-8335-7638EE531B38}"/>
              </a:ext>
            </a:extLst>
          </p:cNvPr>
          <p:cNvSpPr/>
          <p:nvPr/>
        </p:nvSpPr>
        <p:spPr>
          <a:xfrm flipH="1">
            <a:off x="4921624" y="704700"/>
            <a:ext cx="3691367" cy="405000"/>
          </a:xfrm>
          <a:prstGeom prst="homePlate">
            <a:avLst/>
          </a:prstGeom>
          <a:noFill/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lIns="54000" rIns="54000" anchor="ctr"/>
          <a:lstStyle>
            <a:defPPr>
              <a:defRPr lang="en-US"/>
            </a:defPPr>
            <a:lvl1pPr marL="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8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2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altLang="it-IT" sz="1350" b="1" dirty="0">
                <a:solidFill>
                  <a:schemeClr val="bg1"/>
                </a:solidFill>
                <a:latin typeface="Aptos" panose="020B0004020202020204" pitchFamily="34" charset="0"/>
                <a:cs typeface="Arial" panose="020B0604020202020204" pitchFamily="34" charset="0"/>
              </a:rPr>
              <a:t>«</a:t>
            </a:r>
            <a:r>
              <a:rPr lang="it-IT" altLang="it-IT" sz="1350" b="1" dirty="0" err="1">
                <a:solidFill>
                  <a:schemeClr val="bg1"/>
                </a:solidFill>
                <a:latin typeface="Aptos" panose="020B0004020202020204" pitchFamily="34" charset="0"/>
                <a:cs typeface="Arial" panose="020B0604020202020204" pitchFamily="34" charset="0"/>
              </a:rPr>
              <a:t>Fit</a:t>
            </a:r>
            <a:r>
              <a:rPr lang="it-IT" altLang="it-IT" sz="1350" b="1" dirty="0">
                <a:solidFill>
                  <a:schemeClr val="bg1"/>
                </a:solidFill>
                <a:latin typeface="Aptos" panose="020B0004020202020204" pitchFamily="34" charset="0"/>
                <a:cs typeface="Arial" panose="020B0604020202020204" pitchFamily="34" charset="0"/>
              </a:rPr>
              <a:t> for 55»  </a:t>
            </a:r>
          </a:p>
        </p:txBody>
      </p:sp>
      <p:sp>
        <p:nvSpPr>
          <p:cNvPr id="9" name="Freccia a pentagono 8">
            <a:extLst>
              <a:ext uri="{FF2B5EF4-FFF2-40B4-BE49-F238E27FC236}">
                <a16:creationId xmlns:a16="http://schemas.microsoft.com/office/drawing/2014/main" id="{6401DB4B-C55D-0F08-82CD-0F4B128EC26A}"/>
              </a:ext>
            </a:extLst>
          </p:cNvPr>
          <p:cNvSpPr/>
          <p:nvPr/>
        </p:nvSpPr>
        <p:spPr>
          <a:xfrm flipH="1">
            <a:off x="4921624" y="149850"/>
            <a:ext cx="3691367" cy="405000"/>
          </a:xfrm>
          <a:prstGeom prst="homePlate">
            <a:avLst/>
          </a:prstGeom>
          <a:noFill/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anchor="ctr"/>
          <a:lstStyle>
            <a:defPPr>
              <a:defRPr lang="en-US"/>
            </a:defPPr>
            <a:lvl1pPr marL="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8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2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altLang="it-IT" sz="1350" b="1" dirty="0">
                <a:solidFill>
                  <a:schemeClr val="bg1"/>
                </a:solidFill>
                <a:latin typeface="Aptos" panose="020B0004020202020204" pitchFamily="34" charset="0"/>
                <a:cs typeface="Arial" panose="020B0604020202020204" pitchFamily="34" charset="0"/>
              </a:rPr>
              <a:t>Crisi dei microchip</a:t>
            </a:r>
          </a:p>
        </p:txBody>
      </p:sp>
      <p:sp>
        <p:nvSpPr>
          <p:cNvPr id="10" name="Freccia a pentagono 9">
            <a:extLst>
              <a:ext uri="{FF2B5EF4-FFF2-40B4-BE49-F238E27FC236}">
                <a16:creationId xmlns:a16="http://schemas.microsoft.com/office/drawing/2014/main" id="{6F9136B4-E551-A7C2-FBBE-ECC283F5094D}"/>
              </a:ext>
            </a:extLst>
          </p:cNvPr>
          <p:cNvSpPr/>
          <p:nvPr/>
        </p:nvSpPr>
        <p:spPr>
          <a:xfrm flipH="1">
            <a:off x="4921624" y="2369250"/>
            <a:ext cx="3691367" cy="405000"/>
          </a:xfrm>
          <a:prstGeom prst="homePlate">
            <a:avLst/>
          </a:prstGeom>
          <a:noFill/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anchor="ctr"/>
          <a:lstStyle>
            <a:defPPr>
              <a:defRPr lang="en-US"/>
            </a:defPPr>
            <a:lvl1pPr marL="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8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2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altLang="it-IT" sz="1350" b="1" dirty="0">
                <a:solidFill>
                  <a:schemeClr val="bg1"/>
                </a:solidFill>
                <a:latin typeface="Aptos" panose="020B0004020202020204" pitchFamily="34" charset="0"/>
                <a:cs typeface="Arial" panose="020B0604020202020204" pitchFamily="34" charset="0"/>
              </a:rPr>
              <a:t>Costi della logistica</a:t>
            </a:r>
          </a:p>
        </p:txBody>
      </p:sp>
      <p:sp>
        <p:nvSpPr>
          <p:cNvPr id="11" name="CasellaDiTesto 17">
            <a:extLst>
              <a:ext uri="{FF2B5EF4-FFF2-40B4-BE49-F238E27FC236}">
                <a16:creationId xmlns:a16="http://schemas.microsoft.com/office/drawing/2014/main" id="{67556163-5BC8-0EEC-217C-499E6703D0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22" y="471289"/>
            <a:ext cx="4045403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8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2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altLang="it-IT" sz="2400" b="1" dirty="0">
                <a:solidFill>
                  <a:schemeClr val="bg1"/>
                </a:solidFill>
                <a:latin typeface="Aptos" panose="020B0004020202020204" pitchFamily="34" charset="0"/>
                <a:cs typeface="Arial" panose="020B0604020202020204" pitchFamily="34" charset="0"/>
              </a:rPr>
              <a:t>Il settore automotive in Europa</a:t>
            </a:r>
          </a:p>
          <a:p>
            <a:pPr algn="ctr"/>
            <a:endParaRPr lang="it-IT" altLang="it-IT" sz="2400" b="1" dirty="0">
              <a:solidFill>
                <a:schemeClr val="bg1"/>
              </a:solidFill>
              <a:latin typeface="Aptos" panose="020B0004020202020204" pitchFamily="34" charset="0"/>
              <a:cs typeface="Arial" panose="020B0604020202020204" pitchFamily="34" charset="0"/>
            </a:endParaRPr>
          </a:p>
          <a:p>
            <a:pPr algn="ctr"/>
            <a:endParaRPr lang="it-IT" altLang="it-IT" sz="2400" b="1" dirty="0">
              <a:solidFill>
                <a:schemeClr val="bg1"/>
              </a:solidFill>
              <a:latin typeface="Aptos" panose="020B0004020202020204" pitchFamily="34" charset="0"/>
              <a:cs typeface="Arial" panose="020B0604020202020204" pitchFamily="34" charset="0"/>
            </a:endParaRPr>
          </a:p>
          <a:p>
            <a:pPr algn="ctr"/>
            <a:endParaRPr lang="it-IT" altLang="it-IT" sz="2400" b="1" dirty="0">
              <a:solidFill>
                <a:schemeClr val="bg1"/>
              </a:solidFill>
              <a:latin typeface="Aptos" panose="020B0004020202020204" pitchFamily="34" charset="0"/>
              <a:cs typeface="Arial" panose="020B0604020202020204" pitchFamily="34" charset="0"/>
            </a:endParaRPr>
          </a:p>
          <a:p>
            <a:pPr algn="ctr"/>
            <a:endParaRPr lang="it-IT" altLang="it-IT" sz="2400" b="1" dirty="0">
              <a:solidFill>
                <a:schemeClr val="bg1"/>
              </a:solidFill>
              <a:latin typeface="Aptos" panose="020B0004020202020204" pitchFamily="34" charset="0"/>
              <a:cs typeface="Arial" panose="020B0604020202020204" pitchFamily="34" charset="0"/>
            </a:endParaRPr>
          </a:p>
          <a:p>
            <a:pPr algn="ctr"/>
            <a:endParaRPr lang="it-IT" altLang="it-IT" sz="2400" b="1" dirty="0">
              <a:solidFill>
                <a:schemeClr val="bg1"/>
              </a:solidFill>
              <a:latin typeface="Aptos" panose="020B00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it-IT" altLang="it-IT" sz="3200" b="1" dirty="0">
                <a:solidFill>
                  <a:schemeClr val="bg1"/>
                </a:solidFill>
                <a:latin typeface="Aptos" panose="020B0004020202020204" pitchFamily="34" charset="0"/>
                <a:cs typeface="Arial" panose="020B0604020202020204" pitchFamily="34" charset="0"/>
              </a:rPr>
              <a:t>2020-2023</a:t>
            </a:r>
          </a:p>
          <a:p>
            <a:pPr algn="ctr"/>
            <a:r>
              <a:rPr lang="it-IT" altLang="it-IT" sz="3200" b="1" dirty="0">
                <a:solidFill>
                  <a:schemeClr val="bg1"/>
                </a:solidFill>
                <a:latin typeface="Aptos" panose="020B0004020202020204" pitchFamily="34" charset="0"/>
                <a:cs typeface="Arial" panose="020B0604020202020204" pitchFamily="34" charset="0"/>
              </a:rPr>
              <a:t>LA TEMPESTA PERFETTA</a:t>
            </a:r>
          </a:p>
        </p:txBody>
      </p:sp>
      <p:sp>
        <p:nvSpPr>
          <p:cNvPr id="12" name="Freccia a pentagono 11">
            <a:extLst>
              <a:ext uri="{FF2B5EF4-FFF2-40B4-BE49-F238E27FC236}">
                <a16:creationId xmlns:a16="http://schemas.microsoft.com/office/drawing/2014/main" id="{8133F6A6-A928-FCF3-AC7A-147CD1687B7E}"/>
              </a:ext>
            </a:extLst>
          </p:cNvPr>
          <p:cNvSpPr/>
          <p:nvPr/>
        </p:nvSpPr>
        <p:spPr>
          <a:xfrm flipH="1">
            <a:off x="4921624" y="4588650"/>
            <a:ext cx="3691367" cy="405000"/>
          </a:xfrm>
          <a:prstGeom prst="homePlate">
            <a:avLst/>
          </a:prstGeom>
          <a:noFill/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anchor="ctr"/>
          <a:lstStyle>
            <a:defPPr>
              <a:defRPr lang="en-US"/>
            </a:defPPr>
            <a:lvl1pPr marL="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8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2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altLang="it-IT" sz="1350" b="1">
                <a:solidFill>
                  <a:schemeClr val="bg1"/>
                </a:solidFill>
                <a:latin typeface="Aptos" panose="020B0004020202020204" pitchFamily="34" charset="0"/>
                <a:cs typeface="Arial" panose="020B0604020202020204" pitchFamily="34" charset="0"/>
              </a:rPr>
              <a:t>Guerra in Medio Oriente</a:t>
            </a:r>
            <a:endParaRPr lang="it-IT" altLang="it-IT" sz="1350" b="1" dirty="0">
              <a:solidFill>
                <a:schemeClr val="bg1"/>
              </a:solidFill>
              <a:latin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reccia a pentagono 12">
            <a:extLst>
              <a:ext uri="{FF2B5EF4-FFF2-40B4-BE49-F238E27FC236}">
                <a16:creationId xmlns:a16="http://schemas.microsoft.com/office/drawing/2014/main" id="{2F9ADA83-BCEF-20DE-DBAA-9E4BC5228408}"/>
              </a:ext>
            </a:extLst>
          </p:cNvPr>
          <p:cNvSpPr/>
          <p:nvPr/>
        </p:nvSpPr>
        <p:spPr>
          <a:xfrm flipH="1">
            <a:off x="4921624" y="2924100"/>
            <a:ext cx="3691367" cy="405000"/>
          </a:xfrm>
          <a:prstGeom prst="homePlate">
            <a:avLst/>
          </a:prstGeom>
          <a:noFill/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lIns="0" rIns="0" anchor="ctr"/>
          <a:lstStyle>
            <a:defPPr>
              <a:defRPr lang="en-US"/>
            </a:defPPr>
            <a:lvl1pPr marL="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8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2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altLang="it-IT" sz="1350" b="1" dirty="0">
                <a:solidFill>
                  <a:schemeClr val="bg1"/>
                </a:solidFill>
                <a:latin typeface="Aptos" panose="020B0004020202020204" pitchFamily="34" charset="0"/>
                <a:cs typeface="Arial" panose="020B0604020202020204" pitchFamily="34" charset="0"/>
              </a:rPr>
              <a:t>Costi delle materie prime</a:t>
            </a:r>
          </a:p>
        </p:txBody>
      </p:sp>
      <p:sp>
        <p:nvSpPr>
          <p:cNvPr id="14" name="Freccia a pentagono 13">
            <a:extLst>
              <a:ext uri="{FF2B5EF4-FFF2-40B4-BE49-F238E27FC236}">
                <a16:creationId xmlns:a16="http://schemas.microsoft.com/office/drawing/2014/main" id="{20C8D2E9-CC52-62E0-8AE0-592BAF661510}"/>
              </a:ext>
            </a:extLst>
          </p:cNvPr>
          <p:cNvSpPr/>
          <p:nvPr/>
        </p:nvSpPr>
        <p:spPr>
          <a:xfrm flipH="1">
            <a:off x="4921624" y="4033800"/>
            <a:ext cx="3691367" cy="405000"/>
          </a:xfrm>
          <a:prstGeom prst="homePlate">
            <a:avLst/>
          </a:prstGeom>
          <a:noFill/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lIns="54000" rIns="54000" anchor="ctr"/>
          <a:lstStyle>
            <a:defPPr>
              <a:defRPr lang="en-US"/>
            </a:defPPr>
            <a:lvl1pPr marL="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8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2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altLang="it-IT" sz="1350" b="1" dirty="0">
                <a:solidFill>
                  <a:schemeClr val="bg1"/>
                </a:solidFill>
                <a:latin typeface="Aptos" panose="020B0004020202020204" pitchFamily="34" charset="0"/>
                <a:cs typeface="Arial" panose="020B0604020202020204" pitchFamily="34" charset="0"/>
              </a:rPr>
              <a:t>Crisi del Mar Rosso</a:t>
            </a:r>
          </a:p>
        </p:txBody>
      </p:sp>
      <p:sp>
        <p:nvSpPr>
          <p:cNvPr id="15" name="Freccia a pentagono 14">
            <a:extLst>
              <a:ext uri="{FF2B5EF4-FFF2-40B4-BE49-F238E27FC236}">
                <a16:creationId xmlns:a16="http://schemas.microsoft.com/office/drawing/2014/main" id="{07B8621C-C661-BEC6-9726-6C72B4BA74FF}"/>
              </a:ext>
            </a:extLst>
          </p:cNvPr>
          <p:cNvSpPr/>
          <p:nvPr/>
        </p:nvSpPr>
        <p:spPr>
          <a:xfrm flipH="1">
            <a:off x="4921624" y="3478950"/>
            <a:ext cx="3691367" cy="405000"/>
          </a:xfrm>
          <a:prstGeom prst="homePlate">
            <a:avLst/>
          </a:prstGeom>
          <a:noFill/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anchor="ctr"/>
          <a:lstStyle>
            <a:defPPr>
              <a:defRPr lang="en-US"/>
            </a:defPPr>
            <a:lvl1pPr marL="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8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2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altLang="it-IT" sz="1350" b="1" dirty="0">
                <a:solidFill>
                  <a:schemeClr val="bg1"/>
                </a:solidFill>
                <a:latin typeface="Aptos" panose="020B0004020202020204" pitchFamily="34" charset="0"/>
                <a:cs typeface="Arial" panose="020B0604020202020204" pitchFamily="34" charset="0"/>
              </a:rPr>
              <a:t>Costi dell’energia</a:t>
            </a:r>
          </a:p>
        </p:txBody>
      </p:sp>
      <p:sp>
        <p:nvSpPr>
          <p:cNvPr id="8" name="Freccia a pentagono 7">
            <a:extLst>
              <a:ext uri="{FF2B5EF4-FFF2-40B4-BE49-F238E27FC236}">
                <a16:creationId xmlns:a16="http://schemas.microsoft.com/office/drawing/2014/main" id="{F53CF961-27BD-3BD1-10FC-8739BD31AC98}"/>
              </a:ext>
            </a:extLst>
          </p:cNvPr>
          <p:cNvSpPr/>
          <p:nvPr/>
        </p:nvSpPr>
        <p:spPr>
          <a:xfrm flipH="1">
            <a:off x="4921624" y="1814400"/>
            <a:ext cx="3691367" cy="405000"/>
          </a:xfrm>
          <a:prstGeom prst="homePlate">
            <a:avLst/>
          </a:prstGeom>
          <a:noFill/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lIns="40500" rIns="40500" anchor="ctr"/>
          <a:lstStyle>
            <a:defPPr>
              <a:defRPr lang="en-US"/>
            </a:defPPr>
            <a:lvl1pPr marL="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8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2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altLang="it-IT" sz="1350" b="1" dirty="0">
                <a:solidFill>
                  <a:schemeClr val="bg1"/>
                </a:solidFill>
                <a:latin typeface="Aptos" panose="020B0004020202020204" pitchFamily="34" charset="0"/>
                <a:cs typeface="Arial" panose="020B0604020202020204" pitchFamily="34" charset="0"/>
              </a:rPr>
              <a:t>Guerra Russia Ucraina</a:t>
            </a:r>
          </a:p>
        </p:txBody>
      </p:sp>
    </p:spTree>
    <p:extLst>
      <p:ext uri="{BB962C8B-B14F-4D97-AF65-F5344CB8AC3E}">
        <p14:creationId xmlns:p14="http://schemas.microsoft.com/office/powerpoint/2010/main" val="13191910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magine 21">
            <a:extLst>
              <a:ext uri="{FF2B5EF4-FFF2-40B4-BE49-F238E27FC236}">
                <a16:creationId xmlns:a16="http://schemas.microsoft.com/office/drawing/2014/main" id="{B8C605A6-E127-D294-5B61-08C8FD31C4C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5140"/>
          <a:stretch/>
        </p:blipFill>
        <p:spPr>
          <a:xfrm>
            <a:off x="0" y="-3969"/>
            <a:ext cx="9144000" cy="5147469"/>
          </a:xfrm>
          <a:prstGeom prst="rect">
            <a:avLst/>
          </a:prstGeom>
          <a:solidFill>
            <a:schemeClr val="bg1">
              <a:alpha val="80000"/>
            </a:schemeClr>
          </a:solidFill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</p:pic>
      <p:sp>
        <p:nvSpPr>
          <p:cNvPr id="2" name="CasellaDiTesto 17">
            <a:extLst>
              <a:ext uri="{FF2B5EF4-FFF2-40B4-BE49-F238E27FC236}">
                <a16:creationId xmlns:a16="http://schemas.microsoft.com/office/drawing/2014/main" id="{473AB56B-A7DF-FA01-4794-DC52B00A3C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22" y="471289"/>
            <a:ext cx="4045403" cy="3662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8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2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altLang="it-IT" sz="2400" b="1" dirty="0">
                <a:solidFill>
                  <a:schemeClr val="bg1"/>
                </a:solidFill>
                <a:latin typeface="Aptos" panose="020B0004020202020204" pitchFamily="34" charset="0"/>
                <a:cs typeface="Arial" panose="020B0604020202020204" pitchFamily="34" charset="0"/>
              </a:rPr>
              <a:t>Il settore automotive </a:t>
            </a:r>
            <a:br>
              <a:rPr lang="it-IT" altLang="it-IT" sz="2400" b="1" dirty="0">
                <a:solidFill>
                  <a:schemeClr val="bg1"/>
                </a:solidFill>
                <a:latin typeface="Aptos" panose="020B0004020202020204" pitchFamily="34" charset="0"/>
                <a:cs typeface="Arial" panose="020B0604020202020204" pitchFamily="34" charset="0"/>
              </a:rPr>
            </a:br>
            <a:r>
              <a:rPr lang="it-IT" altLang="it-IT" sz="2400" b="1" dirty="0">
                <a:solidFill>
                  <a:schemeClr val="bg1"/>
                </a:solidFill>
                <a:latin typeface="Aptos" panose="020B0004020202020204" pitchFamily="34" charset="0"/>
                <a:cs typeface="Arial" panose="020B0604020202020204" pitchFamily="34" charset="0"/>
              </a:rPr>
              <a:t>in Europa</a:t>
            </a:r>
          </a:p>
          <a:p>
            <a:pPr algn="ctr"/>
            <a:endParaRPr lang="it-IT" altLang="it-IT" sz="2400" b="1" dirty="0">
              <a:solidFill>
                <a:schemeClr val="bg1"/>
              </a:solidFill>
              <a:latin typeface="Aptos" panose="020B0004020202020204" pitchFamily="34" charset="0"/>
              <a:cs typeface="Arial" panose="020B0604020202020204" pitchFamily="34" charset="0"/>
            </a:endParaRPr>
          </a:p>
          <a:p>
            <a:pPr algn="ctr"/>
            <a:endParaRPr lang="it-IT" altLang="it-IT" sz="2400" b="1" dirty="0">
              <a:solidFill>
                <a:schemeClr val="bg1"/>
              </a:solidFill>
              <a:latin typeface="Aptos" panose="020B0004020202020204" pitchFamily="34" charset="0"/>
              <a:cs typeface="Arial" panose="020B0604020202020204" pitchFamily="34" charset="0"/>
            </a:endParaRPr>
          </a:p>
          <a:p>
            <a:pPr algn="ctr"/>
            <a:endParaRPr lang="it-IT" altLang="it-IT" sz="2400" b="1" dirty="0">
              <a:solidFill>
                <a:schemeClr val="bg1"/>
              </a:solidFill>
              <a:latin typeface="Aptos" panose="020B0004020202020204" pitchFamily="34" charset="0"/>
              <a:cs typeface="Arial" panose="020B0604020202020204" pitchFamily="34" charset="0"/>
            </a:endParaRPr>
          </a:p>
          <a:p>
            <a:pPr algn="ctr"/>
            <a:endParaRPr lang="it-IT" altLang="it-IT" sz="2400" b="1" dirty="0">
              <a:solidFill>
                <a:schemeClr val="bg1"/>
              </a:solidFill>
              <a:latin typeface="Aptos" panose="020B0004020202020204" pitchFamily="34" charset="0"/>
              <a:cs typeface="Arial" panose="020B0604020202020204" pitchFamily="34" charset="0"/>
            </a:endParaRPr>
          </a:p>
          <a:p>
            <a:pPr algn="ctr"/>
            <a:endParaRPr lang="it-IT" altLang="it-IT" sz="2400" b="1" dirty="0">
              <a:solidFill>
                <a:schemeClr val="bg1"/>
              </a:solidFill>
              <a:latin typeface="Aptos" panose="020B00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it-IT" altLang="it-IT" sz="3200" b="1" dirty="0">
                <a:solidFill>
                  <a:schemeClr val="bg1"/>
                </a:solidFill>
                <a:latin typeface="Aptos" panose="020B0004020202020204" pitchFamily="34" charset="0"/>
                <a:cs typeface="Arial" panose="020B0604020202020204" pitchFamily="34" charset="0"/>
              </a:rPr>
              <a:t>2024</a:t>
            </a:r>
          </a:p>
          <a:p>
            <a:pPr algn="ctr"/>
            <a:r>
              <a:rPr lang="it-IT" altLang="it-IT" sz="3200" b="1" dirty="0">
                <a:solidFill>
                  <a:schemeClr val="bg1"/>
                </a:solidFill>
                <a:latin typeface="Aptos" panose="020B0004020202020204" pitchFamily="34" charset="0"/>
                <a:cs typeface="Arial" panose="020B0604020202020204" pitchFamily="34" charset="0"/>
              </a:rPr>
              <a:t>LO TSUNAMI</a:t>
            </a:r>
          </a:p>
        </p:txBody>
      </p:sp>
      <p:sp>
        <p:nvSpPr>
          <p:cNvPr id="4" name="Freccia a pentagono 3">
            <a:extLst>
              <a:ext uri="{FF2B5EF4-FFF2-40B4-BE49-F238E27FC236}">
                <a16:creationId xmlns:a16="http://schemas.microsoft.com/office/drawing/2014/main" id="{D1391919-8914-0F8C-B49A-E57421587B5C}"/>
              </a:ext>
            </a:extLst>
          </p:cNvPr>
          <p:cNvSpPr/>
          <p:nvPr/>
        </p:nvSpPr>
        <p:spPr>
          <a:xfrm flipH="1">
            <a:off x="4921623" y="238926"/>
            <a:ext cx="3691367" cy="987217"/>
          </a:xfrm>
          <a:prstGeom prst="homePlate">
            <a:avLst/>
          </a:prstGeom>
          <a:solidFill>
            <a:schemeClr val="bg1">
              <a:alpha val="80000"/>
            </a:schemeClr>
          </a:solidFill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anchor="ctr"/>
          <a:lstStyle>
            <a:defPPr>
              <a:defRPr lang="en-US"/>
            </a:defPPr>
            <a:lvl1pPr marL="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8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2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altLang="it-IT" sz="2400" b="1" dirty="0">
                <a:solidFill>
                  <a:schemeClr val="accent2"/>
                </a:solidFill>
                <a:latin typeface="Aptos" panose="020B0004020202020204" pitchFamily="34" charset="0"/>
                <a:cs typeface="Arial" panose="020B0604020202020204" pitchFamily="34" charset="0"/>
              </a:rPr>
              <a:t>1. Crisi del mercato in Europa</a:t>
            </a:r>
          </a:p>
        </p:txBody>
      </p:sp>
      <p:sp>
        <p:nvSpPr>
          <p:cNvPr id="19" name="Freccia a pentagono 18">
            <a:extLst>
              <a:ext uri="{FF2B5EF4-FFF2-40B4-BE49-F238E27FC236}">
                <a16:creationId xmlns:a16="http://schemas.microsoft.com/office/drawing/2014/main" id="{7065C1B3-B259-6605-C301-D8477A941A2F}"/>
              </a:ext>
            </a:extLst>
          </p:cNvPr>
          <p:cNvSpPr/>
          <p:nvPr/>
        </p:nvSpPr>
        <p:spPr>
          <a:xfrm flipH="1">
            <a:off x="4921623" y="2691212"/>
            <a:ext cx="3691367" cy="987217"/>
          </a:xfrm>
          <a:prstGeom prst="homePlate">
            <a:avLst/>
          </a:prstGeom>
          <a:solidFill>
            <a:schemeClr val="bg1">
              <a:alpha val="80000"/>
            </a:schemeClr>
          </a:solidFill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anchor="ctr"/>
          <a:lstStyle>
            <a:defPPr>
              <a:defRPr lang="en-US"/>
            </a:defPPr>
            <a:lvl1pPr marL="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8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2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altLang="it-IT" sz="2400" b="1" dirty="0">
                <a:solidFill>
                  <a:schemeClr val="accent3"/>
                </a:solidFill>
                <a:latin typeface="Aptos" panose="020B0004020202020204" pitchFamily="34" charset="0"/>
                <a:cs typeface="Arial" panose="020B0604020202020204" pitchFamily="34" charset="0"/>
              </a:rPr>
              <a:t>3. Transizione verso l’ elettrifico in affanno</a:t>
            </a:r>
          </a:p>
        </p:txBody>
      </p:sp>
      <p:sp>
        <p:nvSpPr>
          <p:cNvPr id="20" name="Freccia a pentagono 19">
            <a:extLst>
              <a:ext uri="{FF2B5EF4-FFF2-40B4-BE49-F238E27FC236}">
                <a16:creationId xmlns:a16="http://schemas.microsoft.com/office/drawing/2014/main" id="{5A75184B-8B2A-9FF5-763D-D66283456D19}"/>
              </a:ext>
            </a:extLst>
          </p:cNvPr>
          <p:cNvSpPr/>
          <p:nvPr/>
        </p:nvSpPr>
        <p:spPr>
          <a:xfrm flipH="1">
            <a:off x="4921623" y="3917355"/>
            <a:ext cx="3691367" cy="987217"/>
          </a:xfrm>
          <a:prstGeom prst="homePlate">
            <a:avLst/>
          </a:prstGeom>
          <a:solidFill>
            <a:schemeClr val="bg1">
              <a:alpha val="80000"/>
            </a:schemeClr>
          </a:solidFill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anchor="ctr"/>
          <a:lstStyle>
            <a:defPPr>
              <a:defRPr lang="en-US"/>
            </a:defPPr>
            <a:lvl1pPr marL="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8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2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altLang="it-IT" sz="2400" b="1" dirty="0">
                <a:solidFill>
                  <a:schemeClr val="accent6"/>
                </a:solidFill>
                <a:latin typeface="Aptos" panose="020B0004020202020204" pitchFamily="34" charset="0"/>
                <a:cs typeface="Arial" panose="020B0604020202020204" pitchFamily="34" charset="0"/>
              </a:rPr>
              <a:t>4. Cina</a:t>
            </a:r>
          </a:p>
        </p:txBody>
      </p:sp>
      <p:sp>
        <p:nvSpPr>
          <p:cNvPr id="21" name="Freccia a pentagono 20">
            <a:extLst>
              <a:ext uri="{FF2B5EF4-FFF2-40B4-BE49-F238E27FC236}">
                <a16:creationId xmlns:a16="http://schemas.microsoft.com/office/drawing/2014/main" id="{4EBF1B50-0800-31E2-C89C-687B0B494F6C}"/>
              </a:ext>
            </a:extLst>
          </p:cNvPr>
          <p:cNvSpPr/>
          <p:nvPr/>
        </p:nvSpPr>
        <p:spPr>
          <a:xfrm flipH="1">
            <a:off x="4921623" y="1465069"/>
            <a:ext cx="3691367" cy="987217"/>
          </a:xfrm>
          <a:prstGeom prst="homePlate">
            <a:avLst/>
          </a:prstGeom>
          <a:solidFill>
            <a:schemeClr val="bg1">
              <a:alpha val="80000"/>
            </a:schemeClr>
          </a:solidFill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anchor="ctr"/>
          <a:lstStyle>
            <a:defPPr>
              <a:defRPr lang="en-US"/>
            </a:defPPr>
            <a:lvl1pPr marL="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8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2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altLang="it-IT" sz="2400" b="1" dirty="0">
                <a:solidFill>
                  <a:schemeClr val="accent4"/>
                </a:solidFill>
                <a:latin typeface="Aptos" panose="020B0004020202020204" pitchFamily="34" charset="0"/>
                <a:cs typeface="Arial" panose="020B0604020202020204" pitchFamily="34" charset="0"/>
              </a:rPr>
              <a:t>2. Crollo della produzione in Italia</a:t>
            </a:r>
          </a:p>
        </p:txBody>
      </p:sp>
    </p:spTree>
    <p:extLst>
      <p:ext uri="{BB962C8B-B14F-4D97-AF65-F5344CB8AC3E}">
        <p14:creationId xmlns:p14="http://schemas.microsoft.com/office/powerpoint/2010/main" val="41090262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3">
            <a:extLst>
              <a:ext uri="{FF2B5EF4-FFF2-40B4-BE49-F238E27FC236}">
                <a16:creationId xmlns:a16="http://schemas.microsoft.com/office/drawing/2014/main" id="{45DA2362-2675-5AEE-D182-9A3F3674BD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030" y="57862"/>
            <a:ext cx="7772400" cy="30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ptos" panose="020B0004020202020204" pitchFamily="34" charset="0"/>
                <a:ea typeface="ＭＳ Ｐゴシック" pitchFamily="34" charset="-128"/>
                <a:cs typeface="Arial" panose="020B0604020202020204" pitchFamily="34" charset="0"/>
              </a:rPr>
              <a:t>Immatricolazioni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ptos" panose="020B0004020202020204" pitchFamily="34" charset="0"/>
                <a:ea typeface="ＭＳ Ｐゴシック" pitchFamily="34" charset="-128"/>
                <a:cs typeface="Arial" panose="020B0604020202020204" pitchFamily="34" charset="0"/>
              </a:rPr>
              <a:t> EU27+EFTA+UK, 2019-2024 (tutti </a:t>
            </a:r>
            <a:r>
              <a:rPr kumimoji="0" lang="en-US" altLang="zh-CN" sz="16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ptos" panose="020B0004020202020204" pitchFamily="34" charset="0"/>
                <a:ea typeface="ＭＳ Ｐゴシック" pitchFamily="34" charset="-128"/>
                <a:cs typeface="Arial" panose="020B0604020202020204" pitchFamily="34" charset="0"/>
              </a:rPr>
              <a:t>gli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ptos" panose="020B0004020202020204" pitchFamily="34" charset="0"/>
                <a:ea typeface="ＭＳ Ｐゴシック" pitchFamily="34" charset="-128"/>
                <a:cs typeface="Arial" panose="020B0604020202020204" pitchFamily="34" charset="0"/>
              </a:rPr>
              <a:t> </a:t>
            </a:r>
            <a:r>
              <a:rPr kumimoji="0" lang="en-US" altLang="zh-CN" sz="16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ptos" panose="020B0004020202020204" pitchFamily="34" charset="0"/>
                <a:ea typeface="ＭＳ Ｐゴシック" pitchFamily="34" charset="-128"/>
                <a:cs typeface="Arial" panose="020B0604020202020204" pitchFamily="34" charset="0"/>
              </a:rPr>
              <a:t>autoveicoli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ptos" panose="020B0004020202020204" pitchFamily="34" charset="0"/>
                <a:ea typeface="ＭＳ Ｐゴシック" pitchFamily="34" charset="-128"/>
                <a:cs typeface="Arial" panose="020B0604020202020204" pitchFamily="34" charset="0"/>
              </a:rPr>
              <a:t>)</a:t>
            </a:r>
          </a:p>
        </p:txBody>
      </p: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31E5AAF7-5C35-B1D5-6BF3-21CCB48D6571}"/>
              </a:ext>
            </a:extLst>
          </p:cNvPr>
          <p:cNvSpPr txBox="1"/>
          <p:nvPr/>
        </p:nvSpPr>
        <p:spPr>
          <a:xfrm>
            <a:off x="223520" y="4739572"/>
            <a:ext cx="501226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Fonte: ACEA e associazioni nazionali</a:t>
            </a:r>
          </a:p>
        </p:txBody>
      </p:sp>
      <p:grpSp>
        <p:nvGrpSpPr>
          <p:cNvPr id="16" name="Gruppo 15">
            <a:extLst>
              <a:ext uri="{FF2B5EF4-FFF2-40B4-BE49-F238E27FC236}">
                <a16:creationId xmlns:a16="http://schemas.microsoft.com/office/drawing/2014/main" id="{3A716DF8-48C6-8998-2230-04E4E72B97D4}"/>
              </a:ext>
            </a:extLst>
          </p:cNvPr>
          <p:cNvGrpSpPr/>
          <p:nvPr/>
        </p:nvGrpSpPr>
        <p:grpSpPr>
          <a:xfrm>
            <a:off x="58910" y="375734"/>
            <a:ext cx="9003810" cy="4356000"/>
            <a:chOff x="58910" y="375734"/>
            <a:chExt cx="9003810" cy="4356000"/>
          </a:xfrm>
        </p:grpSpPr>
        <p:graphicFrame>
          <p:nvGraphicFramePr>
            <p:cNvPr id="22" name="Grafico 21">
              <a:extLst>
                <a:ext uri="{FF2B5EF4-FFF2-40B4-BE49-F238E27FC236}">
                  <a16:creationId xmlns:a16="http://schemas.microsoft.com/office/drawing/2014/main" id="{7A22B9B4-D7EC-45AA-869D-898CE853644E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753941500"/>
                </p:ext>
              </p:extLst>
            </p:nvPr>
          </p:nvGraphicFramePr>
          <p:xfrm>
            <a:off x="58910" y="375734"/>
            <a:ext cx="9003810" cy="4356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4" name="CasellaDiTesto 3">
              <a:extLst>
                <a:ext uri="{FF2B5EF4-FFF2-40B4-BE49-F238E27FC236}">
                  <a16:creationId xmlns:a16="http://schemas.microsoft.com/office/drawing/2014/main" id="{499B1FCA-5DE4-CDC8-0567-FDE9F755CB5B}"/>
                </a:ext>
              </a:extLst>
            </p:cNvPr>
            <p:cNvSpPr txBox="1"/>
            <p:nvPr/>
          </p:nvSpPr>
          <p:spPr>
            <a:xfrm>
              <a:off x="6082448" y="3183470"/>
              <a:ext cx="949299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Var% 2023-2019</a:t>
              </a:r>
            </a:p>
          </p:txBody>
        </p:sp>
        <p:sp>
          <p:nvSpPr>
            <p:cNvPr id="5" name="CasellaDiTesto 4">
              <a:extLst>
                <a:ext uri="{FF2B5EF4-FFF2-40B4-BE49-F238E27FC236}">
                  <a16:creationId xmlns:a16="http://schemas.microsoft.com/office/drawing/2014/main" id="{A66FEFBE-2E07-ADAE-D918-661FB523D260}"/>
                </a:ext>
              </a:extLst>
            </p:cNvPr>
            <p:cNvSpPr txBox="1"/>
            <p:nvPr/>
          </p:nvSpPr>
          <p:spPr>
            <a:xfrm>
              <a:off x="6292417" y="4458361"/>
              <a:ext cx="50366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-19,9%</a:t>
              </a:r>
            </a:p>
          </p:txBody>
        </p:sp>
        <p:sp>
          <p:nvSpPr>
            <p:cNvPr id="6" name="CasellaDiTesto 5">
              <a:extLst>
                <a:ext uri="{FF2B5EF4-FFF2-40B4-BE49-F238E27FC236}">
                  <a16:creationId xmlns:a16="http://schemas.microsoft.com/office/drawing/2014/main" id="{16A6CCF3-8E18-4852-7ADB-0E03430C7412}"/>
                </a:ext>
              </a:extLst>
            </p:cNvPr>
            <p:cNvSpPr txBox="1"/>
            <p:nvPr/>
          </p:nvSpPr>
          <p:spPr>
            <a:xfrm>
              <a:off x="6292417" y="3367591"/>
              <a:ext cx="50366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-14,2%</a:t>
              </a:r>
            </a:p>
          </p:txBody>
        </p:sp>
        <p:sp>
          <p:nvSpPr>
            <p:cNvPr id="7" name="CasellaDiTesto 6">
              <a:extLst>
                <a:ext uri="{FF2B5EF4-FFF2-40B4-BE49-F238E27FC236}">
                  <a16:creationId xmlns:a16="http://schemas.microsoft.com/office/drawing/2014/main" id="{46F838EB-F635-FF98-64FB-E7B92DEB2B64}"/>
                </a:ext>
              </a:extLst>
            </p:cNvPr>
            <p:cNvSpPr txBox="1"/>
            <p:nvPr/>
          </p:nvSpPr>
          <p:spPr>
            <a:xfrm>
              <a:off x="6292417" y="3549386"/>
              <a:ext cx="50366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-17,3%</a:t>
              </a:r>
            </a:p>
          </p:txBody>
        </p:sp>
        <p:sp>
          <p:nvSpPr>
            <p:cNvPr id="8" name="CasellaDiTesto 7">
              <a:extLst>
                <a:ext uri="{FF2B5EF4-FFF2-40B4-BE49-F238E27FC236}">
                  <a16:creationId xmlns:a16="http://schemas.microsoft.com/office/drawing/2014/main" id="{AE4EB250-5463-9A94-8344-C0C648D9E503}"/>
                </a:ext>
              </a:extLst>
            </p:cNvPr>
            <p:cNvSpPr txBox="1"/>
            <p:nvPr/>
          </p:nvSpPr>
          <p:spPr>
            <a:xfrm>
              <a:off x="6292417" y="3731181"/>
              <a:ext cx="50366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-24,9%</a:t>
              </a:r>
            </a:p>
          </p:txBody>
        </p:sp>
        <p:sp>
          <p:nvSpPr>
            <p:cNvPr id="9" name="CasellaDiTesto 8">
              <a:extLst>
                <a:ext uri="{FF2B5EF4-FFF2-40B4-BE49-F238E27FC236}">
                  <a16:creationId xmlns:a16="http://schemas.microsoft.com/office/drawing/2014/main" id="{3BD8C455-97C9-9128-DA3E-FDB0BEEE54C4}"/>
                </a:ext>
              </a:extLst>
            </p:cNvPr>
            <p:cNvSpPr txBox="1"/>
            <p:nvPr/>
          </p:nvSpPr>
          <p:spPr>
            <a:xfrm>
              <a:off x="6292417" y="3912976"/>
              <a:ext cx="50366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-15,8%</a:t>
              </a:r>
            </a:p>
          </p:txBody>
        </p:sp>
        <p:sp>
          <p:nvSpPr>
            <p:cNvPr id="10" name="CasellaDiTesto 9">
              <a:extLst>
                <a:ext uri="{FF2B5EF4-FFF2-40B4-BE49-F238E27FC236}">
                  <a16:creationId xmlns:a16="http://schemas.microsoft.com/office/drawing/2014/main" id="{96A6A15E-D53A-CFA9-8518-AB52C0D07A0F}"/>
                </a:ext>
              </a:extLst>
            </p:cNvPr>
            <p:cNvSpPr txBox="1"/>
            <p:nvPr/>
          </p:nvSpPr>
          <p:spPr>
            <a:xfrm>
              <a:off x="6292417" y="4094771"/>
              <a:ext cx="50366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-19,8%</a:t>
              </a:r>
            </a:p>
          </p:txBody>
        </p:sp>
        <p:sp>
          <p:nvSpPr>
            <p:cNvPr id="11" name="CasellaDiTesto 10">
              <a:extLst>
                <a:ext uri="{FF2B5EF4-FFF2-40B4-BE49-F238E27FC236}">
                  <a16:creationId xmlns:a16="http://schemas.microsoft.com/office/drawing/2014/main" id="{756007DA-733A-2934-F73D-4CA576056029}"/>
                </a:ext>
              </a:extLst>
            </p:cNvPr>
            <p:cNvSpPr txBox="1"/>
            <p:nvPr/>
          </p:nvSpPr>
          <p:spPr>
            <a:xfrm>
              <a:off x="6292417" y="4276566"/>
              <a:ext cx="50366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-20,2%</a:t>
              </a:r>
            </a:p>
          </p:txBody>
        </p:sp>
      </p:grpSp>
      <p:sp>
        <p:nvSpPr>
          <p:cNvPr id="12" name="Rettangolo 11">
            <a:extLst>
              <a:ext uri="{FF2B5EF4-FFF2-40B4-BE49-F238E27FC236}">
                <a16:creationId xmlns:a16="http://schemas.microsoft.com/office/drawing/2014/main" id="{CC525661-FF1A-996E-EA90-54A8646F9FD2}"/>
              </a:ext>
            </a:extLst>
          </p:cNvPr>
          <p:cNvSpPr/>
          <p:nvPr/>
        </p:nvSpPr>
        <p:spPr>
          <a:xfrm>
            <a:off x="241430" y="4458361"/>
            <a:ext cx="8702757" cy="227027"/>
          </a:xfrm>
          <a:prstGeom prst="rect">
            <a:avLst/>
          </a:prstGeom>
          <a:noFill/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0A94C240-54E5-8B16-56E7-66B5B9858450}"/>
              </a:ext>
            </a:extLst>
          </p:cNvPr>
          <p:cNvSpPr/>
          <p:nvPr/>
        </p:nvSpPr>
        <p:spPr>
          <a:xfrm>
            <a:off x="241430" y="3919882"/>
            <a:ext cx="8702757" cy="227027"/>
          </a:xfrm>
          <a:prstGeom prst="rect">
            <a:avLst/>
          </a:prstGeom>
          <a:noFill/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2492B48F-EC21-653C-4CE5-05E4B83ED9CB}"/>
              </a:ext>
            </a:extLst>
          </p:cNvPr>
          <p:cNvSpPr txBox="1"/>
          <p:nvPr/>
        </p:nvSpPr>
        <p:spPr>
          <a:xfrm>
            <a:off x="5873817" y="111292"/>
            <a:ext cx="3188903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it-IT" altLang="it-IT" sz="1100" b="1" dirty="0">
                <a:solidFill>
                  <a:schemeClr val="accent2"/>
                </a:solidFill>
                <a:latin typeface="Aptos" panose="020B0004020202020204" pitchFamily="34" charset="0"/>
                <a:cs typeface="Arial" panose="020B0604020202020204" pitchFamily="34" charset="0"/>
              </a:rPr>
              <a:t>1. Crisi del mercato in EU</a:t>
            </a:r>
            <a:endParaRPr lang="it-IT" sz="1100" dirty="0">
              <a:solidFill>
                <a:schemeClr val="accent2"/>
              </a:solidFill>
              <a:latin typeface="Aptos" panose="020B0004020202020204" pitchFamily="34" charset="0"/>
            </a:endParaRP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857F4A1F-DCE1-30B0-26A3-8A3E973AB55E}"/>
              </a:ext>
            </a:extLst>
          </p:cNvPr>
          <p:cNvSpPr txBox="1"/>
          <p:nvPr/>
        </p:nvSpPr>
        <p:spPr>
          <a:xfrm>
            <a:off x="5799310" y="753748"/>
            <a:ext cx="1644584" cy="519678"/>
          </a:xfrm>
          <a:prstGeom prst="leftArrow">
            <a:avLst/>
          </a:prstGeom>
          <a:noFill/>
          <a:ln w="12700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t-IT" altLang="it-IT" sz="1100" b="1" dirty="0">
                <a:solidFill>
                  <a:schemeClr val="accent2"/>
                </a:solidFill>
                <a:latin typeface="Aptos" panose="020B0004020202020204" pitchFamily="34" charset="0"/>
                <a:cs typeface="Arial" panose="020B0604020202020204" pitchFamily="34" charset="0"/>
              </a:rPr>
              <a:t>-3,3 mln vs. 2019</a:t>
            </a:r>
            <a:endParaRPr lang="it-IT" sz="1100" dirty="0">
              <a:solidFill>
                <a:schemeClr val="accent2"/>
              </a:solidFill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7464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DC85B41-179F-180A-4C2D-9D43707F9A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030" y="57862"/>
            <a:ext cx="7772400" cy="30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ptos" panose="020B0004020202020204" pitchFamily="34" charset="0"/>
                <a:ea typeface="ＭＳ Ｐゴシック" pitchFamily="34" charset="-128"/>
                <a:cs typeface="Arial" panose="020B0604020202020204" pitchFamily="34" charset="0"/>
              </a:rPr>
              <a:t>Produzione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ptos" panose="020B0004020202020204" pitchFamily="34" charset="0"/>
                <a:ea typeface="ＭＳ Ｐゴシック" pitchFamily="34" charset="-128"/>
                <a:cs typeface="Arial" panose="020B0604020202020204" pitchFamily="34" charset="0"/>
              </a:rPr>
              <a:t> EU27+UK, 2019-2024 (tutti </a:t>
            </a:r>
            <a:r>
              <a:rPr kumimoji="0" lang="en-US" altLang="zh-CN" sz="16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ptos" panose="020B0004020202020204" pitchFamily="34" charset="0"/>
                <a:ea typeface="ＭＳ Ｐゴシック" pitchFamily="34" charset="-128"/>
                <a:cs typeface="Arial" panose="020B0604020202020204" pitchFamily="34" charset="0"/>
              </a:rPr>
              <a:t>gli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ptos" panose="020B0004020202020204" pitchFamily="34" charset="0"/>
                <a:ea typeface="ＭＳ Ｐゴシック" pitchFamily="34" charset="-128"/>
                <a:cs typeface="Arial" panose="020B0604020202020204" pitchFamily="34" charset="0"/>
              </a:rPr>
              <a:t> </a:t>
            </a:r>
            <a:r>
              <a:rPr kumimoji="0" lang="en-US" altLang="zh-CN" sz="16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ptos" panose="020B0004020202020204" pitchFamily="34" charset="0"/>
                <a:ea typeface="ＭＳ Ｐゴシック" pitchFamily="34" charset="-128"/>
                <a:cs typeface="Arial" panose="020B0604020202020204" pitchFamily="34" charset="0"/>
              </a:rPr>
              <a:t>autoveicoli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ptos" panose="020B0004020202020204" pitchFamily="34" charset="0"/>
                <a:ea typeface="ＭＳ Ｐゴシック" pitchFamily="34" charset="-128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5" name="Rectangle 3">
            <a:extLst>
              <a:ext uri="{FF2B5EF4-FFF2-40B4-BE49-F238E27FC236}">
                <a16:creationId xmlns:a16="http://schemas.microsoft.com/office/drawing/2014/main" id="{DFCDF579-4389-FE57-200B-6743BDAD62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838" y="28103"/>
            <a:ext cx="7772400" cy="486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endParaRPr lang="it-IT" altLang="zh-CN" sz="1600" b="1" dirty="0">
              <a:solidFill>
                <a:srgbClr val="000099"/>
              </a:solidFill>
              <a:latin typeface="Aptos" panose="020B0004020202020204" pitchFamily="34" charset="0"/>
              <a:ea typeface="ＭＳ Ｐゴシック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19" name="Grafico 18">
            <a:extLst>
              <a:ext uri="{FF2B5EF4-FFF2-40B4-BE49-F238E27FC236}">
                <a16:creationId xmlns:a16="http://schemas.microsoft.com/office/drawing/2014/main" id="{3A65A2F8-E8FB-E8A8-7C98-EFB179C59AF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73422355"/>
              </p:ext>
            </p:extLst>
          </p:nvPr>
        </p:nvGraphicFramePr>
        <p:xfrm>
          <a:off x="75810" y="369991"/>
          <a:ext cx="8992380" cy="435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D81EB8D5-69AF-BF62-6643-19CE901BDBF9}"/>
              </a:ext>
            </a:extLst>
          </p:cNvPr>
          <p:cNvSpPr txBox="1"/>
          <p:nvPr/>
        </p:nvSpPr>
        <p:spPr>
          <a:xfrm>
            <a:off x="223520" y="4739572"/>
            <a:ext cx="501226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Fonte: OICA e associazioni nazionali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664CE30A-E2B9-8000-5174-F5E4C8C1ECE5}"/>
              </a:ext>
            </a:extLst>
          </p:cNvPr>
          <p:cNvSpPr txBox="1"/>
          <p:nvPr/>
        </p:nvSpPr>
        <p:spPr>
          <a:xfrm>
            <a:off x="5873817" y="111292"/>
            <a:ext cx="3188903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it-IT" altLang="it-IT" sz="1100" b="1" dirty="0">
                <a:solidFill>
                  <a:schemeClr val="accent2"/>
                </a:solidFill>
                <a:latin typeface="Aptos" panose="020B0004020202020204" pitchFamily="34" charset="0"/>
                <a:cs typeface="Arial" panose="020B0604020202020204" pitchFamily="34" charset="0"/>
              </a:rPr>
              <a:t>1. Crisi del mercato in EU</a:t>
            </a:r>
            <a:endParaRPr lang="it-IT" sz="1100" dirty="0">
              <a:solidFill>
                <a:schemeClr val="accent2"/>
              </a:solidFill>
              <a:latin typeface="Aptos" panose="020B0004020202020204" pitchFamily="34" charset="0"/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48B99417-F1C3-CDA2-B6F7-9F9B2BCD264A}"/>
              </a:ext>
            </a:extLst>
          </p:cNvPr>
          <p:cNvSpPr txBox="1"/>
          <p:nvPr/>
        </p:nvSpPr>
        <p:spPr>
          <a:xfrm>
            <a:off x="5987619" y="2262297"/>
            <a:ext cx="94929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Var% 2023-2019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57113158-7CEC-5944-60E6-40FD6838AF04}"/>
              </a:ext>
            </a:extLst>
          </p:cNvPr>
          <p:cNvSpPr txBox="1"/>
          <p:nvPr/>
        </p:nvSpPr>
        <p:spPr>
          <a:xfrm>
            <a:off x="6239290" y="3537188"/>
            <a:ext cx="4459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-2,5%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B8A57BA6-E455-A231-FCB5-11764ED08D58}"/>
              </a:ext>
            </a:extLst>
          </p:cNvPr>
          <p:cNvSpPr txBox="1"/>
          <p:nvPr/>
        </p:nvSpPr>
        <p:spPr>
          <a:xfrm>
            <a:off x="6210436" y="2446418"/>
            <a:ext cx="50366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-20,5%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4DA9DB55-2D39-821F-539E-786745D70360}"/>
              </a:ext>
            </a:extLst>
          </p:cNvPr>
          <p:cNvSpPr txBox="1"/>
          <p:nvPr/>
        </p:nvSpPr>
        <p:spPr>
          <a:xfrm>
            <a:off x="6228069" y="2628213"/>
            <a:ext cx="46839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+1,8%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1A5EB61A-4A2B-9222-F1DF-0B11C0631359}"/>
              </a:ext>
            </a:extLst>
          </p:cNvPr>
          <p:cNvSpPr txBox="1"/>
          <p:nvPr/>
        </p:nvSpPr>
        <p:spPr>
          <a:xfrm>
            <a:off x="6228069" y="2810008"/>
            <a:ext cx="46839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+4,6%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797412E7-0DC6-08C2-7FC0-12915013696C}"/>
              </a:ext>
            </a:extLst>
          </p:cNvPr>
          <p:cNvSpPr txBox="1"/>
          <p:nvPr/>
        </p:nvSpPr>
        <p:spPr>
          <a:xfrm>
            <a:off x="6239290" y="2991803"/>
            <a:ext cx="4459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-5,7%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E9BD76E9-B3C8-C371-A311-14CBCCE2AA9A}"/>
              </a:ext>
            </a:extLst>
          </p:cNvPr>
          <p:cNvSpPr txBox="1"/>
          <p:nvPr/>
        </p:nvSpPr>
        <p:spPr>
          <a:xfrm>
            <a:off x="6239290" y="3173598"/>
            <a:ext cx="4459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-3,8%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41B654DD-FA9D-2B75-9DF8-681EB39B86B6}"/>
              </a:ext>
            </a:extLst>
          </p:cNvPr>
          <p:cNvSpPr txBox="1"/>
          <p:nvPr/>
        </p:nvSpPr>
        <p:spPr>
          <a:xfrm>
            <a:off x="6210436" y="3355393"/>
            <a:ext cx="50366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-25,8%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1129C9B8-3DCF-04B0-7235-A92AB2DD662E}"/>
              </a:ext>
            </a:extLst>
          </p:cNvPr>
          <p:cNvSpPr txBox="1"/>
          <p:nvPr/>
        </p:nvSpPr>
        <p:spPr>
          <a:xfrm>
            <a:off x="6239290" y="3722344"/>
            <a:ext cx="4459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-2,1%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C6A33DD7-5E4D-59E8-A621-3808BA0E3143}"/>
              </a:ext>
            </a:extLst>
          </p:cNvPr>
          <p:cNvSpPr txBox="1"/>
          <p:nvPr/>
        </p:nvSpPr>
        <p:spPr>
          <a:xfrm>
            <a:off x="6210436" y="3904139"/>
            <a:ext cx="50366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-30,7%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D8906E4A-132B-C954-EDE1-83916D6CEFE5}"/>
              </a:ext>
            </a:extLst>
          </p:cNvPr>
          <p:cNvSpPr txBox="1"/>
          <p:nvPr/>
        </p:nvSpPr>
        <p:spPr>
          <a:xfrm>
            <a:off x="6210436" y="4085934"/>
            <a:ext cx="50366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-13,2%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62A75543-6C8E-88DE-710D-4411BF877702}"/>
              </a:ext>
            </a:extLst>
          </p:cNvPr>
          <p:cNvSpPr txBox="1"/>
          <p:nvPr/>
        </p:nvSpPr>
        <p:spPr>
          <a:xfrm>
            <a:off x="6239290" y="4267729"/>
            <a:ext cx="4459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-6,9%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7E77270E-8E47-9B71-1C16-FF9B9E9EBD13}"/>
              </a:ext>
            </a:extLst>
          </p:cNvPr>
          <p:cNvSpPr txBox="1"/>
          <p:nvPr/>
        </p:nvSpPr>
        <p:spPr>
          <a:xfrm>
            <a:off x="6210436" y="4449524"/>
            <a:ext cx="50366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-12,1%</a:t>
            </a:r>
          </a:p>
        </p:txBody>
      </p:sp>
      <p:sp>
        <p:nvSpPr>
          <p:cNvPr id="22" name="Rettangolo 21">
            <a:extLst>
              <a:ext uri="{FF2B5EF4-FFF2-40B4-BE49-F238E27FC236}">
                <a16:creationId xmlns:a16="http://schemas.microsoft.com/office/drawing/2014/main" id="{94734030-34BC-52BA-0A2D-7632C4941B8F}"/>
              </a:ext>
            </a:extLst>
          </p:cNvPr>
          <p:cNvSpPr/>
          <p:nvPr/>
        </p:nvSpPr>
        <p:spPr>
          <a:xfrm>
            <a:off x="261749" y="4458361"/>
            <a:ext cx="8702757" cy="227027"/>
          </a:xfrm>
          <a:prstGeom prst="rect">
            <a:avLst/>
          </a:prstGeom>
          <a:noFill/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07B4E2FE-B925-1AA0-6202-230338318A7C}"/>
              </a:ext>
            </a:extLst>
          </p:cNvPr>
          <p:cNvSpPr/>
          <p:nvPr/>
        </p:nvSpPr>
        <p:spPr>
          <a:xfrm>
            <a:off x="261749" y="3181592"/>
            <a:ext cx="8702757" cy="227027"/>
          </a:xfrm>
          <a:prstGeom prst="rect">
            <a:avLst/>
          </a:prstGeom>
          <a:noFill/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2CC6F040-F658-2B03-4217-FE3F6AB08D7B}"/>
              </a:ext>
            </a:extLst>
          </p:cNvPr>
          <p:cNvSpPr txBox="1"/>
          <p:nvPr/>
        </p:nvSpPr>
        <p:spPr>
          <a:xfrm>
            <a:off x="5690936" y="488851"/>
            <a:ext cx="1644584" cy="519678"/>
          </a:xfrm>
          <a:prstGeom prst="leftArrow">
            <a:avLst/>
          </a:prstGeom>
          <a:noFill/>
          <a:ln w="12700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t-IT" altLang="it-IT" sz="1100" b="1" dirty="0">
                <a:solidFill>
                  <a:schemeClr val="accent2"/>
                </a:solidFill>
                <a:latin typeface="Aptos" panose="020B0004020202020204" pitchFamily="34" charset="0"/>
                <a:cs typeface="Arial" panose="020B0604020202020204" pitchFamily="34" charset="0"/>
              </a:rPr>
              <a:t>-2,1 mln vs. 2019</a:t>
            </a:r>
            <a:endParaRPr lang="it-IT" sz="1100" dirty="0">
              <a:solidFill>
                <a:schemeClr val="accent2"/>
              </a:solidFill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44102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C416B7-4858-EB0F-D306-C788571C6C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CE30DADB-8116-26B1-5F65-BB34AC110E4F}"/>
              </a:ext>
            </a:extLst>
          </p:cNvPr>
          <p:cNvSpPr txBox="1"/>
          <p:nvPr/>
        </p:nvSpPr>
        <p:spPr>
          <a:xfrm>
            <a:off x="322166" y="4753948"/>
            <a:ext cx="377630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900" dirty="0"/>
              <a:t>Elaborazioni ANFIA Area Studi e Statistiche su dati MIT (</a:t>
            </a:r>
            <a:r>
              <a:rPr lang="it-IT" sz="900" dirty="0" err="1"/>
              <a:t>Aut.Min</a:t>
            </a:r>
            <a:r>
              <a:rPr lang="it-IT" sz="900" dirty="0"/>
              <a:t>. D07161/H4)</a:t>
            </a:r>
          </a:p>
        </p:txBody>
      </p:sp>
      <p:sp>
        <p:nvSpPr>
          <p:cNvPr id="2" name="Text Box 8">
            <a:extLst>
              <a:ext uri="{FF2B5EF4-FFF2-40B4-BE49-F238E27FC236}">
                <a16:creationId xmlns:a16="http://schemas.microsoft.com/office/drawing/2014/main" id="{05AB8570-63EF-A956-DEE5-47D5A0741C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2166" y="79541"/>
            <a:ext cx="6866425" cy="272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>
            <a:defPPr>
              <a:defRPr lang="en-US"/>
            </a:defPPr>
            <a:lvl1pPr marR="0" lvl="0" indent="0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ptos" panose="020B0004020202020204" pitchFamily="34" charset="0"/>
                <a:ea typeface="ＭＳ Ｐゴシック" pitchFamily="34" charset="-128"/>
                <a:cs typeface="Arial" panose="020B0604020202020204" pitchFamily="34" charset="0"/>
              </a:defRPr>
            </a:lvl1pPr>
          </a:lstStyle>
          <a:p>
            <a:r>
              <a:rPr lang="it-IT" altLang="it-IT" dirty="0"/>
              <a:t>Il mercato automotive in Italia, 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ptos" panose="020B0004020202020204" pitchFamily="34" charset="0"/>
                <a:ea typeface="ＭＳ Ｐゴシック" pitchFamily="34" charset="-128"/>
                <a:cs typeface="Arial" panose="020B0604020202020204" pitchFamily="34" charset="0"/>
              </a:rPr>
              <a:t>2019-2024* (tutti </a:t>
            </a:r>
            <a:r>
              <a:rPr kumimoji="0" lang="en-US" altLang="zh-CN" sz="16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ptos" panose="020B0004020202020204" pitchFamily="34" charset="0"/>
                <a:ea typeface="ＭＳ Ｐゴシック" pitchFamily="34" charset="-128"/>
                <a:cs typeface="Arial" panose="020B0604020202020204" pitchFamily="34" charset="0"/>
              </a:rPr>
              <a:t>gli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ptos" panose="020B0004020202020204" pitchFamily="34" charset="0"/>
                <a:ea typeface="ＭＳ Ｐゴシック" pitchFamily="34" charset="-128"/>
                <a:cs typeface="Arial" panose="020B0604020202020204" pitchFamily="34" charset="0"/>
              </a:rPr>
              <a:t> </a:t>
            </a:r>
            <a:r>
              <a:rPr kumimoji="0" lang="en-US" altLang="zh-CN" sz="16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ptos" panose="020B0004020202020204" pitchFamily="34" charset="0"/>
                <a:ea typeface="ＭＳ Ｐゴシック" pitchFamily="34" charset="-128"/>
                <a:cs typeface="Arial" panose="020B0604020202020204" pitchFamily="34" charset="0"/>
              </a:rPr>
              <a:t>autoveicoli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ptos" panose="020B0004020202020204" pitchFamily="34" charset="0"/>
                <a:ea typeface="ＭＳ Ｐゴシック" pitchFamily="34" charset="-128"/>
                <a:cs typeface="Arial" panose="020B0604020202020204" pitchFamily="34" charset="0"/>
              </a:rPr>
              <a:t>)</a:t>
            </a:r>
            <a:endParaRPr lang="it-IT" altLang="it-IT" dirty="0"/>
          </a:p>
        </p:txBody>
      </p:sp>
      <p:graphicFrame>
        <p:nvGraphicFramePr>
          <p:cNvPr id="4" name="Grafico 3">
            <a:extLst>
              <a:ext uri="{FF2B5EF4-FFF2-40B4-BE49-F238E27FC236}">
                <a16:creationId xmlns:a16="http://schemas.microsoft.com/office/drawing/2014/main" id="{1852B462-1667-11DC-2E7E-F8860A5CCE2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68331571"/>
              </p:ext>
            </p:extLst>
          </p:nvPr>
        </p:nvGraphicFramePr>
        <p:xfrm>
          <a:off x="90000" y="357750"/>
          <a:ext cx="8964000" cy="442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CasellaDiTesto 6">
            <a:extLst>
              <a:ext uri="{FF2B5EF4-FFF2-40B4-BE49-F238E27FC236}">
                <a16:creationId xmlns:a16="http://schemas.microsoft.com/office/drawing/2014/main" id="{2E4E4FC3-447B-BE7C-29E6-DABA187072E1}"/>
              </a:ext>
            </a:extLst>
          </p:cNvPr>
          <p:cNvSpPr txBox="1"/>
          <p:nvPr/>
        </p:nvSpPr>
        <p:spPr>
          <a:xfrm>
            <a:off x="322166" y="4539570"/>
            <a:ext cx="186448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>
              <a:defRPr sz="900"/>
            </a:lvl1pPr>
          </a:lstStyle>
          <a:p>
            <a:r>
              <a:rPr lang="en-GB" dirty="0"/>
              <a:t>*CF 10/2024 ANFIA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74FAB039-245F-0026-9A02-11C698860124}"/>
              </a:ext>
            </a:extLst>
          </p:cNvPr>
          <p:cNvSpPr txBox="1"/>
          <p:nvPr/>
        </p:nvSpPr>
        <p:spPr>
          <a:xfrm>
            <a:off x="5873817" y="111292"/>
            <a:ext cx="3188903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it-IT" altLang="it-IT" sz="1100" b="1" dirty="0">
                <a:solidFill>
                  <a:schemeClr val="accent4"/>
                </a:solidFill>
                <a:latin typeface="Aptos" panose="020B0004020202020204" pitchFamily="34" charset="0"/>
                <a:cs typeface="Arial" panose="020B0604020202020204" pitchFamily="34" charset="0"/>
              </a:rPr>
              <a:t>2. Crollo della produzione in Italia</a:t>
            </a:r>
            <a:endParaRPr lang="it-IT" sz="1100" dirty="0">
              <a:solidFill>
                <a:schemeClr val="accent4"/>
              </a:solidFill>
              <a:latin typeface="Aptos" panose="020B0004020202020204" pitchFamily="34" charset="0"/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BEA499DE-E5DB-CE39-B776-E49D4DDA1C81}"/>
              </a:ext>
            </a:extLst>
          </p:cNvPr>
          <p:cNvSpPr txBox="1"/>
          <p:nvPr/>
        </p:nvSpPr>
        <p:spPr>
          <a:xfrm>
            <a:off x="7655203" y="1111995"/>
            <a:ext cx="1398797" cy="519678"/>
          </a:xfrm>
          <a:prstGeom prst="leftArrow">
            <a:avLst/>
          </a:prstGeom>
          <a:noFill/>
          <a:ln w="12700">
            <a:solidFill>
              <a:schemeClr val="accent4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t-IT" altLang="it-IT" sz="1100" b="1" dirty="0">
                <a:solidFill>
                  <a:schemeClr val="accent4"/>
                </a:solidFill>
                <a:latin typeface="Aptos" panose="020B0004020202020204" pitchFamily="34" charset="0"/>
                <a:cs typeface="Arial" panose="020B0604020202020204" pitchFamily="34" charset="0"/>
              </a:rPr>
              <a:t>-345 k vs. 2019</a:t>
            </a:r>
            <a:endParaRPr lang="it-IT" sz="1100" dirty="0">
              <a:solidFill>
                <a:schemeClr val="accent4"/>
              </a:solidFill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24161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8BA590-ECC9-D354-DB58-011919AC8B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8">
            <a:extLst>
              <a:ext uri="{FF2B5EF4-FFF2-40B4-BE49-F238E27FC236}">
                <a16:creationId xmlns:a16="http://schemas.microsoft.com/office/drawing/2014/main" id="{CFE85D7C-DD75-E936-AD24-EA97BCD5BD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2165" y="79541"/>
            <a:ext cx="7267355" cy="272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>
            <a:defPPr>
              <a:defRPr lang="en-US"/>
            </a:defPPr>
            <a:lvl1pPr marR="0" lvl="0" indent="0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ptos" panose="020B0004020202020204" pitchFamily="34" charset="0"/>
                <a:ea typeface="ＭＳ Ｐゴシック" pitchFamily="34" charset="-128"/>
                <a:cs typeface="Arial" panose="020B0604020202020204" pitchFamily="34" charset="0"/>
              </a:defRPr>
            </a:lvl1pPr>
          </a:lstStyle>
          <a:p>
            <a:r>
              <a:rPr lang="it-IT" altLang="it-IT" dirty="0"/>
              <a:t>La produzione automotive in Italia, 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ptos" panose="020B0004020202020204" pitchFamily="34" charset="0"/>
                <a:ea typeface="ＭＳ Ｐゴシック" pitchFamily="34" charset="-128"/>
                <a:cs typeface="Arial" panose="020B0604020202020204" pitchFamily="34" charset="0"/>
              </a:rPr>
              <a:t>2019-2024* (tutti </a:t>
            </a:r>
            <a:r>
              <a:rPr kumimoji="0" lang="en-US" altLang="zh-CN" sz="16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ptos" panose="020B0004020202020204" pitchFamily="34" charset="0"/>
                <a:ea typeface="ＭＳ Ｐゴシック" pitchFamily="34" charset="-128"/>
                <a:cs typeface="Arial" panose="020B0604020202020204" pitchFamily="34" charset="0"/>
              </a:rPr>
              <a:t>gli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ptos" panose="020B0004020202020204" pitchFamily="34" charset="0"/>
                <a:ea typeface="ＭＳ Ｐゴシック" pitchFamily="34" charset="-128"/>
                <a:cs typeface="Arial" panose="020B0604020202020204" pitchFamily="34" charset="0"/>
              </a:rPr>
              <a:t> </a:t>
            </a:r>
            <a:r>
              <a:rPr kumimoji="0" lang="en-US" altLang="zh-CN" sz="16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ptos" panose="020B0004020202020204" pitchFamily="34" charset="0"/>
                <a:ea typeface="ＭＳ Ｐゴシック" pitchFamily="34" charset="-128"/>
                <a:cs typeface="Arial" panose="020B0604020202020204" pitchFamily="34" charset="0"/>
              </a:rPr>
              <a:t>autoveicoli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ptos" panose="020B0004020202020204" pitchFamily="34" charset="0"/>
                <a:ea typeface="ＭＳ Ｐゴシック" pitchFamily="34" charset="-128"/>
                <a:cs typeface="Arial" panose="020B0604020202020204" pitchFamily="34" charset="0"/>
              </a:rPr>
              <a:t>)</a:t>
            </a:r>
            <a:endParaRPr lang="it-IT" altLang="it-IT" dirty="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44CCA514-F9BA-33E8-AA1C-1621C12D9B3C}"/>
              </a:ext>
            </a:extLst>
          </p:cNvPr>
          <p:cNvSpPr txBox="1"/>
          <p:nvPr/>
        </p:nvSpPr>
        <p:spPr>
          <a:xfrm>
            <a:off x="322166" y="4753948"/>
            <a:ext cx="377630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900" dirty="0"/>
              <a:t>Elaborazioni ANFIA Area Studi e Statistiche su dati costruttori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8B94FCFB-E5E3-439B-1DA6-A1386A3B79F6}"/>
              </a:ext>
            </a:extLst>
          </p:cNvPr>
          <p:cNvSpPr txBox="1"/>
          <p:nvPr/>
        </p:nvSpPr>
        <p:spPr>
          <a:xfrm>
            <a:off x="322166" y="4539570"/>
            <a:ext cx="186448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>
              <a:defRPr sz="900"/>
            </a:lvl1pPr>
          </a:lstStyle>
          <a:p>
            <a:r>
              <a:rPr lang="en-GB" dirty="0"/>
              <a:t>*CF 10/2024 ANFIA</a:t>
            </a:r>
          </a:p>
        </p:txBody>
      </p:sp>
      <p:graphicFrame>
        <p:nvGraphicFramePr>
          <p:cNvPr id="9" name="Grafico 8">
            <a:extLst>
              <a:ext uri="{FF2B5EF4-FFF2-40B4-BE49-F238E27FC236}">
                <a16:creationId xmlns:a16="http://schemas.microsoft.com/office/drawing/2014/main" id="{91D00B2C-1591-0D56-43FF-C9D0471F46F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52754615"/>
              </p:ext>
            </p:extLst>
          </p:nvPr>
        </p:nvGraphicFramePr>
        <p:xfrm>
          <a:off x="90000" y="357750"/>
          <a:ext cx="8964000" cy="442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CasellaDiTesto 9">
            <a:extLst>
              <a:ext uri="{FF2B5EF4-FFF2-40B4-BE49-F238E27FC236}">
                <a16:creationId xmlns:a16="http://schemas.microsoft.com/office/drawing/2014/main" id="{B284B66B-0718-B683-7327-CF58174A13D3}"/>
              </a:ext>
            </a:extLst>
          </p:cNvPr>
          <p:cNvSpPr txBox="1"/>
          <p:nvPr/>
        </p:nvSpPr>
        <p:spPr>
          <a:xfrm>
            <a:off x="865193" y="2867095"/>
            <a:ext cx="594000" cy="300082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350" b="1" dirty="0">
                <a:solidFill>
                  <a:schemeClr val="bg1"/>
                </a:solidFill>
              </a:rPr>
              <a:t>59%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D8B0F76A-A9D5-7516-0700-DD893FC648B9}"/>
              </a:ext>
            </a:extLst>
          </p:cNvPr>
          <p:cNvSpPr txBox="1"/>
          <p:nvPr/>
        </p:nvSpPr>
        <p:spPr>
          <a:xfrm>
            <a:off x="865193" y="1340205"/>
            <a:ext cx="594000" cy="300082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350" b="1" dirty="0">
                <a:solidFill>
                  <a:schemeClr val="bg1"/>
                </a:solidFill>
              </a:rPr>
              <a:t>41%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61FE3EE5-2404-9FAB-4C63-2D3204A772EC}"/>
              </a:ext>
            </a:extLst>
          </p:cNvPr>
          <p:cNvSpPr txBox="1"/>
          <p:nvPr/>
        </p:nvSpPr>
        <p:spPr>
          <a:xfrm>
            <a:off x="7187748" y="3218160"/>
            <a:ext cx="594000" cy="300082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350" b="1" dirty="0">
                <a:solidFill>
                  <a:schemeClr val="accent1"/>
                </a:solidFill>
              </a:rPr>
              <a:t>51%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12678C55-AC54-711E-F260-5907A4FAAA04}"/>
              </a:ext>
            </a:extLst>
          </p:cNvPr>
          <p:cNvSpPr txBox="1"/>
          <p:nvPr/>
        </p:nvSpPr>
        <p:spPr>
          <a:xfrm>
            <a:off x="7187748" y="2292520"/>
            <a:ext cx="594000" cy="300082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350" b="1" dirty="0">
                <a:solidFill>
                  <a:schemeClr val="accent2"/>
                </a:solidFill>
              </a:rPr>
              <a:t>49%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77EE81C2-F66D-B4C7-06B8-5DB8CFEFBE22}"/>
              </a:ext>
            </a:extLst>
          </p:cNvPr>
          <p:cNvSpPr txBox="1"/>
          <p:nvPr/>
        </p:nvSpPr>
        <p:spPr>
          <a:xfrm>
            <a:off x="5873817" y="111292"/>
            <a:ext cx="3188903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it-IT" altLang="it-IT" sz="1100" b="1" dirty="0">
                <a:solidFill>
                  <a:schemeClr val="accent4"/>
                </a:solidFill>
                <a:latin typeface="Aptos" panose="020B0004020202020204" pitchFamily="34" charset="0"/>
                <a:cs typeface="Arial" panose="020B0604020202020204" pitchFamily="34" charset="0"/>
              </a:rPr>
              <a:t>2. Crollo della produzione in Italia</a:t>
            </a:r>
            <a:endParaRPr lang="it-IT" sz="1100" dirty="0">
              <a:solidFill>
                <a:schemeClr val="accent4"/>
              </a:solidFill>
              <a:latin typeface="Aptos" panose="020B0004020202020204" pitchFamily="34" charset="0"/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8125FC54-E87C-3905-BBEB-83EBAB5260AC}"/>
              </a:ext>
            </a:extLst>
          </p:cNvPr>
          <p:cNvSpPr txBox="1"/>
          <p:nvPr/>
        </p:nvSpPr>
        <p:spPr>
          <a:xfrm>
            <a:off x="7655203" y="1498855"/>
            <a:ext cx="1398797" cy="519678"/>
          </a:xfrm>
          <a:prstGeom prst="leftArrow">
            <a:avLst/>
          </a:prstGeom>
          <a:noFill/>
          <a:ln w="12700">
            <a:solidFill>
              <a:schemeClr val="accent4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t-IT" altLang="it-IT" sz="1100" b="1" dirty="0">
                <a:solidFill>
                  <a:schemeClr val="accent4"/>
                </a:solidFill>
                <a:latin typeface="Aptos" panose="020B0004020202020204" pitchFamily="34" charset="0"/>
                <a:cs typeface="Arial" panose="020B0604020202020204" pitchFamily="34" charset="0"/>
              </a:rPr>
              <a:t>-307 k vs. 2019</a:t>
            </a:r>
            <a:endParaRPr lang="it-IT" sz="1100" dirty="0">
              <a:solidFill>
                <a:schemeClr val="accent4"/>
              </a:solidFill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54609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C85F78-9BE1-EB93-4B7B-72D557330F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8">
            <a:extLst>
              <a:ext uri="{FF2B5EF4-FFF2-40B4-BE49-F238E27FC236}">
                <a16:creationId xmlns:a16="http://schemas.microsoft.com/office/drawing/2014/main" id="{442E5C1E-CFD1-30D7-0CB9-6F1F762BCB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2166" y="79541"/>
            <a:ext cx="4446782" cy="272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>
            <a:defPPr>
              <a:defRPr lang="en-US"/>
            </a:defPPr>
            <a:lvl1pPr marR="0" lvl="0" indent="0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ptos" panose="020B0004020202020204" pitchFamily="34" charset="0"/>
                <a:ea typeface="ＭＳ Ｐゴシック" pitchFamily="34" charset="-128"/>
                <a:cs typeface="Arial" panose="020B0604020202020204" pitchFamily="34" charset="0"/>
              </a:defRPr>
            </a:lvl1pPr>
          </a:lstStyle>
          <a:p>
            <a:r>
              <a:rPr lang="it-IT" altLang="it-IT" dirty="0"/>
              <a:t>La produzione Stellantis in Italia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AC813B87-FC86-EB7F-959A-C9B9D5D692CC}"/>
              </a:ext>
            </a:extLst>
          </p:cNvPr>
          <p:cNvSpPr txBox="1"/>
          <p:nvPr/>
        </p:nvSpPr>
        <p:spPr>
          <a:xfrm>
            <a:off x="322166" y="4753948"/>
            <a:ext cx="377630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900" dirty="0"/>
              <a:t>Elaborazioni ANFIA Area Studi e Statistiche su dati costruttori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0D57D599-CE3F-FB0E-0912-B4B686AAAB32}"/>
              </a:ext>
            </a:extLst>
          </p:cNvPr>
          <p:cNvSpPr txBox="1"/>
          <p:nvPr/>
        </p:nvSpPr>
        <p:spPr>
          <a:xfrm>
            <a:off x="322166" y="4539570"/>
            <a:ext cx="186448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>
              <a:defRPr sz="900"/>
            </a:lvl1pPr>
          </a:lstStyle>
          <a:p>
            <a:r>
              <a:rPr lang="en-GB" dirty="0"/>
              <a:t>*CF 10/2024 ANFIA</a:t>
            </a:r>
          </a:p>
        </p:txBody>
      </p:sp>
      <p:graphicFrame>
        <p:nvGraphicFramePr>
          <p:cNvPr id="9" name="Grafico 8">
            <a:extLst>
              <a:ext uri="{FF2B5EF4-FFF2-40B4-BE49-F238E27FC236}">
                <a16:creationId xmlns:a16="http://schemas.microsoft.com/office/drawing/2014/main" id="{3DEBE0F9-476C-00F1-245E-3D6448E6D67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08405168"/>
              </p:ext>
            </p:extLst>
          </p:nvPr>
        </p:nvGraphicFramePr>
        <p:xfrm>
          <a:off x="90000" y="442158"/>
          <a:ext cx="8964000" cy="442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CasellaDiTesto 1">
            <a:extLst>
              <a:ext uri="{FF2B5EF4-FFF2-40B4-BE49-F238E27FC236}">
                <a16:creationId xmlns:a16="http://schemas.microsoft.com/office/drawing/2014/main" id="{200F94DA-C794-C1C1-7F38-A2F0E68A40BE}"/>
              </a:ext>
            </a:extLst>
          </p:cNvPr>
          <p:cNvSpPr txBox="1"/>
          <p:nvPr/>
        </p:nvSpPr>
        <p:spPr>
          <a:xfrm>
            <a:off x="5873817" y="111292"/>
            <a:ext cx="3188903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it-IT" altLang="it-IT" sz="1100" b="1" dirty="0">
                <a:solidFill>
                  <a:schemeClr val="accent4"/>
                </a:solidFill>
                <a:latin typeface="Aptos" panose="020B0004020202020204" pitchFamily="34" charset="0"/>
                <a:cs typeface="Arial" panose="020B0604020202020204" pitchFamily="34" charset="0"/>
              </a:rPr>
              <a:t>2. Crollo della produzione in Italia</a:t>
            </a:r>
            <a:endParaRPr lang="it-IT" sz="1100" dirty="0">
              <a:solidFill>
                <a:schemeClr val="accent4"/>
              </a:solidFill>
              <a:latin typeface="Aptos" panose="020B0004020202020204" pitchFamily="34" charset="0"/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5ED5060B-2DA4-55D8-224F-D08E60998648}"/>
              </a:ext>
            </a:extLst>
          </p:cNvPr>
          <p:cNvSpPr txBox="1"/>
          <p:nvPr/>
        </p:nvSpPr>
        <p:spPr>
          <a:xfrm>
            <a:off x="6942406" y="1000377"/>
            <a:ext cx="1551354" cy="664012"/>
          </a:xfrm>
          <a:prstGeom prst="round2DiagRect">
            <a:avLst/>
          </a:prstGeom>
          <a:ln w="190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it-IT" sz="1100" b="1" dirty="0">
                <a:solidFill>
                  <a:schemeClr val="accent4"/>
                </a:solidFill>
                <a:latin typeface="Aptos" panose="020B0004020202020204" pitchFamily="34" charset="0"/>
                <a:cs typeface="Arial" panose="020B0604020202020204" pitchFamily="34" charset="0"/>
              </a:rPr>
              <a:t>Previsione 2024*</a:t>
            </a:r>
          </a:p>
          <a:p>
            <a:pPr algn="ctr"/>
            <a:r>
              <a:rPr lang="it-IT" sz="1100" b="1" dirty="0">
                <a:solidFill>
                  <a:schemeClr val="accent4"/>
                </a:solidFill>
                <a:latin typeface="Aptos" panose="020B0004020202020204" pitchFamily="34" charset="0"/>
                <a:cs typeface="Arial" panose="020B0604020202020204" pitchFamily="34" charset="0"/>
              </a:rPr>
              <a:t>520k veicoli:</a:t>
            </a:r>
          </a:p>
          <a:p>
            <a:pPr algn="ctr"/>
            <a:r>
              <a:rPr lang="it-IT" sz="1100" b="1" dirty="0">
                <a:solidFill>
                  <a:schemeClr val="accent4"/>
                </a:solidFill>
                <a:latin typeface="Aptos" panose="020B0004020202020204" pitchFamily="34" charset="0"/>
                <a:cs typeface="Arial" panose="020B0604020202020204" pitchFamily="34" charset="0"/>
              </a:rPr>
              <a:t>-36% vs. 2019</a:t>
            </a:r>
            <a:endParaRPr lang="it-IT" sz="1100" dirty="0">
              <a:solidFill>
                <a:schemeClr val="accent4"/>
              </a:solidFill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09049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8">
            <a:extLst>
              <a:ext uri="{FF2B5EF4-FFF2-40B4-BE49-F238E27FC236}">
                <a16:creationId xmlns:a16="http://schemas.microsoft.com/office/drawing/2014/main" id="{EE7E862D-7349-1541-F849-43A01518C2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2166" y="79541"/>
            <a:ext cx="5432748" cy="272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>
            <a:defPPr>
              <a:defRPr lang="en-US"/>
            </a:defPPr>
            <a:lvl1pPr marR="0" lvl="0" indent="0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ptos" panose="020B0004020202020204" pitchFamily="34" charset="0"/>
                <a:ea typeface="ＭＳ Ｐゴシック" pitchFamily="34" charset="-128"/>
                <a:cs typeface="Arial" panose="020B0604020202020204" pitchFamily="34" charset="0"/>
              </a:defRPr>
            </a:lvl1pPr>
          </a:lstStyle>
          <a:p>
            <a:r>
              <a:rPr lang="it-IT" altLang="it-IT" dirty="0"/>
              <a:t>Regolamentazione europea sugli obiettivi di riduzione</a:t>
            </a:r>
            <a:br>
              <a:rPr lang="it-IT" altLang="it-IT" dirty="0"/>
            </a:br>
            <a:r>
              <a:rPr lang="it-IT" altLang="it-IT" dirty="0"/>
              <a:t>delle emissioni di CO</a:t>
            </a:r>
            <a:r>
              <a:rPr lang="it-IT" altLang="it-IT" baseline="-25000" dirty="0"/>
              <a:t>2</a:t>
            </a:r>
            <a:r>
              <a:rPr lang="it-IT" altLang="it-IT" dirty="0"/>
              <a:t> per veicoli leggeri e veicoli pesanti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EB632C8F-3A22-3BB6-237C-B2C1DB3CED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6446" y="771749"/>
            <a:ext cx="6141939" cy="3184892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1378A6C9-804F-B292-C221-EFE1BF68E66F}"/>
              </a:ext>
            </a:extLst>
          </p:cNvPr>
          <p:cNvSpPr txBox="1"/>
          <p:nvPr/>
        </p:nvSpPr>
        <p:spPr>
          <a:xfrm>
            <a:off x="1506445" y="4143198"/>
            <a:ext cx="6141939" cy="738664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marL="92075" indent="-92075">
              <a:buFont typeface="Arial" panose="020B0604020202020204" pitchFamily="34" charset="0"/>
              <a:buChar char="•"/>
            </a:pPr>
            <a:r>
              <a:rPr lang="it-IT" sz="1400" b="1" dirty="0">
                <a:solidFill>
                  <a:schemeClr val="bg1"/>
                </a:solidFill>
                <a:latin typeface="Aptos" panose="020B0004020202020204" pitchFamily="34" charset="0"/>
              </a:rPr>
              <a:t>Anticipo «</a:t>
            </a:r>
            <a:r>
              <a:rPr lang="it-IT" sz="1400" b="1" dirty="0" err="1">
                <a:solidFill>
                  <a:schemeClr val="bg1"/>
                </a:solidFill>
                <a:latin typeface="Aptos" panose="020B0004020202020204" pitchFamily="34" charset="0"/>
              </a:rPr>
              <a:t>clause</a:t>
            </a:r>
            <a:r>
              <a:rPr lang="it-IT" sz="1400" b="1" dirty="0">
                <a:solidFill>
                  <a:schemeClr val="bg1"/>
                </a:solidFill>
                <a:latin typeface="Aptos" panose="020B0004020202020204" pitchFamily="34" charset="0"/>
              </a:rPr>
              <a:t> review» al 2025</a:t>
            </a:r>
          </a:p>
          <a:p>
            <a:pPr marL="92075" indent="-92075">
              <a:buFont typeface="Arial" panose="020B0604020202020204" pitchFamily="34" charset="0"/>
              <a:buChar char="•"/>
            </a:pPr>
            <a:r>
              <a:rPr lang="it-IT" sz="1400" b="1" dirty="0">
                <a:solidFill>
                  <a:schemeClr val="bg1"/>
                </a:solidFill>
                <a:latin typeface="Aptos" panose="020B0004020202020204" pitchFamily="34" charset="0"/>
              </a:rPr>
              <a:t>2025: Rischio multe per i costruttori</a:t>
            </a:r>
          </a:p>
          <a:p>
            <a:pPr marL="92075" indent="-92075">
              <a:buFont typeface="Arial" panose="020B0604020202020204" pitchFamily="34" charset="0"/>
              <a:buChar char="•"/>
            </a:pPr>
            <a:r>
              <a:rPr lang="it-IT" sz="1400" b="1" dirty="0">
                <a:solidFill>
                  <a:schemeClr val="bg1"/>
                </a:solidFill>
                <a:latin typeface="Aptos" panose="020B0004020202020204" pitchFamily="34" charset="0"/>
              </a:rPr>
              <a:t>2035: Neutralità tecnologica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0044F9BA-EE87-0CEC-1E15-6620FE32E40E}"/>
              </a:ext>
            </a:extLst>
          </p:cNvPr>
          <p:cNvSpPr txBox="1"/>
          <p:nvPr/>
        </p:nvSpPr>
        <p:spPr>
          <a:xfrm>
            <a:off x="5873817" y="111292"/>
            <a:ext cx="3188903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it-IT" altLang="it-IT" sz="1100" b="1" dirty="0">
                <a:solidFill>
                  <a:schemeClr val="accent3"/>
                </a:solidFill>
                <a:latin typeface="Aptos" panose="020B0004020202020204" pitchFamily="34" charset="0"/>
                <a:cs typeface="Arial" panose="020B0604020202020204" pitchFamily="34" charset="0"/>
              </a:rPr>
              <a:t>3. Transizione verso l’elettrifico in affanno</a:t>
            </a:r>
          </a:p>
        </p:txBody>
      </p:sp>
    </p:spTree>
    <p:extLst>
      <p:ext uri="{BB962C8B-B14F-4D97-AF65-F5344CB8AC3E}">
        <p14:creationId xmlns:p14="http://schemas.microsoft.com/office/powerpoint/2010/main" val="3125017057"/>
      </p:ext>
    </p:extLst>
  </p:cSld>
  <p:clrMapOvr>
    <a:masterClrMapping/>
  </p:clrMapOvr>
</p:sld>
</file>

<file path=ppt/theme/theme1.xml><?xml version="1.0" encoding="utf-8"?>
<a:theme xmlns:a="http://schemas.openxmlformats.org/drawingml/2006/main" name="180531_anfia_template">
  <a:themeElements>
    <a:clrScheme name="Palette Dashboard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0077C7"/>
      </a:accent1>
      <a:accent2>
        <a:srgbClr val="C7A114"/>
      </a:accent2>
      <a:accent3>
        <a:srgbClr val="0AC7AD"/>
      </a:accent3>
      <a:accent4>
        <a:srgbClr val="C74914"/>
      </a:accent4>
      <a:accent5>
        <a:srgbClr val="E4E0E0"/>
      </a:accent5>
      <a:accent6>
        <a:srgbClr val="0A18C7"/>
      </a:accent6>
      <a:hlink>
        <a:srgbClr val="0077C7"/>
      </a:hlink>
      <a:folHlink>
        <a:srgbClr val="96607D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onten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1F7D01BA02A994B8B70FBA22F4C8E8D" ma:contentTypeVersion="18" ma:contentTypeDescription="Creare un nuovo documento." ma:contentTypeScope="" ma:versionID="978a0ae44b6aa779f5239923fa6857aa">
  <xsd:schema xmlns:xsd="http://www.w3.org/2001/XMLSchema" xmlns:xs="http://www.w3.org/2001/XMLSchema" xmlns:p="http://schemas.microsoft.com/office/2006/metadata/properties" xmlns:ns2="1de3e953-ffda-4443-9921-89372803c187" xmlns:ns3="d64339ba-2c3a-401e-90f0-741686ec6dda" targetNamespace="http://schemas.microsoft.com/office/2006/metadata/properties" ma:root="true" ma:fieldsID="92c70aba8f385dc0fa456980a0bde58b" ns2:_="" ns3:_="">
    <xsd:import namespace="1de3e953-ffda-4443-9921-89372803c187"/>
    <xsd:import namespace="d64339ba-2c3a-401e-90f0-741686ec6dd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e3e953-ffda-4443-9921-89372803c18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8" nillable="true" ma:taxonomy="true" ma:internalName="lcf76f155ced4ddcb4097134ff3c332f" ma:taxonomyFieldName="MediaServiceImageTags" ma:displayName="Tag immagine" ma:readOnly="false" ma:fieldId="{5cf76f15-5ced-4ddc-b409-7134ff3c332f}" ma:taxonomyMulti="true" ma:sspId="1884cd97-5d7e-42d4-84ff-5bebddcef56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64339ba-2c3a-401e-90f0-741686ec6dda" elementFormDefault="qualified">
    <xsd:import namespace="http://schemas.microsoft.com/office/2006/documentManagement/types"/>
    <xsd:import namespace="http://schemas.microsoft.com/office/infopath/2007/PartnerControls"/>
    <xsd:element name="TaxCatchAll" ma:index="19" nillable="true" ma:displayName="Taxonomy Catch All Column" ma:hidden="true" ma:list="{71cf95f8-ce66-4da4-9817-97df7fbaa069}" ma:internalName="TaxCatchAll" ma:showField="CatchAllData" ma:web="d64339ba-2c3a-401e-90f0-741686ec6dd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2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3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64339ba-2c3a-401e-90f0-741686ec6dda" xsi:nil="true"/>
    <lcf76f155ced4ddcb4097134ff3c332f xmlns="1de3e953-ffda-4443-9921-89372803c187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2795268-26F9-46B7-8F9F-DC5B74FACD10}"/>
</file>

<file path=customXml/itemProps2.xml><?xml version="1.0" encoding="utf-8"?>
<ds:datastoreItem xmlns:ds="http://schemas.openxmlformats.org/officeDocument/2006/customXml" ds:itemID="{9BA61AE2-19B3-419E-A56E-86E1F0EFDBE5}">
  <ds:schemaRefs>
    <ds:schemaRef ds:uri="http://schemas.microsoft.com/office/infopath/2007/PartnerControls"/>
    <ds:schemaRef ds:uri="http://purl.org/dc/terms/"/>
    <ds:schemaRef ds:uri="http://purl.org/dc/elements/1.1/"/>
    <ds:schemaRef ds:uri="http://schemas.openxmlformats.org/package/2006/metadata/core-properties"/>
    <ds:schemaRef ds:uri="f364ef17-72bd-4003-a614-891ce7d99c1e"/>
    <ds:schemaRef ds:uri="http://purl.org/dc/dcmitype/"/>
    <ds:schemaRef ds:uri="5a23eaae-bb34-4bc3-a562-89f24b643e17"/>
    <ds:schemaRef ds:uri="http://schemas.microsoft.com/office/2006/documentManagement/types"/>
    <ds:schemaRef ds:uri="http://www.w3.org/XML/1998/namespace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8C692189-0F42-4B6A-A4F8-5F5DD0772E5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2605</Words>
  <Application>Microsoft Macintosh PowerPoint</Application>
  <PresentationFormat>Presentazione su schermo (16:9)</PresentationFormat>
  <Paragraphs>218</Paragraphs>
  <Slides>14</Slides>
  <Notes>11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14</vt:i4>
      </vt:variant>
    </vt:vector>
  </HeadingPairs>
  <TitlesOfParts>
    <vt:vector size="23" baseType="lpstr">
      <vt:lpstr>ＭＳ Ｐゴシック</vt:lpstr>
      <vt:lpstr>Aptos</vt:lpstr>
      <vt:lpstr>Arial</vt:lpstr>
      <vt:lpstr>Calibri</vt:lpstr>
      <vt:lpstr>Calibri Light</vt:lpstr>
      <vt:lpstr>Tahoma</vt:lpstr>
      <vt:lpstr>Wingdings</vt:lpstr>
      <vt:lpstr>180531_anfia_template</vt:lpstr>
      <vt:lpstr>2_Content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giant design</dc:creator>
  <cp:lastModifiedBy>Reggiani Laura</cp:lastModifiedBy>
  <cp:revision>694</cp:revision>
  <cp:lastPrinted>2024-10-31T17:00:52Z</cp:lastPrinted>
  <dcterms:created xsi:type="dcterms:W3CDTF">2017-11-03T04:05:11Z</dcterms:created>
  <dcterms:modified xsi:type="dcterms:W3CDTF">2024-11-24T11:55:25Z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0x010100C1F7D01BA02A994B8B70FBA22F4C8E8D</vt:lpwstr>
  </property>
  <property fmtid="{D5CDD505-2E9C-101B-9397-08002B2CF9AE}" pid="3" name="MediaServiceImageTags">
    <vt:lpwstr/>
  </property>
</Properties>
</file>