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Lst>
  <p:notesMasterIdLst>
    <p:notesMasterId r:id="rId36"/>
  </p:notesMasterIdLst>
  <p:handoutMasterIdLst>
    <p:handoutMasterId r:id="rId37"/>
  </p:handoutMasterIdLst>
  <p:sldIdLst>
    <p:sldId id="427" r:id="rId5"/>
    <p:sldId id="2134806163" r:id="rId6"/>
    <p:sldId id="432" r:id="rId7"/>
    <p:sldId id="2134806162" r:id="rId8"/>
    <p:sldId id="2134806164" r:id="rId9"/>
    <p:sldId id="2134806184" r:id="rId10"/>
    <p:sldId id="2134806185" r:id="rId11"/>
    <p:sldId id="2134806146" r:id="rId12"/>
    <p:sldId id="2134806160" r:id="rId13"/>
    <p:sldId id="435" r:id="rId14"/>
    <p:sldId id="436" r:id="rId15"/>
    <p:sldId id="2134806169" r:id="rId16"/>
    <p:sldId id="2134806181" r:id="rId17"/>
    <p:sldId id="2134806170" r:id="rId18"/>
    <p:sldId id="441" r:id="rId19"/>
    <p:sldId id="2134806166" r:id="rId20"/>
    <p:sldId id="2134806147" r:id="rId21"/>
    <p:sldId id="2134806167" r:id="rId22"/>
    <p:sldId id="2134806171" r:id="rId23"/>
    <p:sldId id="2134806183" r:id="rId24"/>
    <p:sldId id="2134806176" r:id="rId25"/>
    <p:sldId id="2134806172" r:id="rId26"/>
    <p:sldId id="2134806177" r:id="rId27"/>
    <p:sldId id="2134806178" r:id="rId28"/>
    <p:sldId id="430" r:id="rId29"/>
    <p:sldId id="429" r:id="rId30"/>
    <p:sldId id="434" r:id="rId31"/>
    <p:sldId id="2134806179" r:id="rId32"/>
    <p:sldId id="433" r:id="rId33"/>
    <p:sldId id="2134806182" r:id="rId34"/>
    <p:sldId id="428" r:id="rId35"/>
  </p:sldIdLst>
  <p:sldSz cx="12188825" cy="6858000"/>
  <p:notesSz cx="6797675" cy="9929813"/>
  <p:custDataLst>
    <p:tags r:id="rId38"/>
  </p:custDataLst>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Times" panose="02020603050405020304" pitchFamily="18"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Times" panose="02020603050405020304" pitchFamily="18"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Times" panose="02020603050405020304" pitchFamily="18"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Times" panose="02020603050405020304" pitchFamily="18"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92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EC20E35-A176-4012-BC5E-935CFFF8708E}" styleName="Stile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5510" autoAdjust="0"/>
  </p:normalViewPr>
  <p:slideViewPr>
    <p:cSldViewPr showGuides="1">
      <p:cViewPr varScale="1">
        <p:scale>
          <a:sx n="95" d="100"/>
          <a:sy n="95" d="100"/>
        </p:scale>
        <p:origin x="1736" y="176"/>
      </p:cViewPr>
      <p:guideLst>
        <p:guide pos="3839"/>
        <p:guide orient="horz" pos="216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howGuides="1">
      <p:cViewPr varScale="1">
        <p:scale>
          <a:sx n="127" d="100"/>
          <a:sy n="127" d="100"/>
        </p:scale>
        <p:origin x="7548" y="1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ggiani Laura" userId="b6602c5b-314b-4e81-b883-728801fb195b" providerId="ADAL" clId="{34683C02-919E-3D4D-9586-A0E0A54BCCB2}"/>
    <pc:docChg chg="custSel modSld">
      <pc:chgData name="Reggiani Laura" userId="b6602c5b-314b-4e81-b883-728801fb195b" providerId="ADAL" clId="{34683C02-919E-3D4D-9586-A0E0A54BCCB2}" dt="2024-11-24T11:57:41.631" v="1" actId="20577"/>
      <pc:docMkLst>
        <pc:docMk/>
      </pc:docMkLst>
      <pc:sldChg chg="delSp mod">
        <pc:chgData name="Reggiani Laura" userId="b6602c5b-314b-4e81-b883-728801fb195b" providerId="ADAL" clId="{34683C02-919E-3D4D-9586-A0E0A54BCCB2}" dt="2024-11-24T11:56:22.937" v="0" actId="478"/>
        <pc:sldMkLst>
          <pc:docMk/>
          <pc:sldMk cId="1683313995" sldId="427"/>
        </pc:sldMkLst>
        <pc:grpChg chg="del">
          <ac:chgData name="Reggiani Laura" userId="b6602c5b-314b-4e81-b883-728801fb195b" providerId="ADAL" clId="{34683C02-919E-3D4D-9586-A0E0A54BCCB2}" dt="2024-11-24T11:56:22.937" v="0" actId="478"/>
          <ac:grpSpMkLst>
            <pc:docMk/>
            <pc:sldMk cId="1683313995" sldId="427"/>
            <ac:grpSpMk id="11" creationId="{09DF015C-4C02-DDAE-24B5-DC7F61E23F54}"/>
          </ac:grpSpMkLst>
        </pc:grpChg>
      </pc:sldChg>
      <pc:sldChg chg="modSp mod">
        <pc:chgData name="Reggiani Laura" userId="b6602c5b-314b-4e81-b883-728801fb195b" providerId="ADAL" clId="{34683C02-919E-3D4D-9586-A0E0A54BCCB2}" dt="2024-11-24T11:57:41.631" v="1" actId="20577"/>
        <pc:sldMkLst>
          <pc:docMk/>
          <pc:sldMk cId="678460915" sldId="2134806177"/>
        </pc:sldMkLst>
        <pc:spChg chg="mod">
          <ac:chgData name="Reggiani Laura" userId="b6602c5b-314b-4e81-b883-728801fb195b" providerId="ADAL" clId="{34683C02-919E-3D4D-9586-A0E0A54BCCB2}" dt="2024-11-24T11:57:41.631" v="1" actId="20577"/>
          <ac:spMkLst>
            <pc:docMk/>
            <pc:sldMk cId="678460915" sldId="2134806177"/>
            <ac:spMk id="2" creationId="{C771E983-ACC9-F68D-DA99-2DBDC3E41266}"/>
          </ac:spMkLst>
        </pc:spChg>
      </pc:sldChg>
    </pc:docChg>
  </pc:docChgLst>
  <pc:docChgLst>
    <pc:chgData name="Alessandro Costantini" userId="89151eeb-a071-4c34-a374-875ef10ead4e" providerId="ADAL" clId="{F75694D5-5D45-4689-935D-4E376701EE23}"/>
    <pc:docChg chg="delSld">
      <pc:chgData name="Alessandro Costantini" userId="89151eeb-a071-4c34-a374-875ef10ead4e" providerId="ADAL" clId="{F75694D5-5D45-4689-935D-4E376701EE23}" dt="2024-11-20T13:23:06.330" v="1" actId="47"/>
      <pc:docMkLst>
        <pc:docMk/>
      </pc:docMkLst>
      <pc:sldChg chg="del">
        <pc:chgData name="Alessandro Costantini" userId="89151eeb-a071-4c34-a374-875ef10ead4e" providerId="ADAL" clId="{F75694D5-5D45-4689-935D-4E376701EE23}" dt="2024-11-20T13:23:06.330" v="1" actId="47"/>
        <pc:sldMkLst>
          <pc:docMk/>
          <pc:sldMk cId="3838222211" sldId="2134806168"/>
        </pc:sldMkLst>
      </pc:sldChg>
      <pc:sldChg chg="del">
        <pc:chgData name="Alessandro Costantini" userId="89151eeb-a071-4c34-a374-875ef10ead4e" providerId="ADAL" clId="{F75694D5-5D45-4689-935D-4E376701EE23}" dt="2024-11-20T13:22:58.379" v="0" actId="47"/>
        <pc:sldMkLst>
          <pc:docMk/>
          <pc:sldMk cId="4119432861" sldId="213480618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Foglio_di_lavoro_di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Foglio_di_lavoro_di_Microsoft_Excel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lectroniccenterspa-my.sharepoint.com/personal/a_costantini_electroniccenter_it/Documents/Documents/DATI%20MERCATO/DISTRIBUTORI/Importanza%20del%20valore%20aggiunto,%20dal%20ruolo%20delle%20imprese%20nella%20catena%20di%20fornitura%20McKinsey%202018.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lectroniccenterspa-my.sharepoint.com/personal/a_costantini_electroniccenter_it/Documents/Documents/DATI%20MERCATO/DISTRIBUTORI/Importanza%20del%20valore%20aggiunto,%20dal%20ruolo%20delle%20imprese%20nella%20catena%20di%20fornitura%20McKinsey%202018.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Foglio_di_lavoro_di_Microsoft_Excel2.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Book8"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932-445E-82EF-410A3DAC04A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932-445E-82EF-410A3DAC04A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932-445E-82EF-410A3DAC04A2}"/>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Americas</c:v>
                </c:pt>
                <c:pt idx="1">
                  <c:v>EMEA</c:v>
                </c:pt>
                <c:pt idx="2">
                  <c:v>Asia</c:v>
                </c:pt>
              </c:strCache>
            </c:strRef>
          </c:cat>
          <c:val>
            <c:numRef>
              <c:f>Sheet1!$B$2:$B$4</c:f>
              <c:numCache>
                <c:formatCode>0.00%</c:formatCode>
                <c:ptCount val="3"/>
                <c:pt idx="0">
                  <c:v>0.16300000000000001</c:v>
                </c:pt>
                <c:pt idx="1">
                  <c:v>0.14799999999999999</c:v>
                </c:pt>
                <c:pt idx="2">
                  <c:v>0.68899999999999995</c:v>
                </c:pt>
              </c:numCache>
            </c:numRef>
          </c:val>
          <c:extLst>
            <c:ext xmlns:c16="http://schemas.microsoft.com/office/drawing/2014/chart" uri="{C3380CC4-5D6E-409C-BE32-E72D297353CC}">
              <c16:uniqueId val="{00000000-35ED-4B42-B01E-251196A1B9C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9"/>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597-4ED2-B169-E3937B1D9CEE}"/>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98A2-46F6-950C-E06A00E7D6BD}"/>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98A2-46F6-950C-E06A00E7D6BD}"/>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98A2-46F6-950C-E06A00E7D6BD}"/>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98A2-46F6-950C-E06A00E7D6BD}"/>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98A2-46F6-950C-E06A00E7D6BD}"/>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98A2-46F6-950C-E06A00E7D6BD}"/>
              </c:ext>
            </c:extLst>
          </c:dPt>
          <c:dLbls>
            <c:dLbl>
              <c:idx val="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rgbClr val="FFFF00"/>
                      </a:solidFill>
                      <a:latin typeface="+mn-lt"/>
                      <a:ea typeface="+mn-ea"/>
                      <a:cs typeface="+mn-cs"/>
                    </a:defRPr>
                  </a:pPr>
                  <a:endParaRPr lang="it-IT"/>
                </a:p>
              </c:txPr>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597-4ED2-B169-E3937B1D9CEE}"/>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7"/>
                <c:pt idx="0">
                  <c:v>Semiconduttori</c:v>
                </c:pt>
                <c:pt idx="1">
                  <c:v>Interconnessione</c:v>
                </c:pt>
                <c:pt idx="2">
                  <c:v>Passivi</c:v>
                </c:pt>
                <c:pt idx="3">
                  <c:v>Emech</c:v>
                </c:pt>
                <c:pt idx="4">
                  <c:v>Computer/Sistemi</c:v>
                </c:pt>
                <c:pt idx="5">
                  <c:v>Potenza&amp;Batterie</c:v>
                </c:pt>
                <c:pt idx="6">
                  <c:v>Altro</c:v>
                </c:pt>
              </c:strCache>
            </c:strRef>
          </c:cat>
          <c:val>
            <c:numRef>
              <c:f>Sheet1!$B$2:$B$8</c:f>
              <c:numCache>
                <c:formatCode>0.0%</c:formatCode>
                <c:ptCount val="7"/>
                <c:pt idx="0">
                  <c:v>0.78600000000000003</c:v>
                </c:pt>
                <c:pt idx="1">
                  <c:v>6.6000000000000003E-2</c:v>
                </c:pt>
                <c:pt idx="2">
                  <c:v>5.3999999999999999E-2</c:v>
                </c:pt>
                <c:pt idx="3">
                  <c:v>4.2000000000000003E-2</c:v>
                </c:pt>
                <c:pt idx="4">
                  <c:v>1.6E-2</c:v>
                </c:pt>
                <c:pt idx="5">
                  <c:v>8.9999999999999993E-3</c:v>
                </c:pt>
                <c:pt idx="6">
                  <c:v>2.8000000000000001E-2</c:v>
                </c:pt>
              </c:numCache>
            </c:numRef>
          </c:val>
          <c:extLst>
            <c:ext xmlns:c16="http://schemas.microsoft.com/office/drawing/2014/chart" uri="{C3380CC4-5D6E-409C-BE32-E72D297353CC}">
              <c16:uniqueId val="{00000000-5597-4ED2-B169-E3937B1D9CEE}"/>
            </c:ext>
          </c:extLst>
        </c:ser>
        <c:dLbls>
          <c:showLegendKey val="0"/>
          <c:showVal val="0"/>
          <c:showCatName val="0"/>
          <c:showSerName val="0"/>
          <c:showPercent val="0"/>
          <c:showBubbleSize val="0"/>
          <c:showLeaderLines val="1"/>
        </c:dLbls>
      </c:pie3DChart>
      <c:spPr>
        <a:noFill/>
        <a:ln>
          <a:noFill/>
        </a:ln>
        <a:effectLst/>
      </c:spPr>
    </c:plotArea>
    <c:legend>
      <c:legendPos val="l"/>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002732549606971"/>
          <c:y val="5.0925925925925923E-2"/>
          <c:w val="0.5866623530170173"/>
          <c:h val="0.89814814814814814"/>
        </c:manualLayout>
      </c:layout>
      <c:barChart>
        <c:barDir val="bar"/>
        <c:grouping val="clustered"/>
        <c:varyColors val="0"/>
        <c:ser>
          <c:idx val="0"/>
          <c:order val="0"/>
          <c:spPr>
            <a:solidFill>
              <a:srgbClr val="002060"/>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'[Importanza del valore aggiunto, dal ruolo delle imprese nella catena di fornitura McKinsey 2018.xlsx]Sheet1'!$A$16:$A$26</c:f>
              <c:strCache>
                <c:ptCount val="11"/>
                <c:pt idx="0">
                  <c:v>Gamma di prodotti</c:v>
                </c:pt>
                <c:pt idx="1">
                  <c:v>Disponibilità del prodotto</c:v>
                </c:pt>
                <c:pt idx="2">
                  <c:v>Servizio clienti</c:v>
                </c:pt>
                <c:pt idx="3">
                  <c:v>Rapporto con il rappresentante di vendita</c:v>
                </c:pt>
                <c:pt idx="4">
                  <c:v>Consegna il giorno stesso / successivo</c:v>
                </c:pt>
                <c:pt idx="5">
                  <c:v>Prezzi</c:v>
                </c:pt>
                <c:pt idx="6">
                  <c:v>Competenza Tecnica</c:v>
                </c:pt>
                <c:pt idx="7">
                  <c:v>Servizi a valore aggiunto</c:v>
                </c:pt>
                <c:pt idx="8">
                  <c:v>Condizioni di pagamento/finanziamento</c:v>
                </c:pt>
                <c:pt idx="9">
                  <c:v>Piattaforma di eCommerce</c:v>
                </c:pt>
                <c:pt idx="10">
                  <c:v>Monitoraggio in tempo reale</c:v>
                </c:pt>
              </c:strCache>
            </c:strRef>
          </c:cat>
          <c:val>
            <c:numRef>
              <c:f>'[Importanza del valore aggiunto, dal ruolo delle imprese nella catena di fornitura McKinsey 2018.xlsx]Sheet1'!$B$16:$B$26</c:f>
              <c:numCache>
                <c:formatCode>0%</c:formatCode>
                <c:ptCount val="11"/>
                <c:pt idx="0">
                  <c:v>0.151</c:v>
                </c:pt>
                <c:pt idx="1">
                  <c:v>0.14599999999999999</c:v>
                </c:pt>
                <c:pt idx="2">
                  <c:v>0.124</c:v>
                </c:pt>
                <c:pt idx="3">
                  <c:v>0.12</c:v>
                </c:pt>
                <c:pt idx="4">
                  <c:v>0.10400000000000001</c:v>
                </c:pt>
                <c:pt idx="5">
                  <c:v>0.1</c:v>
                </c:pt>
                <c:pt idx="6">
                  <c:v>8.3000000000000004E-2</c:v>
                </c:pt>
                <c:pt idx="7">
                  <c:v>6.4000000000000001E-2</c:v>
                </c:pt>
                <c:pt idx="8">
                  <c:v>5.2000000000000005E-2</c:v>
                </c:pt>
                <c:pt idx="9">
                  <c:v>3.1E-2</c:v>
                </c:pt>
                <c:pt idx="10">
                  <c:v>2.4E-2</c:v>
                </c:pt>
              </c:numCache>
            </c:numRef>
          </c:val>
          <c:extLst>
            <c:ext xmlns:c16="http://schemas.microsoft.com/office/drawing/2014/chart" uri="{C3380CC4-5D6E-409C-BE32-E72D297353CC}">
              <c16:uniqueId val="{00000000-8D8C-41E0-8F73-1EAE29112757}"/>
            </c:ext>
          </c:extLst>
        </c:ser>
        <c:dLbls>
          <c:showLegendKey val="0"/>
          <c:showVal val="0"/>
          <c:showCatName val="0"/>
          <c:showSerName val="0"/>
          <c:showPercent val="0"/>
          <c:showBubbleSize val="0"/>
        </c:dLbls>
        <c:gapWidth val="30"/>
        <c:overlap val="41"/>
        <c:axId val="1909972544"/>
        <c:axId val="1581835824"/>
      </c:barChart>
      <c:catAx>
        <c:axId val="190997254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581835824"/>
        <c:crosses val="autoZero"/>
        <c:auto val="1"/>
        <c:lblAlgn val="ctr"/>
        <c:lblOffset val="100"/>
        <c:noMultiLvlLbl val="0"/>
      </c:catAx>
      <c:valAx>
        <c:axId val="1581835824"/>
        <c:scaling>
          <c:orientation val="minMax"/>
        </c:scaling>
        <c:delete val="1"/>
        <c:axPos val="t"/>
        <c:numFmt formatCode="0%" sourceLinked="1"/>
        <c:majorTickMark val="none"/>
        <c:minorTickMark val="none"/>
        <c:tickLblPos val="nextTo"/>
        <c:crossAx val="19099725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657059870799751"/>
          <c:y val="5.0925925925925923E-2"/>
          <c:w val="0.63097864875675469"/>
          <c:h val="0.89814814814814814"/>
        </c:manualLayout>
      </c:layout>
      <c:barChart>
        <c:barDir val="bar"/>
        <c:grouping val="clustered"/>
        <c:varyColors val="0"/>
        <c:ser>
          <c:idx val="0"/>
          <c:order val="0"/>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'[Importanza del valore aggiunto, dal ruolo delle imprese nella catena di fornitura McKinsey 2018.xlsx]Sheet1'!$H$16:$H$24</c:f>
              <c:strCache>
                <c:ptCount val="9"/>
                <c:pt idx="0">
                  <c:v>Disponibilità del prodotto</c:v>
                </c:pt>
                <c:pt idx="1">
                  <c:v>Gamma di prodotti</c:v>
                </c:pt>
                <c:pt idx="2">
                  <c:v>Rapporto con il Cliente</c:v>
                </c:pt>
                <c:pt idx="3">
                  <c:v>Piattaforma di eCommerce</c:v>
                </c:pt>
                <c:pt idx="4">
                  <c:v>Logistica</c:v>
                </c:pt>
                <c:pt idx="5">
                  <c:v>Servizi a valore aggiunto</c:v>
                </c:pt>
                <c:pt idx="6">
                  <c:v>Servizio clienti</c:v>
                </c:pt>
                <c:pt idx="7">
                  <c:v>Competenza Tecnica</c:v>
                </c:pt>
                <c:pt idx="8">
                  <c:v>Condizioni di pagamento/finanziamento</c:v>
                </c:pt>
              </c:strCache>
            </c:strRef>
          </c:cat>
          <c:val>
            <c:numRef>
              <c:f>'[Importanza del valore aggiunto, dal ruolo delle imprese nella catena di fornitura McKinsey 2018.xlsx]Sheet1'!$I$16:$I$24</c:f>
              <c:numCache>
                <c:formatCode>0%</c:formatCode>
                <c:ptCount val="9"/>
                <c:pt idx="0">
                  <c:v>0.16899999999999998</c:v>
                </c:pt>
                <c:pt idx="1">
                  <c:v>0.14499999999999999</c:v>
                </c:pt>
                <c:pt idx="2">
                  <c:v>0.12</c:v>
                </c:pt>
                <c:pt idx="3">
                  <c:v>9.9000000000000005E-2</c:v>
                </c:pt>
                <c:pt idx="4">
                  <c:v>9.9000000000000005E-2</c:v>
                </c:pt>
                <c:pt idx="5">
                  <c:v>9.8000000000000004E-2</c:v>
                </c:pt>
                <c:pt idx="6">
                  <c:v>9.1999999999999998E-2</c:v>
                </c:pt>
                <c:pt idx="7">
                  <c:v>9.0999999999999998E-2</c:v>
                </c:pt>
                <c:pt idx="8">
                  <c:v>8.5000000000000006E-2</c:v>
                </c:pt>
              </c:numCache>
            </c:numRef>
          </c:val>
          <c:extLst>
            <c:ext xmlns:c16="http://schemas.microsoft.com/office/drawing/2014/chart" uri="{C3380CC4-5D6E-409C-BE32-E72D297353CC}">
              <c16:uniqueId val="{00000000-37F7-41DD-87BB-7E440CB2CEA6}"/>
            </c:ext>
          </c:extLst>
        </c:ser>
        <c:dLbls>
          <c:showLegendKey val="0"/>
          <c:showVal val="0"/>
          <c:showCatName val="0"/>
          <c:showSerName val="0"/>
          <c:showPercent val="0"/>
          <c:showBubbleSize val="0"/>
        </c:dLbls>
        <c:gapWidth val="30"/>
        <c:axId val="1649275536"/>
        <c:axId val="2090398064"/>
      </c:barChart>
      <c:catAx>
        <c:axId val="164927553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2090398064"/>
        <c:crosses val="autoZero"/>
        <c:auto val="1"/>
        <c:lblAlgn val="ctr"/>
        <c:lblOffset val="100"/>
        <c:noMultiLvlLbl val="0"/>
      </c:catAx>
      <c:valAx>
        <c:axId val="2090398064"/>
        <c:scaling>
          <c:orientation val="minMax"/>
        </c:scaling>
        <c:delete val="1"/>
        <c:axPos val="t"/>
        <c:numFmt formatCode="0%" sourceLinked="1"/>
        <c:majorTickMark val="none"/>
        <c:minorTickMark val="none"/>
        <c:tickLblPos val="nextTo"/>
        <c:crossAx val="1649275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Sheet1!$B$1</c:f>
              <c:strCache>
                <c:ptCount val="1"/>
                <c:pt idx="0">
                  <c:v>2023 Revenues</c:v>
                </c:pt>
              </c:strCache>
            </c:strRef>
          </c:tx>
          <c:spPr>
            <a:solidFill>
              <a:schemeClr val="accent1"/>
            </a:solidFill>
            <a:ln>
              <a:noFill/>
            </a:ln>
            <a:effectLst>
              <a:outerShdw blurRad="76200" dir="18900000" sy="23000" kx="-1200000" algn="bl" rotWithShape="0">
                <a:prstClr val="black">
                  <a:alpha val="20000"/>
                </a:prstClr>
              </a:outerShdw>
            </a:effectLst>
          </c:spPr>
          <c:invertIfNegative val="0"/>
          <c:dPt>
            <c:idx val="5"/>
            <c:invertIfNegative val="0"/>
            <c:bubble3D val="0"/>
            <c:spPr>
              <a:solidFill>
                <a:srgbClr val="002060"/>
              </a:solidFill>
              <a:ln>
                <a:no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3-120B-49AF-839C-F7D0A54D7AB7}"/>
              </c:ext>
            </c:extLst>
          </c:dPt>
          <c:dPt>
            <c:idx val="6"/>
            <c:invertIfNegative val="0"/>
            <c:bubble3D val="0"/>
            <c:spPr>
              <a:solidFill>
                <a:srgbClr val="002060"/>
              </a:solidFill>
              <a:ln>
                <a:no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4-120B-49AF-839C-F7D0A54D7AB7}"/>
              </c:ext>
            </c:extLst>
          </c:dPt>
          <c:cat>
            <c:strRef>
              <c:f>Sheet1!$A$2:$A$10</c:f>
              <c:strCache>
                <c:ptCount val="9"/>
                <c:pt idx="0">
                  <c:v>Intel</c:v>
                </c:pt>
                <c:pt idx="1">
                  <c:v>Nvidia</c:v>
                </c:pt>
                <c:pt idx="2">
                  <c:v>Samsung</c:v>
                </c:pt>
                <c:pt idx="3">
                  <c:v>Qualcomm</c:v>
                </c:pt>
                <c:pt idx="4">
                  <c:v>Broadcom</c:v>
                </c:pt>
                <c:pt idx="5">
                  <c:v>Avnet</c:v>
                </c:pt>
                <c:pt idx="6">
                  <c:v>Arrow Electronics</c:v>
                </c:pt>
                <c:pt idx="7">
                  <c:v>SK Hynix</c:v>
                </c:pt>
                <c:pt idx="8">
                  <c:v>AMD</c:v>
                </c:pt>
              </c:strCache>
            </c:strRef>
          </c:cat>
          <c:val>
            <c:numRef>
              <c:f>Sheet1!$B$2:$B$10</c:f>
              <c:numCache>
                <c:formatCode>0.0,,,\ "B$"</c:formatCode>
                <c:ptCount val="9"/>
                <c:pt idx="0">
                  <c:v>51000000000</c:v>
                </c:pt>
                <c:pt idx="1">
                  <c:v>49000000000</c:v>
                </c:pt>
                <c:pt idx="2">
                  <c:v>44000000000</c:v>
                </c:pt>
                <c:pt idx="3">
                  <c:v>31000000000</c:v>
                </c:pt>
                <c:pt idx="4">
                  <c:v>28000000000</c:v>
                </c:pt>
                <c:pt idx="5">
                  <c:v>25580000000</c:v>
                </c:pt>
                <c:pt idx="6">
                  <c:v>25420000000</c:v>
                </c:pt>
                <c:pt idx="7">
                  <c:v>24000000000</c:v>
                </c:pt>
                <c:pt idx="8">
                  <c:v>22000000000</c:v>
                </c:pt>
              </c:numCache>
            </c:numRef>
          </c:val>
          <c:extLst>
            <c:ext xmlns:c16="http://schemas.microsoft.com/office/drawing/2014/chart" uri="{C3380CC4-5D6E-409C-BE32-E72D297353CC}">
              <c16:uniqueId val="{00000000-120B-49AF-839C-F7D0A54D7AB7}"/>
            </c:ext>
          </c:extLst>
        </c:ser>
        <c:dLbls>
          <c:showLegendKey val="0"/>
          <c:showVal val="0"/>
          <c:showCatName val="0"/>
          <c:showSerName val="0"/>
          <c:showPercent val="0"/>
          <c:showBubbleSize val="0"/>
        </c:dLbls>
        <c:gapWidth val="219"/>
        <c:overlap val="-27"/>
        <c:axId val="242264976"/>
        <c:axId val="242258256"/>
      </c:barChart>
      <c:catAx>
        <c:axId val="242264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242258256"/>
        <c:crosses val="autoZero"/>
        <c:auto val="1"/>
        <c:lblAlgn val="ctr"/>
        <c:lblOffset val="100"/>
        <c:noMultiLvlLbl val="0"/>
      </c:catAx>
      <c:valAx>
        <c:axId val="242258256"/>
        <c:scaling>
          <c:orientation val="minMax"/>
        </c:scaling>
        <c:delete val="0"/>
        <c:axPos val="l"/>
        <c:numFmt formatCode="0,,,\ &quot;B$&quot;"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2422649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dirty="0"/>
              <a:t>2023 </a:t>
            </a:r>
            <a:r>
              <a:rPr lang="it-IT" dirty="0" err="1"/>
              <a:t>Italian</a:t>
            </a:r>
            <a:r>
              <a:rPr lang="it-IT" dirty="0"/>
              <a:t> </a:t>
            </a:r>
            <a:r>
              <a:rPr lang="it-IT" dirty="0" err="1"/>
              <a:t>Distributors</a:t>
            </a:r>
            <a:r>
              <a:rPr lang="it-IT" dirty="0"/>
              <a:t> Revenues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0.18356302786357351"/>
          <c:y val="3.6473429951690825E-2"/>
          <c:w val="0.80381900726151689"/>
          <c:h val="0.88623188405797104"/>
        </c:manualLayout>
      </c:layout>
      <c:barChart>
        <c:barDir val="bar"/>
        <c:grouping val="clustered"/>
        <c:varyColors val="0"/>
        <c:ser>
          <c:idx val="0"/>
          <c:order val="0"/>
          <c:tx>
            <c:strRef>
              <c:f>Sheet1!$B$1</c:f>
              <c:strCache>
                <c:ptCount val="1"/>
                <c:pt idx="0">
                  <c:v>2023 Revenues</c:v>
                </c:pt>
              </c:strCache>
            </c:strRef>
          </c:tx>
          <c:spPr>
            <a:solidFill>
              <a:schemeClr val="accent1"/>
            </a:solidFill>
            <a:ln>
              <a:noFill/>
            </a:ln>
            <a:effectLst/>
          </c:spPr>
          <c:invertIfNegative val="0"/>
          <c:dPt>
            <c:idx val="2"/>
            <c:invertIfNegative val="0"/>
            <c:bubble3D val="0"/>
            <c:spPr>
              <a:solidFill>
                <a:srgbClr val="FF0000"/>
              </a:solidFill>
              <a:ln>
                <a:noFill/>
              </a:ln>
              <a:effectLst/>
            </c:spPr>
            <c:extLst>
              <c:ext xmlns:c16="http://schemas.microsoft.com/office/drawing/2014/chart" uri="{C3380CC4-5D6E-409C-BE32-E72D297353CC}">
                <c16:uniqueId val="{00000000-97D7-46F8-9087-4B0A3FF2D180}"/>
              </c:ext>
            </c:extLst>
          </c:dPt>
          <c:dPt>
            <c:idx val="3"/>
            <c:invertIfNegative val="0"/>
            <c:bubble3D val="0"/>
            <c:spPr>
              <a:pattFill prst="dkUpDiag">
                <a:fgClr>
                  <a:schemeClr val="accent1"/>
                </a:fgClr>
                <a:bgClr>
                  <a:schemeClr val="bg1"/>
                </a:bgClr>
              </a:pattFill>
              <a:ln>
                <a:noFill/>
              </a:ln>
              <a:effectLst/>
            </c:spPr>
            <c:extLst>
              <c:ext xmlns:c16="http://schemas.microsoft.com/office/drawing/2014/chart" uri="{C3380CC4-5D6E-409C-BE32-E72D297353CC}">
                <c16:uniqueId val="{00000001-97D7-46F8-9087-4B0A3FF2D180}"/>
              </c:ext>
            </c:extLst>
          </c:dPt>
          <c:dPt>
            <c:idx val="4"/>
            <c:invertIfNegative val="0"/>
            <c:bubble3D val="0"/>
            <c:spPr>
              <a:pattFill prst="dkUpDiag">
                <a:fgClr>
                  <a:schemeClr val="accent1"/>
                </a:fgClr>
                <a:bgClr>
                  <a:schemeClr val="bg1"/>
                </a:bgClr>
              </a:pattFill>
              <a:ln>
                <a:noFill/>
              </a:ln>
              <a:effectLst/>
            </c:spPr>
            <c:extLst>
              <c:ext xmlns:c16="http://schemas.microsoft.com/office/drawing/2014/chart" uri="{C3380CC4-5D6E-409C-BE32-E72D297353CC}">
                <c16:uniqueId val="{00000002-97D7-46F8-9087-4B0A3FF2D180}"/>
              </c:ext>
            </c:extLst>
          </c:dPt>
          <c:cat>
            <c:strRef>
              <c:f>Sheet1!$A$2:$A$11</c:f>
              <c:strCache>
                <c:ptCount val="10"/>
                <c:pt idx="0">
                  <c:v>Arrow </c:v>
                </c:pt>
                <c:pt idx="1">
                  <c:v>Avnet</c:v>
                </c:pt>
                <c:pt idx="2">
                  <c:v>Melchioni</c:v>
                </c:pt>
                <c:pt idx="3">
                  <c:v>TTI</c:v>
                </c:pt>
                <c:pt idx="4">
                  <c:v>Future</c:v>
                </c:pt>
                <c:pt idx="5">
                  <c:v>Rutronik</c:v>
                </c:pt>
                <c:pt idx="6">
                  <c:v>Steliau (Welt included)</c:v>
                </c:pt>
                <c:pt idx="7">
                  <c:v>Digimax</c:v>
                </c:pt>
                <c:pt idx="8">
                  <c:v>DARTON + ELECTRONIC CENTER</c:v>
                </c:pt>
                <c:pt idx="9">
                  <c:v>ACAL BFI</c:v>
                </c:pt>
              </c:strCache>
            </c:strRef>
          </c:cat>
          <c:val>
            <c:numRef>
              <c:f>Sheet1!$B$2:$B$11</c:f>
              <c:numCache>
                <c:formatCode>General</c:formatCode>
                <c:ptCount val="10"/>
                <c:pt idx="0">
                  <c:v>858</c:v>
                </c:pt>
                <c:pt idx="1">
                  <c:v>682</c:v>
                </c:pt>
                <c:pt idx="2">
                  <c:v>172</c:v>
                </c:pt>
                <c:pt idx="3">
                  <c:v>150</c:v>
                </c:pt>
                <c:pt idx="4">
                  <c:v>135</c:v>
                </c:pt>
                <c:pt idx="5">
                  <c:v>108</c:v>
                </c:pt>
                <c:pt idx="6">
                  <c:v>102</c:v>
                </c:pt>
                <c:pt idx="7">
                  <c:v>67</c:v>
                </c:pt>
                <c:pt idx="8">
                  <c:v>47</c:v>
                </c:pt>
                <c:pt idx="9">
                  <c:v>41</c:v>
                </c:pt>
              </c:numCache>
            </c:numRef>
          </c:val>
          <c:extLst>
            <c:ext xmlns:c16="http://schemas.microsoft.com/office/drawing/2014/chart" uri="{C3380CC4-5D6E-409C-BE32-E72D297353CC}">
              <c16:uniqueId val="{00000000-62F8-400D-BD7B-C20F2B79E7E8}"/>
            </c:ext>
          </c:extLst>
        </c:ser>
        <c:dLbls>
          <c:showLegendKey val="0"/>
          <c:showVal val="0"/>
          <c:showCatName val="0"/>
          <c:showSerName val="0"/>
          <c:showPercent val="0"/>
          <c:showBubbleSize val="0"/>
        </c:dLbls>
        <c:gapWidth val="182"/>
        <c:axId val="1925084784"/>
        <c:axId val="1925078544"/>
      </c:barChart>
      <c:catAx>
        <c:axId val="19250847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it-IT"/>
          </a:p>
        </c:txPr>
        <c:crossAx val="1925078544"/>
        <c:crosses val="autoZero"/>
        <c:auto val="1"/>
        <c:lblAlgn val="ctr"/>
        <c:lblOffset val="100"/>
        <c:noMultiLvlLbl val="0"/>
      </c:catAx>
      <c:valAx>
        <c:axId val="1925078544"/>
        <c:scaling>
          <c:orientation val="minMax"/>
        </c:scaling>
        <c:delete val="1"/>
        <c:axPos val="t"/>
        <c:numFmt formatCode="General" sourceLinked="1"/>
        <c:majorTickMark val="none"/>
        <c:minorTickMark val="none"/>
        <c:tickLblPos val="nextTo"/>
        <c:crossAx val="1925084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0.19089</cdr:x>
      <cdr:y>0.31727</cdr:y>
    </cdr:from>
    <cdr:to>
      <cdr:x>0.25969</cdr:x>
      <cdr:y>0.37581</cdr:y>
    </cdr:to>
    <cdr:sp macro="" textlink="">
      <cdr:nvSpPr>
        <cdr:cNvPr id="2" name="TextBox 1">
          <a:extLst xmlns:a="http://schemas.openxmlformats.org/drawingml/2006/main">
            <a:ext uri="{FF2B5EF4-FFF2-40B4-BE49-F238E27FC236}">
              <a16:creationId xmlns:a16="http://schemas.microsoft.com/office/drawing/2014/main" id="{FA3AD43E-39B8-FDBE-349A-E64B1B657C31}"/>
            </a:ext>
          </a:extLst>
        </cdr:cNvPr>
        <cdr:cNvSpPr txBox="1"/>
      </cdr:nvSpPr>
      <cdr:spPr>
        <a:xfrm xmlns:a="http://schemas.openxmlformats.org/drawingml/2006/main">
          <a:off x="1410080" y="1668120"/>
          <a:ext cx="508208" cy="307792"/>
        </a:xfrm>
        <a:prstGeom xmlns:a="http://schemas.openxmlformats.org/drawingml/2006/main" prst="rect">
          <a:avLst/>
        </a:prstGeom>
        <a:noFill xmlns:a="http://schemas.openxmlformats.org/drawingml/2006/main"/>
      </cdr:spPr>
      <cdr:txBody>
        <a:bodyPr xmlns:a="http://schemas.openxmlformats.org/drawingml/2006/main" vertOverflow="clip" wrap="none" rtlCol="0">
          <a:spAutoFit/>
        </a:bodyPr>
        <a:lstStyle xmlns:a="http://schemas.openxmlformats.org/drawingml/2006/main"/>
        <a:p xmlns:a="http://schemas.openxmlformats.org/drawingml/2006/main">
          <a:r>
            <a:rPr lang="it-IT" sz="1400" kern="1200" dirty="0">
              <a:latin typeface="+mn-lt"/>
            </a:rPr>
            <a:t>stimato</a:t>
          </a:r>
        </a:p>
      </cdr:txBody>
    </cdr:sp>
  </cdr:relSizeAnchor>
  <cdr:relSizeAnchor xmlns:cdr="http://schemas.openxmlformats.org/drawingml/2006/chartDrawing">
    <cdr:from>
      <cdr:x>0.19089</cdr:x>
      <cdr:y>0.40019</cdr:y>
    </cdr:from>
    <cdr:to>
      <cdr:x>0.2597</cdr:x>
      <cdr:y>0.46377</cdr:y>
    </cdr:to>
    <cdr:sp macro="" textlink="">
      <cdr:nvSpPr>
        <cdr:cNvPr id="3" name="TextBox 1">
          <a:extLst xmlns:a="http://schemas.openxmlformats.org/drawingml/2006/main">
            <a:ext uri="{FF2B5EF4-FFF2-40B4-BE49-F238E27FC236}">
              <a16:creationId xmlns:a16="http://schemas.microsoft.com/office/drawing/2014/main" id="{36E32BED-EFC8-2324-9654-CE9776D9381B}"/>
            </a:ext>
          </a:extLst>
        </cdr:cNvPr>
        <cdr:cNvSpPr txBox="1"/>
      </cdr:nvSpPr>
      <cdr:spPr>
        <a:xfrm xmlns:a="http://schemas.openxmlformats.org/drawingml/2006/main">
          <a:off x="1410080" y="2104109"/>
          <a:ext cx="508282" cy="334291"/>
        </a:xfrm>
        <a:prstGeom xmlns:a="http://schemas.openxmlformats.org/drawingml/2006/main" prst="rect">
          <a:avLst/>
        </a:prstGeom>
        <a:noFill xmlns:a="http://schemas.openxmlformats.org/drawingml/2006/main"/>
      </cdr:spPr>
      <cdr:txBody>
        <a:bodyPr xmlns:a="http://schemas.openxmlformats.org/drawingml/2006/main" wrap="none" tIns="72000"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it-IT" sz="1400" kern="1200" dirty="0">
              <a:latin typeface="+mn-lt"/>
            </a:rPr>
            <a:t>stimato</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215"/>
          </a:xfrm>
          <a:prstGeom prst="rect">
            <a:avLst/>
          </a:prstGeom>
        </p:spPr>
        <p:txBody>
          <a:bodyPr vert="horz" lIns="91440" tIns="45720" rIns="91440" bIns="45720" rtlCol="0"/>
          <a:lstStyle>
            <a:lvl1pPr algn="l" rtl="0">
              <a:defRPr sz="1200"/>
            </a:lvl1pPr>
          </a:lstStyle>
          <a:p>
            <a:pPr rtl="0"/>
            <a:endParaRPr lang="it-IT" dirty="0"/>
          </a:p>
        </p:txBody>
      </p:sp>
      <p:sp>
        <p:nvSpPr>
          <p:cNvPr id="3" name="Segnaposto data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l" rtl="0">
              <a:defRPr sz="1200"/>
            </a:lvl1pPr>
          </a:lstStyle>
          <a:p>
            <a:pPr algn="r" rtl="0"/>
            <a:fld id="{AFF075A9-79FD-4C25-8CB4-4C1C7B73C8A9}" type="datetime1">
              <a:rPr lang="it-IT" smtClean="0"/>
              <a:pPr algn="r" rtl="0"/>
              <a:t>24/11/24</a:t>
            </a:fld>
            <a:endParaRPr lang="it-IT" dirty="0"/>
          </a:p>
        </p:txBody>
      </p:sp>
      <p:sp>
        <p:nvSpPr>
          <p:cNvPr id="4" name="Segnaposto piè di pagina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rtl="0">
              <a:defRPr sz="1200"/>
            </a:lvl1pPr>
          </a:lstStyle>
          <a:p>
            <a:pPr rtl="0"/>
            <a:endParaRPr lang="it-IT" dirty="0"/>
          </a:p>
        </p:txBody>
      </p:sp>
      <p:sp>
        <p:nvSpPr>
          <p:cNvPr id="5" name="Segnaposto numero diapositiva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l" rtl="0">
              <a:defRPr sz="1200"/>
            </a:lvl1pPr>
          </a:lstStyle>
          <a:p>
            <a:pPr algn="r" rtl="0"/>
            <a:fld id="{D9F912AB-2776-42F2-A957-313FC7EFEDB9}" type="slidenum">
              <a:rPr lang="it-IT" smtClean="0"/>
              <a:pPr algn="r" rtl="0"/>
              <a:t>‹N›</a:t>
            </a:fld>
            <a:endParaRPr lang="it-IT" dirty="0"/>
          </a:p>
        </p:txBody>
      </p:sp>
    </p:spTree>
    <p:extLst>
      <p:ext uri="{BB962C8B-B14F-4D97-AF65-F5344CB8AC3E}">
        <p14:creationId xmlns:p14="http://schemas.microsoft.com/office/powerpoint/2010/main" val="39320657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491"/>
          </a:xfrm>
          <a:prstGeom prst="rect">
            <a:avLst/>
          </a:prstGeom>
        </p:spPr>
        <p:txBody>
          <a:bodyPr vert="horz" lIns="91440" tIns="45720" rIns="91440" bIns="45720" rtlCol="0"/>
          <a:lstStyle>
            <a:lvl1pPr algn="l" rtl="0">
              <a:defRPr sz="1200"/>
            </a:lvl1pPr>
          </a:lstStyle>
          <a:p>
            <a:pPr rtl="0"/>
            <a:endParaRPr lang="it-IT" noProof="0" dirty="0"/>
          </a:p>
        </p:txBody>
      </p:sp>
      <p:sp>
        <p:nvSpPr>
          <p:cNvPr id="3" name="Segnaposto data 2"/>
          <p:cNvSpPr>
            <a:spLocks noGrp="1"/>
          </p:cNvSpPr>
          <p:nvPr>
            <p:ph type="dt" idx="1"/>
          </p:nvPr>
        </p:nvSpPr>
        <p:spPr>
          <a:xfrm>
            <a:off x="3850443" y="0"/>
            <a:ext cx="2945659" cy="496491"/>
          </a:xfrm>
          <a:prstGeom prst="rect">
            <a:avLst/>
          </a:prstGeom>
        </p:spPr>
        <p:txBody>
          <a:bodyPr vert="horz" lIns="91440" tIns="45720" rIns="91440" bIns="45720" rtlCol="0"/>
          <a:lstStyle>
            <a:lvl1pPr algn="r" rtl="0">
              <a:defRPr sz="1200"/>
            </a:lvl1pPr>
          </a:lstStyle>
          <a:p>
            <a:fld id="{5CDC68C7-8623-4451-B071-5021073ABB13}" type="datetime1">
              <a:rPr lang="it-IT" smtClean="0"/>
              <a:pPr/>
              <a:t>24/11/24</a:t>
            </a:fld>
            <a:endParaRPr lang="it-IT" dirty="0"/>
          </a:p>
        </p:txBody>
      </p:sp>
      <p:sp>
        <p:nvSpPr>
          <p:cNvPr id="4" name="Segnaposto immagine diapositiva 3"/>
          <p:cNvSpPr>
            <a:spLocks noGrp="1" noRot="1" noChangeAspect="1"/>
          </p:cNvSpPr>
          <p:nvPr>
            <p:ph type="sldImg" idx="2"/>
          </p:nvPr>
        </p:nvSpPr>
        <p:spPr>
          <a:xfrm>
            <a:off x="90488" y="744538"/>
            <a:ext cx="6616700" cy="3724275"/>
          </a:xfrm>
          <a:prstGeom prst="rect">
            <a:avLst/>
          </a:prstGeom>
          <a:noFill/>
          <a:ln w="12700">
            <a:solidFill>
              <a:prstClr val="black"/>
            </a:solidFill>
          </a:ln>
        </p:spPr>
        <p:txBody>
          <a:bodyPr vert="horz" lIns="91440" tIns="45720" rIns="91440" bIns="45720" rtlCol="0" anchor="ctr"/>
          <a:lstStyle/>
          <a:p>
            <a:pPr rtl="0"/>
            <a:endParaRPr lang="it-IT" noProof="0" dirty="0"/>
          </a:p>
        </p:txBody>
      </p:sp>
      <p:sp>
        <p:nvSpPr>
          <p:cNvPr id="5" name="Segnaposto note 4"/>
          <p:cNvSpPr>
            <a:spLocks noGrp="1"/>
          </p:cNvSpPr>
          <p:nvPr>
            <p:ph type="body" sz="quarter" idx="3"/>
          </p:nvPr>
        </p:nvSpPr>
        <p:spPr>
          <a:xfrm>
            <a:off x="679768" y="4716661"/>
            <a:ext cx="5438140" cy="4468416"/>
          </a:xfrm>
          <a:prstGeom prst="rect">
            <a:avLst/>
          </a:prstGeom>
        </p:spPr>
        <p:txBody>
          <a:bodyPr vert="horz" lIns="91440" tIns="45720" rIns="91440" bIns="45720" rtlCol="0"/>
          <a:lstStyle/>
          <a:p>
            <a:pPr lvl="0"/>
            <a:r>
              <a:rPr lang="it-IT" dirty="0"/>
              <a:t>Fare clic per modificare stili del testo dello schema</a:t>
            </a:r>
          </a:p>
          <a:p>
            <a:pPr lvl="1" rtl="0"/>
            <a:r>
              <a:rPr lang="it-IT" noProof="0" dirty="0"/>
              <a:t>Secondo livello</a:t>
            </a:r>
          </a:p>
          <a:p>
            <a:pPr lvl="2" rtl="0"/>
            <a:r>
              <a:rPr lang="it-IT" noProof="0" dirty="0"/>
              <a:t>Terzo livello</a:t>
            </a:r>
          </a:p>
          <a:p>
            <a:pPr lvl="3" rtl="0"/>
            <a:r>
              <a:rPr lang="it-IT" noProof="0" dirty="0"/>
              <a:t>Quarto livello</a:t>
            </a:r>
          </a:p>
          <a:p>
            <a:pPr lvl="4" rtl="0"/>
            <a:r>
              <a:rPr lang="it-IT" noProof="0" dirty="0"/>
              <a:t>Quinto livello</a:t>
            </a:r>
          </a:p>
        </p:txBody>
      </p:sp>
      <p:sp>
        <p:nvSpPr>
          <p:cNvPr id="6" name="Segnaposto piè di pagina 5"/>
          <p:cNvSpPr>
            <a:spLocks noGrp="1"/>
          </p:cNvSpPr>
          <p:nvPr>
            <p:ph type="ftr" sz="quarter" idx="4"/>
          </p:nvPr>
        </p:nvSpPr>
        <p:spPr>
          <a:xfrm>
            <a:off x="0" y="9431599"/>
            <a:ext cx="2945659" cy="496491"/>
          </a:xfrm>
          <a:prstGeom prst="rect">
            <a:avLst/>
          </a:prstGeom>
        </p:spPr>
        <p:txBody>
          <a:bodyPr vert="horz" lIns="91440" tIns="45720" rIns="91440" bIns="45720" rtlCol="0" anchor="b"/>
          <a:lstStyle>
            <a:lvl1pPr algn="l" rtl="0">
              <a:defRPr sz="1200"/>
            </a:lvl1pPr>
          </a:lstStyle>
          <a:p>
            <a:pPr rtl="0"/>
            <a:endParaRPr lang="it-IT" noProof="0" dirty="0"/>
          </a:p>
        </p:txBody>
      </p:sp>
      <p:sp>
        <p:nvSpPr>
          <p:cNvPr id="7" name="Segnaposto numero diapositiva 6"/>
          <p:cNvSpPr>
            <a:spLocks noGrp="1"/>
          </p:cNvSpPr>
          <p:nvPr>
            <p:ph type="sldNum" sz="quarter" idx="5"/>
          </p:nvPr>
        </p:nvSpPr>
        <p:spPr>
          <a:xfrm>
            <a:off x="3850443" y="9431599"/>
            <a:ext cx="2945659" cy="496491"/>
          </a:xfrm>
          <a:prstGeom prst="rect">
            <a:avLst/>
          </a:prstGeom>
        </p:spPr>
        <p:txBody>
          <a:bodyPr vert="horz" lIns="91440" tIns="45720" rIns="91440" bIns="45720" rtlCol="0" anchor="b"/>
          <a:lstStyle>
            <a:lvl1pPr algn="r" rtl="0">
              <a:defRPr sz="1200"/>
            </a:lvl1pPr>
          </a:lstStyle>
          <a:p>
            <a:fld id="{F93199CD-3E1B-4AE6-990F-76F925F5EA9F}" type="slidenum">
              <a:rPr lang="it-IT" smtClean="0"/>
              <a:pPr/>
              <a:t>‹N›</a:t>
            </a:fld>
            <a:endParaRPr lang="it-IT" dirty="0"/>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8329B3-1A25-4077-8266-DEC727EDB7B6}" type="slidenum">
              <a:rPr lang="de-DE" altLang="it-IT">
                <a:solidFill>
                  <a:srgbClr val="4F81BD"/>
                </a:solidFill>
              </a:rPr>
              <a:pPr/>
              <a:t>1</a:t>
            </a:fld>
            <a:endParaRPr lang="de-DE" altLang="it-IT">
              <a:solidFill>
                <a:srgbClr val="4F81BD"/>
              </a:solidFill>
            </a:endParaRPr>
          </a:p>
        </p:txBody>
      </p:sp>
      <p:sp>
        <p:nvSpPr>
          <p:cNvPr id="267266" name="Rectangle 2"/>
          <p:cNvSpPr>
            <a:spLocks noGrp="1" noRot="1" noChangeAspect="1" noChangeArrowheads="1" noTextEdit="1"/>
          </p:cNvSpPr>
          <p:nvPr>
            <p:ph type="sldImg"/>
          </p:nvPr>
        </p:nvSpPr>
        <p:spPr>
          <a:xfrm>
            <a:off x="90488" y="744538"/>
            <a:ext cx="6616700" cy="3724275"/>
          </a:xfrm>
          <a:ln/>
        </p:spPr>
      </p:sp>
      <p:sp>
        <p:nvSpPr>
          <p:cNvPr id="267267" name="Rectangle 3"/>
          <p:cNvSpPr>
            <a:spLocks noGrp="1" noChangeArrowheads="1"/>
          </p:cNvSpPr>
          <p:nvPr>
            <p:ph type="body" idx="1"/>
          </p:nvPr>
        </p:nvSpPr>
        <p:spPr/>
        <p:txBody>
          <a:bodyPr/>
          <a:lstStyle/>
          <a:p>
            <a:r>
              <a:rPr lang="it-IT" altLang="it-IT" dirty="0"/>
              <a:t>Signore, Signori, buon pomeriggio a tutti. </a:t>
            </a:r>
          </a:p>
          <a:p>
            <a:r>
              <a:rPr lang="it-IT" altLang="it-IT" dirty="0"/>
              <a:t>ELECTRONIC CENTER e DARTON, in collaborazione con ELETTRONICA AV e tutti i suoi partner per questa circostanza, vi danno nuovamente il benvenuto a questo evento. </a:t>
            </a:r>
          </a:p>
          <a:p>
            <a:endParaRPr lang="it-IT" altLang="it-IT" dirty="0"/>
          </a:p>
          <a:p>
            <a:r>
              <a:rPr lang="it-IT" altLang="it-IT" dirty="0"/>
              <a:t>In questa mezz’ora, dichiarandolo forse vi scontento, ma non riceverete rivelazioni divine, né vi verranno mostrati dati che non abbiate in qualche modo già visto, concetti che vi abbiano già sfiorato, e probabilmente giungeremo a conclusioni alle quali qualcuno di voi sarà già arrivato. </a:t>
            </a:r>
          </a:p>
          <a:p>
            <a:r>
              <a:rPr lang="it-IT" altLang="it-IT" dirty="0"/>
              <a:t>Non potrebbe essere altrimenti, dal momento che mi trovo di fronte una platea di professionisti del settore preparati e di esperienza. </a:t>
            </a:r>
          </a:p>
          <a:p>
            <a:r>
              <a:rPr lang="it-IT" altLang="it-IT" dirty="0"/>
              <a:t>Piuttosto, lo sforzo nel quale ci cimentiamo nei prossimi trenta minuti, è quello di focalizzare idee che ci consentano di provare a guardare un po’ più in là del nostro quotidiano nel quale talvolta rischiamo di rimanere imbrigliati, per poter arrivare preparati al futuro che ci aspetta, un mondo sempre più pervaso dall’Elettronica e le sue amenità, possibilmente con ancora NOI FORNITORI, DISTRIBUTORI e CLIENTI quale parte attiva in campo.</a:t>
            </a:r>
          </a:p>
        </p:txBody>
      </p:sp>
    </p:spTree>
    <p:extLst>
      <p:ext uri="{BB962C8B-B14F-4D97-AF65-F5344CB8AC3E}">
        <p14:creationId xmlns:p14="http://schemas.microsoft.com/office/powerpoint/2010/main" val="2378586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Stiamo parlando di Distribuzione: perché occuparsi dei Fatturati dei produttori di semiconduttori? Per capire le proporzioni dei business rispettivi… I primi 20 produttori costituiscono quasi l’80% dell’intero Mercato.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10</a:t>
            </a:fld>
            <a:endParaRPr lang="it-IT" dirty="0"/>
          </a:p>
        </p:txBody>
      </p:sp>
    </p:spTree>
    <p:extLst>
      <p:ext uri="{BB962C8B-B14F-4D97-AF65-F5344CB8AC3E}">
        <p14:creationId xmlns:p14="http://schemas.microsoft.com/office/powerpoint/2010/main" val="3248748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Cerchiamo di mettere più a fuoco le proporzioni anche in termini di Fatturato, tra i vari produttori anche della seconda tipologia di prodotto –la Connessione- che è risultata il secondo più importante dopo gli Attivi. Va osservato come i primi dieci di ambo le categorie abbiano la medesima rappresentatività. La propensione di un Fornitore per la Distribuzione dipende da molti fattori, quali la regione, il Mercato al quale ci si rivolge, i clienti chiave. Piuttosto che sciorinare numeri in materia, siano essi legati al contesto mondiale, europeo oppure italiano, cercheremo più in là di comprendere le insidie, per la distribuzione, che le differenti strategie messe in atto di recente stanno esprimendo.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11</a:t>
            </a:fld>
            <a:endParaRPr lang="it-IT" dirty="0"/>
          </a:p>
        </p:txBody>
      </p:sp>
    </p:spTree>
    <p:extLst>
      <p:ext uri="{BB962C8B-B14F-4D97-AF65-F5344CB8AC3E}">
        <p14:creationId xmlns:p14="http://schemas.microsoft.com/office/powerpoint/2010/main" val="3703218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Da entrambi i punti di vista, Cliente e Fornitore, al primo posto dominano estensione dell’offerta di prodotto e disponibilità di tale gamma. È rilevante la presenza subito dopo –e sempre a due cifre significative- la RELAZIONE, il rapporto. Il Business della Distribuzione </a:t>
            </a:r>
          </a:p>
        </p:txBody>
      </p:sp>
      <p:sp>
        <p:nvSpPr>
          <p:cNvPr id="4" name="Slide Number Placeholder 3"/>
          <p:cNvSpPr>
            <a:spLocks noGrp="1"/>
          </p:cNvSpPr>
          <p:nvPr>
            <p:ph type="sldNum" sz="quarter" idx="5"/>
          </p:nvPr>
        </p:nvSpPr>
        <p:spPr/>
        <p:txBody>
          <a:bodyPr/>
          <a:lstStyle/>
          <a:p>
            <a:fld id="{F93199CD-3E1B-4AE6-990F-76F925F5EA9F}" type="slidenum">
              <a:rPr lang="it-IT" smtClean="0"/>
              <a:pPr/>
              <a:t>12</a:t>
            </a:fld>
            <a:endParaRPr lang="it-IT" dirty="0"/>
          </a:p>
        </p:txBody>
      </p:sp>
    </p:spTree>
    <p:extLst>
      <p:ext uri="{BB962C8B-B14F-4D97-AF65-F5344CB8AC3E}">
        <p14:creationId xmlns:p14="http://schemas.microsoft.com/office/powerpoint/2010/main" val="309122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È chiaro che l’esigenza di reperire la merce con rapidità è una sensibilità alla quale lo </a:t>
            </a:r>
            <a:r>
              <a:rPr lang="it-IT" dirty="0" err="1"/>
              <a:t>shortage</a:t>
            </a:r>
            <a:r>
              <a:rPr lang="it-IT" dirty="0"/>
              <a:t> ci ha portato a riconsiderare l’eCommerce: nulla di nuovo, perché da tempo i Distributori WW o hanno fatto shopping (Arrow ha da sempre avuto una divisone interna, quindi è l’unica a non averlo fatto) acquisendo Distributori dei quali hanno mantenuto il brand, oppure si sono strutturati per averlo: la sorpresa è che, nonostante l’effetto COVID, non sia balzato al primo posto, tant’è che il «</a:t>
            </a:r>
            <a:r>
              <a:rPr lang="it-IT" dirty="0" err="1"/>
              <a:t>next</a:t>
            </a:r>
            <a:r>
              <a:rPr lang="it-IT" dirty="0"/>
              <a:t> day» non ha modificato il proprio posizionamento nelle priorità viste dal Cliente, mentre è significativo il salto della caratteristica «Servizi a Valore Aggiunto»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13</a:t>
            </a:fld>
            <a:endParaRPr lang="it-IT" dirty="0"/>
          </a:p>
        </p:txBody>
      </p:sp>
    </p:spTree>
    <p:extLst>
      <p:ext uri="{BB962C8B-B14F-4D97-AF65-F5344CB8AC3E}">
        <p14:creationId xmlns:p14="http://schemas.microsoft.com/office/powerpoint/2010/main" val="4210379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Ma nulla è gratuito, quindi la composizione dei costi dei vari servizi ci suggerisce la strada da percorrere, ovvero la strategia da implementare. L’indagine di McKinsey era mirata ma non ritagliata sul nostro mondo. Torniamo, quindi, al nostro mondo dei Componenti Elettronici. È chiaro che la composizione dei valori nella catena di fornitura, comportano costi  differenti ma additivi. Potremmo sintetizzare dicendo che «fare il distributore richiede la medesima arte che caratterizza il funambolo», in bilico tra esigenza divergenti</a:t>
            </a:r>
          </a:p>
        </p:txBody>
      </p:sp>
      <p:sp>
        <p:nvSpPr>
          <p:cNvPr id="4" name="Slide Number Placeholder 3"/>
          <p:cNvSpPr>
            <a:spLocks noGrp="1"/>
          </p:cNvSpPr>
          <p:nvPr>
            <p:ph type="sldNum" sz="quarter" idx="5"/>
          </p:nvPr>
        </p:nvSpPr>
        <p:spPr/>
        <p:txBody>
          <a:bodyPr/>
          <a:lstStyle/>
          <a:p>
            <a:fld id="{F93199CD-3E1B-4AE6-990F-76F925F5EA9F}" type="slidenum">
              <a:rPr lang="it-IT" smtClean="0"/>
              <a:pPr/>
              <a:t>14</a:t>
            </a:fld>
            <a:endParaRPr lang="it-IT" dirty="0"/>
          </a:p>
        </p:txBody>
      </p:sp>
    </p:spTree>
    <p:extLst>
      <p:ext uri="{BB962C8B-B14F-4D97-AF65-F5344CB8AC3E}">
        <p14:creationId xmlns:p14="http://schemas.microsoft.com/office/powerpoint/2010/main" val="527383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Per quanto sia vero che il business negli ultimi decenni si sia complicato, è pur sempre vero che il business per potersi evolvere HA BISOGNO DELLA DISTRIBUZIONE, ed i Fornitori si trovano di fronte alla possibilità di rimodellare il tessuto distributivo a loro piacimento.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15</a:t>
            </a:fld>
            <a:endParaRPr lang="it-IT" dirty="0"/>
          </a:p>
        </p:txBody>
      </p:sp>
    </p:spTree>
    <p:extLst>
      <p:ext uri="{BB962C8B-B14F-4D97-AF65-F5344CB8AC3E}">
        <p14:creationId xmlns:p14="http://schemas.microsoft.com/office/powerpoint/2010/main" val="2076402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In questo semplice grafico a barre, si coglie meglio le proporzioni del potere contrattuale che i Fornitori di Semiconduttori (che si considerano «più rilevanti») vogliono riprendersi</a:t>
            </a:r>
          </a:p>
        </p:txBody>
      </p:sp>
      <p:sp>
        <p:nvSpPr>
          <p:cNvPr id="4" name="Slide Number Placeholder 3"/>
          <p:cNvSpPr>
            <a:spLocks noGrp="1"/>
          </p:cNvSpPr>
          <p:nvPr>
            <p:ph type="sldNum" sz="quarter" idx="5"/>
          </p:nvPr>
        </p:nvSpPr>
        <p:spPr/>
        <p:txBody>
          <a:bodyPr/>
          <a:lstStyle/>
          <a:p>
            <a:fld id="{F93199CD-3E1B-4AE6-990F-76F925F5EA9F}" type="slidenum">
              <a:rPr lang="it-IT" smtClean="0"/>
              <a:pPr/>
              <a:t>16</a:t>
            </a:fld>
            <a:endParaRPr lang="it-IT" dirty="0"/>
          </a:p>
        </p:txBody>
      </p:sp>
    </p:spTree>
    <p:extLst>
      <p:ext uri="{BB962C8B-B14F-4D97-AF65-F5344CB8AC3E}">
        <p14:creationId xmlns:p14="http://schemas.microsoft.com/office/powerpoint/2010/main" val="4188429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Non è facile estrarre segnale dal rumore: cercheremo, qui, un po’ come si fa nelle trasmissioni satellitari nelle quali si ricorre ad una tecnica che venne brevettata da Nikola Tesla nel 1901 (spread </a:t>
            </a:r>
            <a:r>
              <a:rPr lang="it-IT" dirty="0" err="1"/>
              <a:t>spectrum</a:t>
            </a:r>
            <a:r>
              <a:rPr lang="it-IT" dirty="0"/>
              <a:t>). La Distribuzione cerca di rispondere dandosi delle identità riconoscibili, distintive. Sebbene qualsiasi criterio di classificazione abbia limiti, o se volete sia efficace ad individuare meglio aspetti sui quali ci si vuole concentrare, certamente bisogna smarcare la tentazione di ricondurre tutto e solo al fatturato. La classificazione che propongo si propone di classificarli per livello di servizio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17</a:t>
            </a:fld>
            <a:endParaRPr lang="it-IT" dirty="0"/>
          </a:p>
        </p:txBody>
      </p:sp>
    </p:spTree>
    <p:extLst>
      <p:ext uri="{BB962C8B-B14F-4D97-AF65-F5344CB8AC3E}">
        <p14:creationId xmlns:p14="http://schemas.microsoft.com/office/powerpoint/2010/main" val="3957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Ogni tentativo di categorizzare ha, chiaramente dei limiti, ed ha comunque una sua dignità: ciascuno mira ad evidenziare qualche aspetto rilevante. Le categorie proposte, non sono «a compartimenti stagni»: non solo è sempre possibile adattare la propria strategia, ma è perfino necessario farlo. </a:t>
            </a:r>
            <a:r>
              <a:rPr lang="it-IT" dirty="0" err="1"/>
              <a:t>Wurth</a:t>
            </a:r>
            <a:r>
              <a:rPr lang="it-IT" dirty="0"/>
              <a:t> combina produzione e distribuzione, TTI sembra –quest’anno- abbracciare in Europa il Lighting, WPG e WT </a:t>
            </a:r>
            <a:r>
              <a:rPr lang="it-IT" dirty="0" err="1"/>
              <a:t>Microelectronics</a:t>
            </a:r>
            <a:r>
              <a:rPr lang="it-IT" dirty="0"/>
              <a:t> hanno basato tutto sulla consulenza tecnica in fase di progettazione, gli e-</a:t>
            </a:r>
            <a:r>
              <a:rPr lang="it-IT" dirty="0" err="1"/>
              <a:t>Catalog</a:t>
            </a:r>
            <a:r>
              <a:rPr lang="it-IT" dirty="0"/>
              <a:t> mettono in campo Venditori e risorse un tempo di dominio esclusivo dei Distributori propriamente detti (senza </a:t>
            </a:r>
            <a:r>
              <a:rPr lang="it-IT" dirty="0" err="1"/>
              <a:t>ecommerce</a:t>
            </a:r>
            <a:r>
              <a:rPr lang="it-IT" dirty="0"/>
              <a:t>), ed altri hanno attivato l’e-Commerce cambiando anch’essi identità.</a:t>
            </a:r>
          </a:p>
        </p:txBody>
      </p:sp>
      <p:sp>
        <p:nvSpPr>
          <p:cNvPr id="4" name="Slide Number Placeholder 3"/>
          <p:cNvSpPr>
            <a:spLocks noGrp="1"/>
          </p:cNvSpPr>
          <p:nvPr>
            <p:ph type="sldNum" sz="quarter" idx="5"/>
          </p:nvPr>
        </p:nvSpPr>
        <p:spPr/>
        <p:txBody>
          <a:bodyPr/>
          <a:lstStyle/>
          <a:p>
            <a:fld id="{F93199CD-3E1B-4AE6-990F-76F925F5EA9F}" type="slidenum">
              <a:rPr lang="it-IT" smtClean="0"/>
              <a:pPr/>
              <a:t>18</a:t>
            </a:fld>
            <a:endParaRPr lang="it-IT" dirty="0"/>
          </a:p>
        </p:txBody>
      </p:sp>
    </p:spTree>
    <p:extLst>
      <p:ext uri="{BB962C8B-B14F-4D97-AF65-F5344CB8AC3E}">
        <p14:creationId xmlns:p14="http://schemas.microsoft.com/office/powerpoint/2010/main" val="2890858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una tipica tensione storica si manifesta quando ci si chiede dove collocarsi tra efficienza operativa e vicinanza al cliente. Ridurre il numero di distributori locali può portare benefici a livello di semplificazione operativa e riduzione dei costi, ma potrebbe avere un impatto negativo sulla soddisfazione e sulla fidelizzazione dei </a:t>
            </a:r>
            <a:r>
              <a:rPr lang="it-IT" err="1"/>
              <a:t>clienti</a:t>
            </a:r>
            <a:r>
              <a:rPr lang="it-IT"/>
              <a:t>. Non </a:t>
            </a:r>
            <a:r>
              <a:rPr lang="it-IT" dirty="0"/>
              <a:t>sempre «avere risorse finanziarie elevate» è garanzia di Qualità. «piccolo» può essere altrettanto bello</a:t>
            </a:r>
          </a:p>
        </p:txBody>
      </p:sp>
      <p:sp>
        <p:nvSpPr>
          <p:cNvPr id="4" name="Slide Number Placeholder 3"/>
          <p:cNvSpPr>
            <a:spLocks noGrp="1"/>
          </p:cNvSpPr>
          <p:nvPr>
            <p:ph type="sldNum" sz="quarter" idx="5"/>
          </p:nvPr>
        </p:nvSpPr>
        <p:spPr/>
        <p:txBody>
          <a:bodyPr/>
          <a:lstStyle/>
          <a:p>
            <a:fld id="{F93199CD-3E1B-4AE6-990F-76F925F5EA9F}" type="slidenum">
              <a:rPr lang="it-IT" smtClean="0"/>
              <a:pPr/>
              <a:t>19</a:t>
            </a:fld>
            <a:endParaRPr lang="it-IT" dirty="0"/>
          </a:p>
        </p:txBody>
      </p:sp>
    </p:spTree>
    <p:extLst>
      <p:ext uri="{BB962C8B-B14F-4D97-AF65-F5344CB8AC3E}">
        <p14:creationId xmlns:p14="http://schemas.microsoft.com/office/powerpoint/2010/main" val="2806184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A proposito di concetti lapalissiani, chiariamo bene che il Distributore, come tutti gli intermediari ha bisogno di un profitto per poter vivere ed erogare i suoi servizi.</a:t>
            </a:r>
          </a:p>
          <a:p>
            <a:r>
              <a:rPr lang="it-IT" dirty="0"/>
              <a:t>Questa entità di intermediazione è chiaro che viva per un</a:t>
            </a:r>
          </a:p>
        </p:txBody>
      </p:sp>
      <p:sp>
        <p:nvSpPr>
          <p:cNvPr id="4" name="Slide Number Placeholder 3"/>
          <p:cNvSpPr>
            <a:spLocks noGrp="1"/>
          </p:cNvSpPr>
          <p:nvPr>
            <p:ph type="sldNum" sz="quarter" idx="5"/>
          </p:nvPr>
        </p:nvSpPr>
        <p:spPr/>
        <p:txBody>
          <a:bodyPr/>
          <a:lstStyle/>
          <a:p>
            <a:fld id="{F93199CD-3E1B-4AE6-990F-76F925F5EA9F}" type="slidenum">
              <a:rPr lang="it-IT" smtClean="0"/>
              <a:pPr/>
              <a:t>2</a:t>
            </a:fld>
            <a:endParaRPr lang="it-IT" dirty="0"/>
          </a:p>
        </p:txBody>
      </p:sp>
    </p:spTree>
    <p:extLst>
      <p:ext uri="{BB962C8B-B14F-4D97-AF65-F5344CB8AC3E}">
        <p14:creationId xmlns:p14="http://schemas.microsoft.com/office/powerpoint/2010/main" val="412852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Se immaginassimo di rappresentare la dispersione del tessuto distributivo italiano tramite la scomposizione della luce bianca nel suo spettro, </a:t>
            </a:r>
            <a:r>
              <a:rPr lang="it-IT" dirty="0" err="1"/>
              <a:t>riveltao</a:t>
            </a:r>
            <a:r>
              <a:rPr lang="it-IT" dirty="0"/>
              <a:t> dal più romantico arcobaleno, ecco che ci troviamo davanti ad oltre un centinaio di operatori. Oltre la metà è costituita da piccole realtà con fatturati al di sotto dei 10M€. Molte hanno già affrontato, o sono in procinto di farlo, un passaggio generazionale –per sopraggiunti limiti d’età- con scarsa esperienza internazionale. Si tratta di aziende  private «provinciali», alle quali va elevato un plauso per aver costruito quanto hanno fatto, pur con scarsa dimestichezza di quelle dinamiche che caratterizzano i grandi gruppi internazionali, che «sanno parlare il linguaggio dei Fornitori».</a:t>
            </a:r>
          </a:p>
        </p:txBody>
      </p:sp>
      <p:sp>
        <p:nvSpPr>
          <p:cNvPr id="4" name="Slide Number Placeholder 3"/>
          <p:cNvSpPr>
            <a:spLocks noGrp="1"/>
          </p:cNvSpPr>
          <p:nvPr>
            <p:ph type="sldNum" sz="quarter" idx="5"/>
          </p:nvPr>
        </p:nvSpPr>
        <p:spPr/>
        <p:txBody>
          <a:bodyPr/>
          <a:lstStyle/>
          <a:p>
            <a:fld id="{F93199CD-3E1B-4AE6-990F-76F925F5EA9F}" type="slidenum">
              <a:rPr lang="it-IT" smtClean="0"/>
              <a:pPr/>
              <a:t>20</a:t>
            </a:fld>
            <a:endParaRPr lang="it-IT" dirty="0"/>
          </a:p>
        </p:txBody>
      </p:sp>
    </p:spTree>
    <p:extLst>
      <p:ext uri="{BB962C8B-B14F-4D97-AF65-F5344CB8AC3E}">
        <p14:creationId xmlns:p14="http://schemas.microsoft.com/office/powerpoint/2010/main" val="40583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In Italia il 2024 è stato ricco di acquisizioni: DARTON ha acquistato ELECTRONIC CENTER e WELT è stata acquisita da </a:t>
            </a:r>
            <a:r>
              <a:rPr lang="it-IT" dirty="0" err="1"/>
              <a:t>Steliau</a:t>
            </a:r>
            <a:r>
              <a:rPr lang="it-IT" dirty="0"/>
              <a:t>, e recentemente </a:t>
            </a:r>
            <a:r>
              <a:rPr lang="it-IT" dirty="0" err="1"/>
              <a:t>Adelsy</a:t>
            </a:r>
            <a:r>
              <a:rPr lang="it-IT" dirty="0"/>
              <a:t>.</a:t>
            </a:r>
          </a:p>
          <a:p>
            <a:r>
              <a:rPr lang="it-IT" dirty="0"/>
              <a:t>Ecco come sarebbe stata la classifica se nel 2023 ci fossero già state queste acquisizioni. </a:t>
            </a:r>
          </a:p>
          <a:p>
            <a:r>
              <a:rPr lang="it-IT" dirty="0"/>
              <a:t>Trascuriamo RS Components, semplicemente perché non è dato scorporare la fetta derivante dai soli Componenti, ed anche su </a:t>
            </a:r>
            <a:r>
              <a:rPr lang="it-IT" dirty="0" err="1"/>
              <a:t>Melchioni</a:t>
            </a:r>
            <a:r>
              <a:rPr lang="it-IT" dirty="0"/>
              <a:t> manteniamo un punto interrogativo sull’effettivo importo del fatturato corrispondente</a:t>
            </a:r>
            <a:r>
              <a:rPr lang="it-IT"/>
              <a:t>. </a:t>
            </a:r>
          </a:p>
          <a:p>
            <a:r>
              <a:rPr lang="it-IT"/>
              <a:t>La </a:t>
            </a:r>
            <a:r>
              <a:rPr lang="it-IT" dirty="0"/>
              <a:t>tabella, però, non rende le proporzioni, che vediamo nel grafico della slide successiva</a:t>
            </a:r>
          </a:p>
        </p:txBody>
      </p:sp>
      <p:sp>
        <p:nvSpPr>
          <p:cNvPr id="4" name="Slide Number Placeholder 3"/>
          <p:cNvSpPr>
            <a:spLocks noGrp="1"/>
          </p:cNvSpPr>
          <p:nvPr>
            <p:ph type="sldNum" sz="quarter" idx="5"/>
          </p:nvPr>
        </p:nvSpPr>
        <p:spPr/>
        <p:txBody>
          <a:bodyPr/>
          <a:lstStyle/>
          <a:p>
            <a:fld id="{F93199CD-3E1B-4AE6-990F-76F925F5EA9F}" type="slidenum">
              <a:rPr lang="it-IT" smtClean="0"/>
              <a:pPr/>
              <a:t>21</a:t>
            </a:fld>
            <a:endParaRPr lang="it-IT" dirty="0"/>
          </a:p>
        </p:txBody>
      </p:sp>
    </p:spTree>
    <p:extLst>
      <p:ext uri="{BB962C8B-B14F-4D97-AF65-F5344CB8AC3E}">
        <p14:creationId xmlns:p14="http://schemas.microsoft.com/office/powerpoint/2010/main" val="11294646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Qui risulta evidente l’analogia con il contesto mondiale: ci sono colossi che al primo ed al secondo posto dominano. Solamente loro due fanno oltre il 60% del Mercato. Solo all’ottavo posto troviamo un Italiano, ed al nono un Distributore che non ha Semiconduttori</a:t>
            </a:r>
          </a:p>
        </p:txBody>
      </p:sp>
      <p:sp>
        <p:nvSpPr>
          <p:cNvPr id="4" name="Slide Number Placeholder 3"/>
          <p:cNvSpPr>
            <a:spLocks noGrp="1"/>
          </p:cNvSpPr>
          <p:nvPr>
            <p:ph type="sldNum" sz="quarter" idx="5"/>
          </p:nvPr>
        </p:nvSpPr>
        <p:spPr/>
        <p:txBody>
          <a:bodyPr/>
          <a:lstStyle/>
          <a:p>
            <a:fld id="{F93199CD-3E1B-4AE6-990F-76F925F5EA9F}" type="slidenum">
              <a:rPr lang="it-IT" smtClean="0"/>
              <a:pPr/>
              <a:t>22</a:t>
            </a:fld>
            <a:endParaRPr lang="it-IT" dirty="0"/>
          </a:p>
        </p:txBody>
      </p:sp>
    </p:spTree>
    <p:extLst>
      <p:ext uri="{BB962C8B-B14F-4D97-AF65-F5344CB8AC3E}">
        <p14:creationId xmlns:p14="http://schemas.microsoft.com/office/powerpoint/2010/main" val="2775322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Lunga vita ai </a:t>
            </a:r>
            <a:r>
              <a:rPr lang="it-IT" dirty="0" err="1"/>
              <a:t>Regional</a:t>
            </a:r>
            <a:r>
              <a:rPr lang="it-IT" dirty="0"/>
              <a:t> Distributor! Sono la garanzia del Mercato libero e del focus sui clienti medio/piccoli, esattamente con le stesse dimensioni delle nostre industrie</a:t>
            </a:r>
          </a:p>
        </p:txBody>
      </p:sp>
      <p:sp>
        <p:nvSpPr>
          <p:cNvPr id="4" name="Slide Number Placeholder 3"/>
          <p:cNvSpPr>
            <a:spLocks noGrp="1"/>
          </p:cNvSpPr>
          <p:nvPr>
            <p:ph type="sldNum" sz="quarter" idx="5"/>
          </p:nvPr>
        </p:nvSpPr>
        <p:spPr/>
        <p:txBody>
          <a:bodyPr/>
          <a:lstStyle/>
          <a:p>
            <a:fld id="{F93199CD-3E1B-4AE6-990F-76F925F5EA9F}" type="slidenum">
              <a:rPr lang="it-IT" smtClean="0"/>
              <a:pPr/>
              <a:t>23</a:t>
            </a:fld>
            <a:endParaRPr lang="it-IT" dirty="0"/>
          </a:p>
        </p:txBody>
      </p:sp>
    </p:spTree>
    <p:extLst>
      <p:ext uri="{BB962C8B-B14F-4D97-AF65-F5344CB8AC3E}">
        <p14:creationId xmlns:p14="http://schemas.microsoft.com/office/powerpoint/2010/main" val="2303029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Che cosa sono gli outlet? Il Centro Commerciale delle Boutique! I Distributori Regionale come gli outlet delle grandi firme</a:t>
            </a:r>
          </a:p>
          <a:p>
            <a:endParaRPr lang="it-IT" dirty="0"/>
          </a:p>
        </p:txBody>
      </p:sp>
      <p:sp>
        <p:nvSpPr>
          <p:cNvPr id="4" name="Slide Number Placeholder 3"/>
          <p:cNvSpPr>
            <a:spLocks noGrp="1"/>
          </p:cNvSpPr>
          <p:nvPr>
            <p:ph type="sldNum" sz="quarter" idx="5"/>
          </p:nvPr>
        </p:nvSpPr>
        <p:spPr/>
        <p:txBody>
          <a:bodyPr/>
          <a:lstStyle/>
          <a:p>
            <a:fld id="{F93199CD-3E1B-4AE6-990F-76F925F5EA9F}" type="slidenum">
              <a:rPr lang="it-IT" smtClean="0"/>
              <a:pPr/>
              <a:t>24</a:t>
            </a:fld>
            <a:endParaRPr lang="it-IT" dirty="0"/>
          </a:p>
        </p:txBody>
      </p:sp>
    </p:spTree>
    <p:extLst>
      <p:ext uri="{BB962C8B-B14F-4D97-AF65-F5344CB8AC3E}">
        <p14:creationId xmlns:p14="http://schemas.microsoft.com/office/powerpoint/2010/main" val="3500582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Per i Grandi Fornitori è bello avere pochi grandi distributori. È proprio così? Dovunque? Chi è Davide e chi è Golia? Punti di vista diversi Fornitori vs Distributori, oppure Grandi Distributori WW vs Piccoli Distributori Locali</a:t>
            </a:r>
          </a:p>
        </p:txBody>
      </p:sp>
      <p:sp>
        <p:nvSpPr>
          <p:cNvPr id="4" name="Slide Number Placeholder 3"/>
          <p:cNvSpPr>
            <a:spLocks noGrp="1"/>
          </p:cNvSpPr>
          <p:nvPr>
            <p:ph type="sldNum" sz="quarter" idx="5"/>
          </p:nvPr>
        </p:nvSpPr>
        <p:spPr/>
        <p:txBody>
          <a:bodyPr/>
          <a:lstStyle/>
          <a:p>
            <a:fld id="{F93199CD-3E1B-4AE6-990F-76F925F5EA9F}" type="slidenum">
              <a:rPr lang="it-IT" smtClean="0"/>
              <a:pPr/>
              <a:t>25</a:t>
            </a:fld>
            <a:endParaRPr lang="it-IT" dirty="0"/>
          </a:p>
        </p:txBody>
      </p:sp>
    </p:spTree>
    <p:extLst>
      <p:ext uri="{BB962C8B-B14F-4D97-AF65-F5344CB8AC3E}">
        <p14:creationId xmlns:p14="http://schemas.microsoft.com/office/powerpoint/2010/main" val="2195509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Il futuro dipende dal saper interpretare i cambiamenti: lo devono fare i </a:t>
            </a:r>
            <a:r>
              <a:rPr lang="it-IT" dirty="0" err="1"/>
              <a:t>Dsitributori</a:t>
            </a:r>
            <a:r>
              <a:rPr lang="it-IT" dirty="0"/>
              <a:t>, i Fornitori ed i Clienti. Ecco perché è assolutamente necessario «parlare la medesima lingua»</a:t>
            </a:r>
          </a:p>
        </p:txBody>
      </p:sp>
      <p:sp>
        <p:nvSpPr>
          <p:cNvPr id="4" name="Slide Number Placeholder 3"/>
          <p:cNvSpPr>
            <a:spLocks noGrp="1"/>
          </p:cNvSpPr>
          <p:nvPr>
            <p:ph type="sldNum" sz="quarter" idx="5"/>
          </p:nvPr>
        </p:nvSpPr>
        <p:spPr/>
        <p:txBody>
          <a:bodyPr/>
          <a:lstStyle/>
          <a:p>
            <a:fld id="{F93199CD-3E1B-4AE6-990F-76F925F5EA9F}" type="slidenum">
              <a:rPr lang="it-IT" smtClean="0"/>
              <a:pPr/>
              <a:t>26</a:t>
            </a:fld>
            <a:endParaRPr lang="it-IT" dirty="0"/>
          </a:p>
        </p:txBody>
      </p:sp>
    </p:spTree>
    <p:extLst>
      <p:ext uri="{BB962C8B-B14F-4D97-AF65-F5344CB8AC3E}">
        <p14:creationId xmlns:p14="http://schemas.microsoft.com/office/powerpoint/2010/main" val="1365787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Intelligenza artificiale: minaccia oppure opportunità?</a:t>
            </a:r>
          </a:p>
        </p:txBody>
      </p:sp>
      <p:sp>
        <p:nvSpPr>
          <p:cNvPr id="4" name="Slide Number Placeholder 3"/>
          <p:cNvSpPr>
            <a:spLocks noGrp="1"/>
          </p:cNvSpPr>
          <p:nvPr>
            <p:ph type="sldNum" sz="quarter" idx="5"/>
          </p:nvPr>
        </p:nvSpPr>
        <p:spPr/>
        <p:txBody>
          <a:bodyPr/>
          <a:lstStyle/>
          <a:p>
            <a:fld id="{F93199CD-3E1B-4AE6-990F-76F925F5EA9F}" type="slidenum">
              <a:rPr lang="it-IT" smtClean="0"/>
              <a:pPr/>
              <a:t>27</a:t>
            </a:fld>
            <a:endParaRPr lang="it-IT" dirty="0"/>
          </a:p>
        </p:txBody>
      </p:sp>
    </p:spTree>
    <p:extLst>
      <p:ext uri="{BB962C8B-B14F-4D97-AF65-F5344CB8AC3E}">
        <p14:creationId xmlns:p14="http://schemas.microsoft.com/office/powerpoint/2010/main" val="74853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 benefici sono tanti e in tutti i settori del processo</a:t>
            </a:r>
          </a:p>
        </p:txBody>
      </p:sp>
      <p:sp>
        <p:nvSpPr>
          <p:cNvPr id="4" name="Slide Number Placeholder 3"/>
          <p:cNvSpPr>
            <a:spLocks noGrp="1"/>
          </p:cNvSpPr>
          <p:nvPr>
            <p:ph type="sldNum" sz="quarter" idx="5"/>
          </p:nvPr>
        </p:nvSpPr>
        <p:spPr/>
        <p:txBody>
          <a:bodyPr/>
          <a:lstStyle/>
          <a:p>
            <a:fld id="{F93199CD-3E1B-4AE6-990F-76F925F5EA9F}" type="slidenum">
              <a:rPr lang="it-IT" smtClean="0"/>
              <a:pPr/>
              <a:t>28</a:t>
            </a:fld>
            <a:endParaRPr lang="it-IT" dirty="0"/>
          </a:p>
        </p:txBody>
      </p:sp>
    </p:spTree>
    <p:extLst>
      <p:ext uri="{BB962C8B-B14F-4D97-AF65-F5344CB8AC3E}">
        <p14:creationId xmlns:p14="http://schemas.microsoft.com/office/powerpoint/2010/main" val="943207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La dispersione entro la Base Clienti che permarrà identificandola nella Distribuzione dei Componenti Elettronici in Italia, richiederà un modello di Distribuzione che contempli i Distributori </a:t>
            </a:r>
            <a:r>
              <a:rPr lang="it-IT" dirty="0" err="1"/>
              <a:t>Regional</a:t>
            </a:r>
            <a:r>
              <a:rPr lang="it-IT" dirty="0"/>
              <a:t>. La Distribuzione di Componenti Elettronici permarrà quale tassello elementare del mosaico che costituisce il business dell’Elettronica, indipendentemente dal grado di efficienza che verrà raggiunta. La Distribuzione costituirà il legante necessario per raccordare Clienti e Fornitori per aumentare la pervasività dell’Elettronica nel nostro quotidiano, e l’AI completerà lo spettro di strumenti a disposizione di Fornitori, Distributori e Clienti. </a:t>
            </a:r>
          </a:p>
        </p:txBody>
      </p:sp>
      <p:sp>
        <p:nvSpPr>
          <p:cNvPr id="4" name="Slide Number Placeholder 3"/>
          <p:cNvSpPr>
            <a:spLocks noGrp="1"/>
          </p:cNvSpPr>
          <p:nvPr>
            <p:ph type="sldNum" sz="quarter" idx="5"/>
          </p:nvPr>
        </p:nvSpPr>
        <p:spPr/>
        <p:txBody>
          <a:bodyPr/>
          <a:lstStyle/>
          <a:p>
            <a:fld id="{F93199CD-3E1B-4AE6-990F-76F925F5EA9F}" type="slidenum">
              <a:rPr lang="it-IT" smtClean="0"/>
              <a:pPr/>
              <a:t>29</a:t>
            </a:fld>
            <a:endParaRPr lang="it-IT" dirty="0"/>
          </a:p>
        </p:txBody>
      </p:sp>
    </p:spTree>
    <p:extLst>
      <p:ext uri="{BB962C8B-B14F-4D97-AF65-F5344CB8AC3E}">
        <p14:creationId xmlns:p14="http://schemas.microsoft.com/office/powerpoint/2010/main" val="4230638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La nascita della Distribuzione sembra tanto lontana per quanti passi in avanti ha compiuto reinventandosi di continuo. Se vogliamo, lo stesso si può dire per l’Elettronica: un secolo di innovazione che sembra un millennio! Certamente la complessità dei processi ai quali vanno incontro i Fornitori sono davvero elevate (pensiamo alla produzione dei semiconduttori) ma non per questo va banalizzato il lavoro articolato svolto dalla Distribuzione, senza la quale nella fase più acuta della storia dello </a:t>
            </a:r>
            <a:r>
              <a:rPr lang="it-IT" dirty="0" err="1"/>
              <a:t>shortage</a:t>
            </a:r>
            <a:r>
              <a:rPr lang="it-IT" dirty="0"/>
              <a:t>, non sarebbe stato possibile scaricare sul Mercato tutta la componentistica che richiedeva</a:t>
            </a:r>
          </a:p>
        </p:txBody>
      </p:sp>
      <p:sp>
        <p:nvSpPr>
          <p:cNvPr id="4" name="Slide Number Placeholder 3"/>
          <p:cNvSpPr>
            <a:spLocks noGrp="1"/>
          </p:cNvSpPr>
          <p:nvPr>
            <p:ph type="sldNum" sz="quarter" idx="5"/>
          </p:nvPr>
        </p:nvSpPr>
        <p:spPr/>
        <p:txBody>
          <a:bodyPr/>
          <a:lstStyle/>
          <a:p>
            <a:fld id="{F93199CD-3E1B-4AE6-990F-76F925F5EA9F}" type="slidenum">
              <a:rPr lang="it-IT" smtClean="0"/>
              <a:pPr/>
              <a:t>3</a:t>
            </a:fld>
            <a:endParaRPr lang="it-IT" dirty="0"/>
          </a:p>
        </p:txBody>
      </p:sp>
    </p:spTree>
    <p:extLst>
      <p:ext uri="{BB962C8B-B14F-4D97-AF65-F5344CB8AC3E}">
        <p14:creationId xmlns:p14="http://schemas.microsoft.com/office/powerpoint/2010/main" val="2196421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dirty="0">
                <a:solidFill>
                  <a:schemeClr val="bg1">
                    <a:lumMod val="95000"/>
                  </a:schemeClr>
                </a:solidFill>
              </a:rPr>
              <a:t>Più che un interesse è un’esigenza di Fornitori e Clienti garantire l’esistenza di Distributori </a:t>
            </a:r>
            <a:r>
              <a:rPr lang="it-IT" sz="1200" dirty="0" err="1">
                <a:solidFill>
                  <a:schemeClr val="bg1">
                    <a:lumMod val="95000"/>
                  </a:schemeClr>
                </a:solidFill>
              </a:rPr>
              <a:t>Regional</a:t>
            </a:r>
            <a:r>
              <a:rPr lang="it-IT" sz="1200" dirty="0">
                <a:solidFill>
                  <a:schemeClr val="bg1">
                    <a:lumMod val="95000"/>
                  </a:schemeClr>
                </a:solidFill>
              </a:rPr>
              <a:t>, purché meritori della loro attenzione e fedeltà</a:t>
            </a:r>
            <a:endParaRPr lang="it-IT" dirty="0">
              <a:solidFill>
                <a:schemeClr val="bg1">
                  <a:lumMod val="95000"/>
                </a:schemeClr>
              </a:solidFill>
            </a:endParaRPr>
          </a:p>
          <a:p>
            <a:endParaRPr lang="it-IT" dirty="0">
              <a:solidFill>
                <a:schemeClr val="bg1">
                  <a:lumMod val="95000"/>
                </a:schemeClr>
              </a:solidFill>
            </a:endParaRPr>
          </a:p>
          <a:p>
            <a:r>
              <a:rPr lang="it-IT" dirty="0">
                <a:solidFill>
                  <a:schemeClr val="bg1">
                    <a:lumMod val="95000"/>
                  </a:schemeClr>
                </a:solidFill>
              </a:rPr>
              <a:t>l’e-Commerce non è né un nemico né l’unica forma futuribile di Distribuzione</a:t>
            </a:r>
          </a:p>
          <a:p>
            <a:endParaRPr lang="it-IT" dirty="0">
              <a:solidFill>
                <a:schemeClr val="bg1">
                  <a:lumMod val="95000"/>
                </a:schemeClr>
              </a:solidFill>
            </a:endParaRPr>
          </a:p>
          <a:p>
            <a:r>
              <a:rPr lang="it-IT" dirty="0"/>
              <a:t>Non so predire se la Distribuzione un giorno si modificherà al punto da perdere l’identità che conosciamo oggi, ma posso immaginare quale sarà l’ultima nazione nella quale ciò potrebbe accadere: l’Italia, in quanto paese delle relazione. E sapete chi è il più grande nemico dell’Intelligenza Artificiale? L’Italiano! Con la sua imprevedibilità, la creatività grazie alla quale ogni giorno per noi è un’emergenza, perché è così che siamo abituati a vivere. Il test di Turing (</a:t>
            </a:r>
            <a:r>
              <a:rPr lang="it-IT" b="0" i="0" dirty="0">
                <a:solidFill>
                  <a:srgbClr val="4007A2"/>
                </a:solidFill>
                <a:effectLst/>
                <a:latin typeface="-apple-system"/>
              </a:rPr>
              <a:t>Il Test di Turing è un criterio per determinare se una macchina sia in grado di esibire un comportamento intelligente)</a:t>
            </a:r>
            <a:r>
              <a:rPr lang="it-IT" dirty="0"/>
              <a:t> al contrario, in cui è l’Intelligenza Artificiale che deve cercare di capire se dall’altra parte c’è un Italiano.</a:t>
            </a:r>
          </a:p>
        </p:txBody>
      </p:sp>
      <p:sp>
        <p:nvSpPr>
          <p:cNvPr id="4" name="Slide Number Placeholder 3"/>
          <p:cNvSpPr>
            <a:spLocks noGrp="1"/>
          </p:cNvSpPr>
          <p:nvPr>
            <p:ph type="sldNum" sz="quarter" idx="5"/>
          </p:nvPr>
        </p:nvSpPr>
        <p:spPr/>
        <p:txBody>
          <a:bodyPr/>
          <a:lstStyle/>
          <a:p>
            <a:fld id="{F93199CD-3E1B-4AE6-990F-76F925F5EA9F}" type="slidenum">
              <a:rPr lang="it-IT" smtClean="0"/>
              <a:pPr/>
              <a:t>30</a:t>
            </a:fld>
            <a:endParaRPr lang="it-IT" dirty="0"/>
          </a:p>
        </p:txBody>
      </p:sp>
    </p:spTree>
    <p:extLst>
      <p:ext uri="{BB962C8B-B14F-4D97-AF65-F5344CB8AC3E}">
        <p14:creationId xmlns:p14="http://schemas.microsoft.com/office/powerpoint/2010/main" val="3073219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Si fa presto a dire «servizi», ed ancora peggio per «a valore aggiunto». Ci sono delle </a:t>
            </a:r>
            <a:r>
              <a:rPr lang="it-IT" dirty="0" err="1"/>
              <a:t>buzzword</a:t>
            </a:r>
            <a:r>
              <a:rPr lang="it-IT" dirty="0"/>
              <a:t> che possono risuonare retoriche, perfino abusate ed inflazionate</a:t>
            </a:r>
          </a:p>
        </p:txBody>
      </p:sp>
      <p:sp>
        <p:nvSpPr>
          <p:cNvPr id="4" name="Slide Number Placeholder 3"/>
          <p:cNvSpPr>
            <a:spLocks noGrp="1"/>
          </p:cNvSpPr>
          <p:nvPr>
            <p:ph type="sldNum" sz="quarter" idx="5"/>
          </p:nvPr>
        </p:nvSpPr>
        <p:spPr/>
        <p:txBody>
          <a:bodyPr/>
          <a:lstStyle/>
          <a:p>
            <a:fld id="{F93199CD-3E1B-4AE6-990F-76F925F5EA9F}" type="slidenum">
              <a:rPr lang="it-IT" smtClean="0"/>
              <a:pPr/>
              <a:t>4</a:t>
            </a:fld>
            <a:endParaRPr lang="it-IT" dirty="0"/>
          </a:p>
        </p:txBody>
      </p:sp>
    </p:spTree>
    <p:extLst>
      <p:ext uri="{BB962C8B-B14F-4D97-AF65-F5344CB8AC3E}">
        <p14:creationId xmlns:p14="http://schemas.microsoft.com/office/powerpoint/2010/main" val="632200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Alcuni spunti per comprendere quanto ampio sia lo spettro dei servizi erogabili o auspicabili he siano erogati… Di nuovo ritornano parole che costituiscono il fil rouge: CAMBIARE, REINVENTARSI, EVOLUZIONE</a:t>
            </a:r>
          </a:p>
        </p:txBody>
      </p:sp>
      <p:sp>
        <p:nvSpPr>
          <p:cNvPr id="4" name="Slide Number Placeholder 3"/>
          <p:cNvSpPr>
            <a:spLocks noGrp="1"/>
          </p:cNvSpPr>
          <p:nvPr>
            <p:ph type="sldNum" sz="quarter" idx="5"/>
          </p:nvPr>
        </p:nvSpPr>
        <p:spPr/>
        <p:txBody>
          <a:bodyPr/>
          <a:lstStyle/>
          <a:p>
            <a:fld id="{F93199CD-3E1B-4AE6-990F-76F925F5EA9F}" type="slidenum">
              <a:rPr lang="it-IT" smtClean="0"/>
              <a:pPr/>
              <a:t>5</a:t>
            </a:fld>
            <a:endParaRPr lang="it-IT" dirty="0"/>
          </a:p>
        </p:txBody>
      </p:sp>
    </p:spTree>
    <p:extLst>
      <p:ext uri="{BB962C8B-B14F-4D97-AF65-F5344CB8AC3E}">
        <p14:creationId xmlns:p14="http://schemas.microsoft.com/office/powerpoint/2010/main" val="259614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Ignorando traders, importatori, brokers propriamente detti che svolgono degnamente il loro necessario mestiere, il DTAM mondiale veniva stimato nel 2022 attorno ai 210B$, e guardate ora quanto valevano i primi 50 nel 2022: è praticamente il DTAM del 2023! I primi 50 Distributori ne rappresentano, comunque, stabilmente circa il 90%. Quasi tutti nel 2023 sono stati soggetti ad un ridimensionamento che quantificheremo meglio nella prossima diapositiva, che significa aver fronteggiato un anno molto difficile con venti contrari economici che hanno spinto la Distribuzione in un territorio di decrescita, specie per la Cina che mantiene un 42% di share, che è stata soggetta ad una contrazione del -17%, molto più delle Americhe con un -7% ed Europa che invece è cresciuta del +2,4%. Solamente 11 Distributori sono cresciuti. Non risulta nulla da segnalare in termini di tipo di prodotto perché la classifica è guidata dai Semiconduttori. </a:t>
            </a:r>
          </a:p>
        </p:txBody>
      </p:sp>
      <p:sp>
        <p:nvSpPr>
          <p:cNvPr id="4" name="Slide Number Placeholder 3"/>
          <p:cNvSpPr>
            <a:spLocks noGrp="1"/>
          </p:cNvSpPr>
          <p:nvPr>
            <p:ph type="sldNum" sz="quarter" idx="5"/>
          </p:nvPr>
        </p:nvSpPr>
        <p:spPr/>
        <p:txBody>
          <a:bodyPr/>
          <a:lstStyle/>
          <a:p>
            <a:fld id="{F93199CD-3E1B-4AE6-990F-76F925F5EA9F}" type="slidenum">
              <a:rPr lang="it-IT" smtClean="0"/>
              <a:pPr/>
              <a:t>6</a:t>
            </a:fld>
            <a:endParaRPr lang="it-IT" dirty="0"/>
          </a:p>
        </p:txBody>
      </p:sp>
    </p:spTree>
    <p:extLst>
      <p:ext uri="{BB962C8B-B14F-4D97-AF65-F5344CB8AC3E}">
        <p14:creationId xmlns:p14="http://schemas.microsoft.com/office/powerpoint/2010/main" val="3403298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Praticamente ogni mercato finale nel 2023 ha visto una contrazione nel 2023 con quello dei Dispositivi per la Comunicazione Mobile e quello Consumer con flessioni del rispettivamente del -15,6% e -19,3%. Il mercato che ha contenuto il suo declino entro solo il -3,3%, è quello dell’Automazione Industriale che nel suo ruolo di mercato trainante ha sostituito quello che lo è stato nel 2022, ovvero il Mobile </a:t>
            </a:r>
            <a:r>
              <a:rPr lang="it-IT" dirty="0" err="1"/>
              <a:t>Communication</a:t>
            </a:r>
            <a:r>
              <a:rPr lang="it-IT" dirty="0"/>
              <a:t>, divenendo il più grande mercato finale della Distribuzione nel 2023 guidandolo con 34,2B$.</a:t>
            </a:r>
          </a:p>
        </p:txBody>
      </p:sp>
      <p:sp>
        <p:nvSpPr>
          <p:cNvPr id="4" name="Slide Number Placeholder 3"/>
          <p:cNvSpPr>
            <a:spLocks noGrp="1"/>
          </p:cNvSpPr>
          <p:nvPr>
            <p:ph type="sldNum" sz="quarter" idx="5"/>
          </p:nvPr>
        </p:nvSpPr>
        <p:spPr/>
        <p:txBody>
          <a:bodyPr/>
          <a:lstStyle/>
          <a:p>
            <a:fld id="{F93199CD-3E1B-4AE6-990F-76F925F5EA9F}" type="slidenum">
              <a:rPr lang="it-IT" smtClean="0"/>
              <a:pPr/>
              <a:t>7</a:t>
            </a:fld>
            <a:endParaRPr lang="it-IT" dirty="0"/>
          </a:p>
        </p:txBody>
      </p:sp>
    </p:spTree>
    <p:extLst>
      <p:ext uri="{BB962C8B-B14F-4D97-AF65-F5344CB8AC3E}">
        <p14:creationId xmlns:p14="http://schemas.microsoft.com/office/powerpoint/2010/main" val="1859560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Anzitutto, osserviamo che in pratica c’è un solo </a:t>
            </a:r>
            <a:r>
              <a:rPr lang="it-IT" dirty="0" err="1"/>
              <a:t>eCatalog</a:t>
            </a:r>
            <a:r>
              <a:rPr lang="it-IT" dirty="0"/>
              <a:t> (in realtà l’altro è annegato nei numeri di Avnet), ed un solo «specializzato». In secondo luogo basta considerare la prima colonna e notare il valore in % per persuadersi che la classifica è dominata da chi si occupa di tutto, dei Broad-liner. La maggior parte è concentrata sugli Attivi. Ci deve essere un motivo… è interessante che perfino TTI tratta Semiconduttori: potremmo concludere, che essere un Distributore «specializzato» probabilmente possa definirsi quel distributore che nei propri fatturati non rifletta il rapporto tra Semiconduttori ed altre tipologie di componenti, come vedremo nella slide successiva che ci mostra quanto i Semiconduttori facciano la parte del leone. Un’altra considerazione è la ripartizione in classi di fatturato: i primi quattro sono assai distanti dal quinto posto (sono in rapporto 1:4), e questi valgono insieme (Future inclusa) un 54%</a:t>
            </a:r>
          </a:p>
        </p:txBody>
      </p:sp>
      <p:sp>
        <p:nvSpPr>
          <p:cNvPr id="4" name="Slide Number Placeholder 3"/>
          <p:cNvSpPr>
            <a:spLocks noGrp="1"/>
          </p:cNvSpPr>
          <p:nvPr>
            <p:ph type="sldNum" sz="quarter" idx="5"/>
          </p:nvPr>
        </p:nvSpPr>
        <p:spPr/>
        <p:txBody>
          <a:bodyPr/>
          <a:lstStyle/>
          <a:p>
            <a:fld id="{F93199CD-3E1B-4AE6-990F-76F925F5EA9F}" type="slidenum">
              <a:rPr lang="it-IT" smtClean="0"/>
              <a:pPr/>
              <a:t>8</a:t>
            </a:fld>
            <a:endParaRPr lang="it-IT" dirty="0"/>
          </a:p>
        </p:txBody>
      </p:sp>
    </p:spTree>
    <p:extLst>
      <p:ext uri="{BB962C8B-B14F-4D97-AF65-F5344CB8AC3E}">
        <p14:creationId xmlns:p14="http://schemas.microsoft.com/office/powerpoint/2010/main" val="1281106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In termini di regione, le Americhe hanno lasciato  il 38% di molti decenni fa ad un valore men che dimezzato. In termini di prodotto, la preponderanza dei Semiconduttori è evidente. Il motivo di tale supremazia è da ricercare nel rapporto tra gli importi dei rispettivi TAM!</a:t>
            </a:r>
          </a:p>
        </p:txBody>
      </p:sp>
      <p:sp>
        <p:nvSpPr>
          <p:cNvPr id="4" name="Slide Number Placeholder 3"/>
          <p:cNvSpPr>
            <a:spLocks noGrp="1"/>
          </p:cNvSpPr>
          <p:nvPr>
            <p:ph type="sldNum" sz="quarter" idx="5"/>
          </p:nvPr>
        </p:nvSpPr>
        <p:spPr/>
        <p:txBody>
          <a:bodyPr/>
          <a:lstStyle/>
          <a:p>
            <a:fld id="{F93199CD-3E1B-4AE6-990F-76F925F5EA9F}" type="slidenum">
              <a:rPr lang="it-IT" smtClean="0"/>
              <a:pPr/>
              <a:t>9</a:t>
            </a:fld>
            <a:endParaRPr lang="it-IT" dirty="0"/>
          </a:p>
        </p:txBody>
      </p:sp>
    </p:spTree>
    <p:extLst>
      <p:ext uri="{BB962C8B-B14F-4D97-AF65-F5344CB8AC3E}">
        <p14:creationId xmlns:p14="http://schemas.microsoft.com/office/powerpoint/2010/main" val="42520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7" name="Picture 3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111625" y="752475"/>
            <a:ext cx="18130838" cy="535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accent1"/>
                </a:solidFill>
                <a:prstDash val="solid"/>
                <a:miter lim="800000"/>
                <a:headEnd/>
                <a:tailEnd/>
              </a14:hiddenLine>
            </a:ext>
            <a:ext uri="{AF507438-7753-43E0-B8FC-AC1667EBCBE1}">
              <a14:hiddenEffects xmlns:a14="http://schemas.microsoft.com/office/drawing/2010/main">
                <a:effectLst>
                  <a:outerShdw dist="38099" dir="2700000" algn="ctr" rotWithShape="0">
                    <a:srgbClr val="000000">
                      <a:alpha val="74998"/>
                    </a:srgbClr>
                  </a:outerShdw>
                </a:effectLst>
              </a14:hiddenEffects>
            </a:ext>
          </a:extLst>
        </p:spPr>
      </p:pic>
      <p:sp>
        <p:nvSpPr>
          <p:cNvPr id="3076" name="Rectangle 4"/>
          <p:cNvSpPr>
            <a:spLocks noGrp="1" noChangeArrowheads="1"/>
          </p:cNvSpPr>
          <p:nvPr>
            <p:ph type="ctrTitle"/>
          </p:nvPr>
        </p:nvSpPr>
        <p:spPr>
          <a:xfrm>
            <a:off x="5010961" y="3200400"/>
            <a:ext cx="6974717" cy="990600"/>
          </a:xfrm>
        </p:spPr>
        <p:txBody>
          <a:bodyPr/>
          <a:lstStyle>
            <a:lvl1pPr>
              <a:defRPr sz="3000">
                <a:solidFill>
                  <a:srgbClr val="FFFF00"/>
                </a:solidFill>
              </a:defRPr>
            </a:lvl1pPr>
          </a:lstStyle>
          <a:p>
            <a:r>
              <a:rPr lang="en-US"/>
              <a:t>Click to edit Master title style</a:t>
            </a:r>
            <a:endParaRPr lang="en-US" dirty="0"/>
          </a:p>
        </p:txBody>
      </p:sp>
      <p:sp>
        <p:nvSpPr>
          <p:cNvPr id="3077" name="Rectangle 5"/>
          <p:cNvSpPr>
            <a:spLocks noGrp="1" noChangeArrowheads="1"/>
          </p:cNvSpPr>
          <p:nvPr>
            <p:ph type="subTitle" idx="1"/>
          </p:nvPr>
        </p:nvSpPr>
        <p:spPr>
          <a:xfrm>
            <a:off x="5010961" y="4259263"/>
            <a:ext cx="6974717" cy="1303338"/>
          </a:xfrm>
        </p:spPr>
        <p:txBody>
          <a:bodyPr/>
          <a:lstStyle>
            <a:lvl1pPr marL="0" indent="0">
              <a:buFontTx/>
              <a:buNone/>
              <a:defRPr sz="2200" b="0">
                <a:solidFill>
                  <a:schemeClr val="bg1"/>
                </a:solidFill>
              </a:defRPr>
            </a:lvl1pPr>
          </a:lstStyle>
          <a:p>
            <a:r>
              <a:rPr lang="en-US"/>
              <a:t>Click to edit Master subtitle style</a:t>
            </a:r>
            <a:endParaRPr lang="en-US" dirty="0"/>
          </a:p>
        </p:txBody>
      </p:sp>
    </p:spTree>
    <p:extLst>
      <p:ext uri="{BB962C8B-B14F-4D97-AF65-F5344CB8AC3E}">
        <p14:creationId xmlns:p14="http://schemas.microsoft.com/office/powerpoint/2010/main" val="78185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EEBC614C-F21E-4431-83D9-4B0FEBBAB256}"/>
              </a:ext>
            </a:extLst>
          </p:cNvPr>
          <p:cNvSpPr/>
          <p:nvPr/>
        </p:nvSpPr>
        <p:spPr>
          <a:xfrm>
            <a:off x="507868" y="6477001"/>
            <a:ext cx="364202" cy="246221"/>
          </a:xfrm>
          <a:prstGeom prst="rect">
            <a:avLst/>
          </a:prstGeom>
        </p:spPr>
        <p:txBody>
          <a:bodyPr wrap="none">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fld id="{FFA2EF6C-EF0A-480D-A0CB-15D09A22648C}" type="slidenum">
              <a:rPr lang="en-US" altLang="it-IT" sz="1000">
                <a:solidFill>
                  <a:srgbClr val="373BAB"/>
                </a:solidFill>
                <a:latin typeface="Arial" panose="020B0604020202020204" pitchFamily="34" charset="0"/>
              </a:rPr>
              <a:pPr/>
              <a:t>‹N›</a:t>
            </a:fld>
            <a:endParaRPr lang="en-US" altLang="it-IT" sz="1400">
              <a:solidFill>
                <a:srgbClr val="373BAB"/>
              </a:solidFill>
              <a:latin typeface="Arial" panose="020B0604020202020204" pitchFamily="34" charset="0"/>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07868" y="1143000"/>
            <a:ext cx="11071516"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ttangolo 4"/>
          <p:cNvSpPr/>
          <p:nvPr userDrawn="1"/>
        </p:nvSpPr>
        <p:spPr>
          <a:xfrm>
            <a:off x="11855052" y="6554943"/>
            <a:ext cx="360040" cy="261610"/>
          </a:xfrm>
          <a:prstGeom prst="rect">
            <a:avLst/>
          </a:prstGeom>
        </p:spPr>
        <p:txBody>
          <a:bodyPr wrap="square">
            <a:spAutoFit/>
          </a:bodyPr>
          <a:lstStyle/>
          <a:p>
            <a:fld id="{D046451C-20BF-4D72-A357-1C30301EE5B0}" type="slidenum">
              <a:rPr lang="de-DE" altLang="it-IT" sz="1100" smtClean="0">
                <a:solidFill>
                  <a:schemeClr val="bg1">
                    <a:lumMod val="85000"/>
                  </a:schemeClr>
                </a:solidFill>
              </a:rPr>
              <a:pPr/>
              <a:t>‹N›</a:t>
            </a:fld>
            <a:endParaRPr lang="it-IT" sz="1100" dirty="0">
              <a:solidFill>
                <a:schemeClr val="bg1">
                  <a:lumMod val="85000"/>
                </a:schemeClr>
              </a:solidFill>
            </a:endParaRPr>
          </a:p>
        </p:txBody>
      </p:sp>
      <p:pic>
        <p:nvPicPr>
          <p:cNvPr id="9" name="Picture 8" descr="A black and white logo&#10;&#10;Description automatically generated">
            <a:extLst>
              <a:ext uri="{FF2B5EF4-FFF2-40B4-BE49-F238E27FC236}">
                <a16:creationId xmlns:a16="http://schemas.microsoft.com/office/drawing/2014/main" id="{B7675D32-FB9D-1C8E-D604-37D26B0904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3016" y="6565958"/>
            <a:ext cx="1584176" cy="287975"/>
          </a:xfrm>
          <a:prstGeom prst="rect">
            <a:avLst/>
          </a:prstGeom>
        </p:spPr>
      </p:pic>
      <p:pic>
        <p:nvPicPr>
          <p:cNvPr id="11" name="Picture 10" descr="A black text on a white background&#10;&#10;Description automatically generated">
            <a:extLst>
              <a:ext uri="{FF2B5EF4-FFF2-40B4-BE49-F238E27FC236}">
                <a16:creationId xmlns:a16="http://schemas.microsoft.com/office/drawing/2014/main" id="{E1FFC780-1EB5-B6C2-626A-A390101D70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35819" y="6553200"/>
            <a:ext cx="1352887" cy="287976"/>
          </a:xfrm>
          <a:prstGeom prst="rect">
            <a:avLst/>
          </a:prstGeom>
        </p:spPr>
      </p:pic>
    </p:spTree>
    <p:extLst>
      <p:ext uri="{BB962C8B-B14F-4D97-AF65-F5344CB8AC3E}">
        <p14:creationId xmlns:p14="http://schemas.microsoft.com/office/powerpoint/2010/main" val="280581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7868" y="1143000"/>
            <a:ext cx="5383398" cy="4876800"/>
          </a:xfrm>
        </p:spPr>
        <p:txBody>
          <a:bodyPr/>
          <a:lstStyle>
            <a:lvl1pPr>
              <a:defRPr sz="26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95986" y="1143000"/>
            <a:ext cx="5383398" cy="4876800"/>
          </a:xfrm>
        </p:spPr>
        <p:txBody>
          <a:bodyPr/>
          <a:lstStyle>
            <a:lvl1pPr>
              <a:defRPr sz="26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Rettangolo 4">
            <a:extLst>
              <a:ext uri="{FF2B5EF4-FFF2-40B4-BE49-F238E27FC236}">
                <a16:creationId xmlns:a16="http://schemas.microsoft.com/office/drawing/2014/main" id="{0856D4C5-5342-A44F-867B-BA98708CCDAB}"/>
              </a:ext>
            </a:extLst>
          </p:cNvPr>
          <p:cNvSpPr/>
          <p:nvPr userDrawn="1"/>
        </p:nvSpPr>
        <p:spPr>
          <a:xfrm>
            <a:off x="11808593" y="6592417"/>
            <a:ext cx="348172" cy="261610"/>
          </a:xfrm>
          <a:prstGeom prst="rect">
            <a:avLst/>
          </a:prstGeom>
        </p:spPr>
        <p:txBody>
          <a:bodyPr wrap="none">
            <a:spAutoFit/>
          </a:bodyPr>
          <a:lstStyle/>
          <a:p>
            <a:fld id="{D046451C-20BF-4D72-A357-1C30301EE5B0}" type="slidenum">
              <a:rPr lang="de-DE" altLang="it-IT" sz="1100" smtClean="0">
                <a:solidFill>
                  <a:schemeClr val="bg1">
                    <a:lumMod val="85000"/>
                  </a:schemeClr>
                </a:solidFill>
              </a:rPr>
              <a:pPr/>
              <a:t>‹N›</a:t>
            </a:fld>
            <a:endParaRPr lang="it-IT" sz="1100" dirty="0">
              <a:solidFill>
                <a:schemeClr val="bg1">
                  <a:lumMod val="85000"/>
                </a:schemeClr>
              </a:solidFill>
            </a:endParaRPr>
          </a:p>
        </p:txBody>
      </p:sp>
      <p:pic>
        <p:nvPicPr>
          <p:cNvPr id="6" name="Picture 5" descr="A black and white logo&#10;&#10;Description automatically generated">
            <a:extLst>
              <a:ext uri="{FF2B5EF4-FFF2-40B4-BE49-F238E27FC236}">
                <a16:creationId xmlns:a16="http://schemas.microsoft.com/office/drawing/2014/main" id="{5FAA7142-AECB-A41C-FBA0-0D91A3C4B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3016" y="6565958"/>
            <a:ext cx="1584176" cy="287975"/>
          </a:xfrm>
          <a:prstGeom prst="rect">
            <a:avLst/>
          </a:prstGeom>
        </p:spPr>
      </p:pic>
    </p:spTree>
    <p:extLst>
      <p:ext uri="{BB962C8B-B14F-4D97-AF65-F5344CB8AC3E}">
        <p14:creationId xmlns:p14="http://schemas.microsoft.com/office/powerpoint/2010/main" val="415655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3" name="Picture 2" descr="A black and white logo&#10;&#10;Description automatically generated">
            <a:extLst>
              <a:ext uri="{FF2B5EF4-FFF2-40B4-BE49-F238E27FC236}">
                <a16:creationId xmlns:a16="http://schemas.microsoft.com/office/drawing/2014/main" id="{1BF1E286-A4A9-A2A0-73F6-F51502DDFF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3016" y="6565958"/>
            <a:ext cx="1584176" cy="287975"/>
          </a:xfrm>
          <a:prstGeom prst="rect">
            <a:avLst/>
          </a:prstGeom>
        </p:spPr>
      </p:pic>
    </p:spTree>
    <p:extLst>
      <p:ext uri="{BB962C8B-B14F-4D97-AF65-F5344CB8AC3E}">
        <p14:creationId xmlns:p14="http://schemas.microsoft.com/office/powerpoint/2010/main" val="84272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Immagine con didascalia">
    <p:bg>
      <p:bgPr>
        <a:solidFill>
          <a:schemeClr val="bg1"/>
        </a:solidFill>
        <a:effectLst/>
      </p:bgPr>
    </p:bg>
    <p:spTree>
      <p:nvGrpSpPr>
        <p:cNvPr id="1" name=""/>
        <p:cNvGrpSpPr/>
        <p:nvPr/>
      </p:nvGrpSpPr>
      <p:grpSpPr>
        <a:xfrm>
          <a:off x="0" y="0"/>
          <a:ext cx="0" cy="0"/>
          <a:chOff x="0" y="0"/>
          <a:chExt cx="0" cy="0"/>
        </a:xfrm>
      </p:grpSpPr>
      <p:sp>
        <p:nvSpPr>
          <p:cNvPr id="3" name="Segnaposto immagine 2"/>
          <p:cNvSpPr>
            <a:spLocks noGrp="1"/>
          </p:cNvSpPr>
          <p:nvPr>
            <p:ph type="pic" idx="1"/>
          </p:nvPr>
        </p:nvSpPr>
        <p:spPr>
          <a:xfrm>
            <a:off x="4951414" y="685800"/>
            <a:ext cx="6400799" cy="5334000"/>
          </a:xfrm>
          <a:solidFill>
            <a:schemeClr val="bg2"/>
          </a:solidFill>
          <a:ln w="76200">
            <a:solidFill>
              <a:schemeClr val="tx1"/>
            </a:solidFill>
            <a:miter lim="800000"/>
          </a:ln>
        </p:spPr>
        <p:txBody>
          <a:bodyPr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en-US" noProof="0"/>
              <a:t>Click icon to add picture</a:t>
            </a:r>
            <a:endParaRPr lang="it-IT" noProof="0" dirty="0"/>
          </a:p>
        </p:txBody>
      </p:sp>
      <p:sp>
        <p:nvSpPr>
          <p:cNvPr id="2" name="Titolo 1"/>
          <p:cNvSpPr>
            <a:spLocks noGrp="1"/>
          </p:cNvSpPr>
          <p:nvPr>
            <p:ph type="title"/>
          </p:nvPr>
        </p:nvSpPr>
        <p:spPr>
          <a:xfrm>
            <a:off x="1055604" y="1905000"/>
            <a:ext cx="3596607" cy="2667000"/>
          </a:xfrm>
        </p:spPr>
        <p:txBody>
          <a:bodyPr rtlCol="0" anchor="b">
            <a:normAutofit/>
          </a:bodyPr>
          <a:lstStyle>
            <a:lvl1pPr algn="l" rtl="0">
              <a:lnSpc>
                <a:spcPct val="90000"/>
              </a:lnSpc>
              <a:defRPr sz="3600" b="0" i="0" baseline="0">
                <a:solidFill>
                  <a:schemeClr val="tx1"/>
                </a:solidFill>
              </a:defRPr>
            </a:lvl1pPr>
          </a:lstStyle>
          <a:p>
            <a:pPr rtl="0"/>
            <a:r>
              <a:rPr lang="en-US" noProof="0"/>
              <a:t>Click to edit Master title style</a:t>
            </a:r>
            <a:endParaRPr lang="it-IT" noProof="0" dirty="0"/>
          </a:p>
        </p:txBody>
      </p:sp>
      <p:sp>
        <p:nvSpPr>
          <p:cNvPr id="4" name="Segnaposto testo 3"/>
          <p:cNvSpPr>
            <a:spLocks noGrp="1"/>
          </p:cNvSpPr>
          <p:nvPr>
            <p:ph type="body" sz="half" idx="2" hasCustomPrompt="1"/>
          </p:nvPr>
        </p:nvSpPr>
        <p:spPr>
          <a:xfrm>
            <a:off x="1065213" y="4648200"/>
            <a:ext cx="3581399" cy="1371600"/>
          </a:xfrm>
        </p:spPr>
        <p:txBody>
          <a:bodyPr rtlCol="0">
            <a:normAutofit/>
          </a:bodyPr>
          <a:lstStyle>
            <a:lvl1pPr marL="0" indent="0" algn="l" rtl="0">
              <a:lnSpc>
                <a:spcPct val="90000"/>
              </a:lnSpc>
              <a:spcBef>
                <a:spcPts val="1200"/>
              </a:spcBef>
              <a:buNone/>
              <a:defRPr sz="18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a:r>
              <a:rPr lang="it-IT" dirty="0"/>
              <a:t>Fare clic per modificare stili del testo dello schema</a:t>
            </a:r>
          </a:p>
        </p:txBody>
      </p:sp>
      <p:sp>
        <p:nvSpPr>
          <p:cNvPr id="5" name="Segnaposto data 4"/>
          <p:cNvSpPr>
            <a:spLocks noGrp="1"/>
          </p:cNvSpPr>
          <p:nvPr>
            <p:ph type="dt" sz="half" idx="10"/>
          </p:nvPr>
        </p:nvSpPr>
        <p:spPr/>
        <p:txBody>
          <a:bodyPr rtlCol="0"/>
          <a:lstStyle>
            <a:lvl1pPr>
              <a:defRPr/>
            </a:lvl1pPr>
          </a:lstStyle>
          <a:p>
            <a:endParaRPr lang="it-IT" dirty="0"/>
          </a:p>
        </p:txBody>
      </p:sp>
      <p:sp>
        <p:nvSpPr>
          <p:cNvPr id="6" name="Segnaposto piè di pagina 5"/>
          <p:cNvSpPr>
            <a:spLocks noGrp="1"/>
          </p:cNvSpPr>
          <p:nvPr>
            <p:ph type="ftr" sz="quarter" idx="11"/>
          </p:nvPr>
        </p:nvSpPr>
        <p:spPr>
          <a:xfrm>
            <a:off x="1522413" y="6400800"/>
            <a:ext cx="6553199" cy="276228"/>
          </a:xfrm>
          <a:prstGeom prst="rect">
            <a:avLst/>
          </a:prstGeom>
        </p:spPr>
        <p:txBody>
          <a:bodyPr rtlCol="0"/>
          <a:lstStyle/>
          <a:p>
            <a:pPr rtl="0"/>
            <a:r>
              <a:rPr lang="it-IT" noProof="0"/>
              <a:t>Confidenziale ed ad esclusivo uso interno</a:t>
            </a:r>
            <a:endParaRPr lang="it-IT" noProof="0" dirty="0"/>
          </a:p>
        </p:txBody>
      </p:sp>
      <p:sp>
        <p:nvSpPr>
          <p:cNvPr id="7" name="Segnaposto numero diapositiva 6"/>
          <p:cNvSpPr>
            <a:spLocks noGrp="1"/>
          </p:cNvSpPr>
          <p:nvPr>
            <p:ph type="sldNum" sz="quarter" idx="12"/>
          </p:nvPr>
        </p:nvSpPr>
        <p:spPr>
          <a:xfrm>
            <a:off x="9828211" y="6400800"/>
            <a:ext cx="838201" cy="276228"/>
          </a:xfrm>
          <a:prstGeom prst="rect">
            <a:avLst/>
          </a:prstGeom>
        </p:spPr>
        <p:txBody>
          <a:bodyPr rtlCol="0"/>
          <a:lstStyle/>
          <a:p>
            <a:pPr rtl="0"/>
            <a:fld id="{2A013F82-EE5E-44EE-A61D-E31C6657F26F}" type="slidenum">
              <a:rPr lang="it-IT" noProof="0" smtClean="0"/>
              <a:pPr rtl="0"/>
              <a:t>‹N›</a:t>
            </a:fld>
            <a:endParaRPr lang="it-IT" noProof="0" dirty="0"/>
          </a:p>
        </p:txBody>
      </p:sp>
    </p:spTree>
    <p:extLst>
      <p:ext uri="{BB962C8B-B14F-4D97-AF65-F5344CB8AC3E}">
        <p14:creationId xmlns:p14="http://schemas.microsoft.com/office/powerpoint/2010/main" val="57227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cSld name="1_Diapositiva titolo">
    <p:spTree>
      <p:nvGrpSpPr>
        <p:cNvPr id="1" name=""/>
        <p:cNvGrpSpPr/>
        <p:nvPr/>
      </p:nvGrpSpPr>
      <p:grpSpPr>
        <a:xfrm>
          <a:off x="0" y="0"/>
          <a:ext cx="0" cy="0"/>
          <a:chOff x="0" y="0"/>
          <a:chExt cx="0" cy="0"/>
        </a:xfrm>
      </p:grpSpPr>
      <p:sp>
        <p:nvSpPr>
          <p:cNvPr id="18461" name="Rectangle 29"/>
          <p:cNvSpPr>
            <a:spLocks noChangeArrowheads="1"/>
          </p:cNvSpPr>
          <p:nvPr userDrawn="1"/>
        </p:nvSpPr>
        <p:spPr bwMode="auto">
          <a:xfrm>
            <a:off x="11896758" y="3198167"/>
            <a:ext cx="2920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r">
              <a:spcBef>
                <a:spcPct val="50000"/>
              </a:spcBef>
              <a:buFont typeface="Times" pitchFamily="18" charset="0"/>
              <a:buChar char="•"/>
            </a:pPr>
            <a:endParaRPr lang="it-IT">
              <a:solidFill>
                <a:srgbClr val="800000"/>
              </a:solidFill>
              <a:latin typeface="NewsGoth BT" pitchFamily="34" charset="0"/>
              <a:ea typeface="ＭＳ Ｐゴシック" pitchFamily="-48" charset="-128"/>
            </a:endParaRPr>
          </a:p>
        </p:txBody>
      </p:sp>
      <p:pic>
        <p:nvPicPr>
          <p:cNvPr id="18465" name="Picture 3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484784"/>
            <a:ext cx="12204000" cy="3607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accent1"/>
                </a:solidFill>
                <a:prstDash val="solid"/>
                <a:miter lim="800000"/>
                <a:headEnd/>
                <a:tailEnd/>
              </a14:hiddenLine>
            </a:ext>
            <a:ext uri="{AF507438-7753-43E0-B8FC-AC1667EBCBE1}">
              <a14:hiddenEffects xmlns:a14="http://schemas.microsoft.com/office/drawing/2010/main">
                <a:effectLst>
                  <a:outerShdw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038521064"/>
      </p:ext>
    </p:extLst>
  </p:cSld>
  <p:clrMapOvr>
    <a:masterClrMapping/>
  </p:clrMapOvr>
  <p:transition>
    <p:zoom dir="in"/>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a:extLst>
              <a:ext uri="{FF2B5EF4-FFF2-40B4-BE49-F238E27FC236}">
                <a16:creationId xmlns:a16="http://schemas.microsoft.com/office/drawing/2014/main" id="{2301E601-A633-4CC5-AE9B-27AF94A8A98A}"/>
              </a:ext>
            </a:extLst>
          </p:cNvPr>
          <p:cNvSpPr>
            <a:spLocks noGrp="1" noChangeArrowheads="1"/>
          </p:cNvSpPr>
          <p:nvPr>
            <p:ph type="title"/>
          </p:nvPr>
        </p:nvSpPr>
        <p:spPr bwMode="auto">
          <a:xfrm>
            <a:off x="440152" y="76200"/>
            <a:ext cx="1117309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it-IT" altLang="it-IT"/>
              <a:t>Fare clic per modificare lo stile del titolo dello schema</a:t>
            </a:r>
            <a:endParaRPr lang="en-US" altLang="it-IT"/>
          </a:p>
        </p:txBody>
      </p:sp>
      <p:sp>
        <p:nvSpPr>
          <p:cNvPr id="1028" name="Rectangle 3">
            <a:extLst>
              <a:ext uri="{FF2B5EF4-FFF2-40B4-BE49-F238E27FC236}">
                <a16:creationId xmlns:a16="http://schemas.microsoft.com/office/drawing/2014/main" id="{431D8B03-5198-4E24-9255-4226A07A1B2F}"/>
              </a:ext>
            </a:extLst>
          </p:cNvPr>
          <p:cNvSpPr>
            <a:spLocks noGrp="1" noChangeArrowheads="1"/>
          </p:cNvSpPr>
          <p:nvPr>
            <p:ph type="body" idx="1"/>
          </p:nvPr>
        </p:nvSpPr>
        <p:spPr bwMode="auto">
          <a:xfrm>
            <a:off x="507868" y="1143000"/>
            <a:ext cx="11071516"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dirty="0"/>
              <a:t>Modifica gli stili del testo dello schema</a:t>
            </a:r>
          </a:p>
          <a:p>
            <a:pPr lvl="1"/>
            <a:r>
              <a:rPr lang="it-IT" altLang="it-IT" dirty="0"/>
              <a:t>Secondo livello</a:t>
            </a:r>
          </a:p>
          <a:p>
            <a:pPr lvl="2"/>
            <a:r>
              <a:rPr lang="it-IT" altLang="it-IT" dirty="0"/>
              <a:t>Terzo livello</a:t>
            </a:r>
          </a:p>
          <a:p>
            <a:pPr lvl="3"/>
            <a:r>
              <a:rPr lang="it-IT" altLang="it-IT" dirty="0"/>
              <a:t>Quarto livello</a:t>
            </a:r>
          </a:p>
          <a:p>
            <a:pPr lvl="4"/>
            <a:r>
              <a:rPr lang="it-IT" altLang="it-IT" dirty="0"/>
              <a:t>Quinto livello</a:t>
            </a:r>
            <a:endParaRPr lang="en-US" altLang="it-IT" dirty="0"/>
          </a:p>
        </p:txBody>
      </p:sp>
      <p:sp>
        <p:nvSpPr>
          <p:cNvPr id="9" name="Rectangle 8">
            <a:extLst>
              <a:ext uri="{FF2B5EF4-FFF2-40B4-BE49-F238E27FC236}">
                <a16:creationId xmlns:a16="http://schemas.microsoft.com/office/drawing/2014/main" id="{78493E84-22A5-4F03-BB12-03650C8411B1}"/>
              </a:ext>
            </a:extLst>
          </p:cNvPr>
          <p:cNvSpPr/>
          <p:nvPr/>
        </p:nvSpPr>
        <p:spPr>
          <a:xfrm>
            <a:off x="507868" y="6477001"/>
            <a:ext cx="364202" cy="246221"/>
          </a:xfrm>
          <a:prstGeom prst="rect">
            <a:avLst/>
          </a:prstGeom>
        </p:spPr>
        <p:txBody>
          <a:bodyPr wrap="none">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fld id="{03F25960-0BCD-4224-A0B5-F4AB5C42210F}" type="slidenum">
              <a:rPr lang="en-US" altLang="it-IT" sz="1000">
                <a:solidFill>
                  <a:srgbClr val="373BAB"/>
                </a:solidFill>
                <a:latin typeface="Arial" panose="020B0604020202020204" pitchFamily="34" charset="0"/>
              </a:rPr>
              <a:pPr/>
              <a:t>‹N›</a:t>
            </a:fld>
            <a:endParaRPr lang="en-US" altLang="it-IT" sz="1400">
              <a:solidFill>
                <a:srgbClr val="373BAB"/>
              </a:solidFill>
              <a:latin typeface="Arial" panose="020B0604020202020204" pitchFamily="34" charset="0"/>
            </a:endParaRPr>
          </a:p>
        </p:txBody>
      </p:sp>
      <p:pic>
        <p:nvPicPr>
          <p:cNvPr id="10" name="Picture 9">
            <a:extLst>
              <a:ext uri="{FF2B5EF4-FFF2-40B4-BE49-F238E27FC236}">
                <a16:creationId xmlns:a16="http://schemas.microsoft.com/office/drawing/2014/main" id="{9445B947-FCAF-401C-A2EE-4A037F5BE217}"/>
              </a:ext>
            </a:extLst>
          </p:cNvPr>
          <p:cNvPicPr>
            <a:picLocks noChangeAspect="1"/>
          </p:cNvPicPr>
          <p:nvPr userDrawn="1"/>
        </p:nvPicPr>
        <p:blipFill>
          <a:blip r:embed="rId8"/>
          <a:stretch>
            <a:fillRect/>
          </a:stretch>
        </p:blipFill>
        <p:spPr>
          <a:xfrm>
            <a:off x="-24845" y="6534150"/>
            <a:ext cx="12244231" cy="330907"/>
          </a:xfrm>
          <a:prstGeom prst="rect">
            <a:avLst/>
          </a:prstGeom>
        </p:spPr>
      </p:pic>
      <p:pic>
        <p:nvPicPr>
          <p:cNvPr id="11" name="Picture 10">
            <a:extLst>
              <a:ext uri="{FF2B5EF4-FFF2-40B4-BE49-F238E27FC236}">
                <a16:creationId xmlns:a16="http://schemas.microsoft.com/office/drawing/2014/main" id="{5C3AF6AE-6845-4FEA-82A7-2D76ED39A78A}"/>
              </a:ext>
            </a:extLst>
          </p:cNvPr>
          <p:cNvPicPr>
            <a:picLocks noChangeAspect="1"/>
          </p:cNvPicPr>
          <p:nvPr userDrawn="1"/>
        </p:nvPicPr>
        <p:blipFill>
          <a:blip r:embed="rId9"/>
          <a:stretch>
            <a:fillRect/>
          </a:stretch>
        </p:blipFill>
        <p:spPr>
          <a:xfrm>
            <a:off x="-24845" y="-20903"/>
            <a:ext cx="323850" cy="6581775"/>
          </a:xfrm>
          <a:prstGeom prst="rect">
            <a:avLst/>
          </a:prstGeom>
        </p:spPr>
      </p:pic>
      <p:pic>
        <p:nvPicPr>
          <p:cNvPr id="12" name="Picture 11">
            <a:extLst>
              <a:ext uri="{FF2B5EF4-FFF2-40B4-BE49-F238E27FC236}">
                <a16:creationId xmlns:a16="http://schemas.microsoft.com/office/drawing/2014/main" id="{05676B50-18D6-4D79-AE70-2105F26F775E}"/>
              </a:ext>
            </a:extLst>
          </p:cNvPr>
          <p:cNvPicPr>
            <a:picLocks noChangeAspect="1"/>
          </p:cNvPicPr>
          <p:nvPr userDrawn="1"/>
        </p:nvPicPr>
        <p:blipFill>
          <a:blip r:embed="rId9"/>
          <a:stretch>
            <a:fillRect/>
          </a:stretch>
        </p:blipFill>
        <p:spPr>
          <a:xfrm>
            <a:off x="11895536" y="-47625"/>
            <a:ext cx="323850" cy="6581775"/>
          </a:xfrm>
          <a:prstGeom prst="rect">
            <a:avLst/>
          </a:prstGeom>
        </p:spPr>
      </p:pic>
      <p:pic>
        <p:nvPicPr>
          <p:cNvPr id="2" name="Picture 1" descr="A black text on a white background&#10;&#10;Description automatically generated">
            <a:extLst>
              <a:ext uri="{FF2B5EF4-FFF2-40B4-BE49-F238E27FC236}">
                <a16:creationId xmlns:a16="http://schemas.microsoft.com/office/drawing/2014/main" id="{67316D57-A4F9-3127-EC5C-A1287E226CD9}"/>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414892" y="6553200"/>
            <a:ext cx="1352887" cy="287976"/>
          </a:xfrm>
          <a:prstGeom prst="rect">
            <a:avLst/>
          </a:prstGeom>
        </p:spPr>
      </p:pic>
    </p:spTree>
    <p:extLst>
      <p:ext uri="{BB962C8B-B14F-4D97-AF65-F5344CB8AC3E}">
        <p14:creationId xmlns:p14="http://schemas.microsoft.com/office/powerpoint/2010/main" val="1479081337"/>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7"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1" fontAlgn="base" hangingPunct="1">
        <a:spcBef>
          <a:spcPct val="0"/>
        </a:spcBef>
        <a:spcAft>
          <a:spcPct val="0"/>
        </a:spcAft>
        <a:defRPr sz="3000" b="1">
          <a:solidFill>
            <a:srgbClr val="373BAB"/>
          </a:solidFill>
          <a:latin typeface="+mj-lt"/>
          <a:ea typeface="ＭＳ Ｐゴシック" charset="-128"/>
          <a:cs typeface="ＭＳ Ｐゴシック" charset="-128"/>
        </a:defRPr>
      </a:lvl1pPr>
      <a:lvl2pPr algn="l" rtl="0" eaLnBrk="1" fontAlgn="base" hangingPunct="1">
        <a:spcBef>
          <a:spcPct val="0"/>
        </a:spcBef>
        <a:spcAft>
          <a:spcPct val="0"/>
        </a:spcAft>
        <a:defRPr sz="3000" b="1">
          <a:solidFill>
            <a:srgbClr val="373BAB"/>
          </a:solidFill>
          <a:latin typeface="Arial" charset="0"/>
          <a:ea typeface="ＭＳ Ｐゴシック" charset="-128"/>
          <a:cs typeface="ＭＳ Ｐゴシック" charset="-128"/>
        </a:defRPr>
      </a:lvl2pPr>
      <a:lvl3pPr algn="l" rtl="0" eaLnBrk="1" fontAlgn="base" hangingPunct="1">
        <a:spcBef>
          <a:spcPct val="0"/>
        </a:spcBef>
        <a:spcAft>
          <a:spcPct val="0"/>
        </a:spcAft>
        <a:defRPr sz="3000" b="1">
          <a:solidFill>
            <a:srgbClr val="373BAB"/>
          </a:solidFill>
          <a:latin typeface="Arial" charset="0"/>
          <a:ea typeface="ＭＳ Ｐゴシック" charset="-128"/>
          <a:cs typeface="ＭＳ Ｐゴシック" charset="-128"/>
        </a:defRPr>
      </a:lvl3pPr>
      <a:lvl4pPr algn="l" rtl="0" eaLnBrk="1" fontAlgn="base" hangingPunct="1">
        <a:spcBef>
          <a:spcPct val="0"/>
        </a:spcBef>
        <a:spcAft>
          <a:spcPct val="0"/>
        </a:spcAft>
        <a:defRPr sz="3000" b="1">
          <a:solidFill>
            <a:srgbClr val="373BAB"/>
          </a:solidFill>
          <a:latin typeface="Arial" charset="0"/>
          <a:ea typeface="ＭＳ Ｐゴシック" charset="-128"/>
          <a:cs typeface="ＭＳ Ｐゴシック" charset="-128"/>
        </a:defRPr>
      </a:lvl4pPr>
      <a:lvl5pPr algn="l" rtl="0" eaLnBrk="1" fontAlgn="base" hangingPunct="1">
        <a:spcBef>
          <a:spcPct val="0"/>
        </a:spcBef>
        <a:spcAft>
          <a:spcPct val="0"/>
        </a:spcAft>
        <a:defRPr sz="3000" b="1">
          <a:solidFill>
            <a:srgbClr val="373BAB"/>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500" b="1">
          <a:solidFill>
            <a:srgbClr val="7BAA40"/>
          </a:solidFill>
          <a:latin typeface="Arial" charset="0"/>
        </a:defRPr>
      </a:lvl6pPr>
      <a:lvl7pPr marL="914400" algn="l" rtl="0" eaLnBrk="1" fontAlgn="base" hangingPunct="1">
        <a:spcBef>
          <a:spcPct val="0"/>
        </a:spcBef>
        <a:spcAft>
          <a:spcPct val="0"/>
        </a:spcAft>
        <a:defRPr sz="2500" b="1">
          <a:solidFill>
            <a:srgbClr val="7BAA40"/>
          </a:solidFill>
          <a:latin typeface="Arial" charset="0"/>
        </a:defRPr>
      </a:lvl7pPr>
      <a:lvl8pPr marL="1371600" algn="l" rtl="0" eaLnBrk="1" fontAlgn="base" hangingPunct="1">
        <a:spcBef>
          <a:spcPct val="0"/>
        </a:spcBef>
        <a:spcAft>
          <a:spcPct val="0"/>
        </a:spcAft>
        <a:defRPr sz="2500" b="1">
          <a:solidFill>
            <a:srgbClr val="7BAA40"/>
          </a:solidFill>
          <a:latin typeface="Arial" charset="0"/>
        </a:defRPr>
      </a:lvl8pPr>
      <a:lvl9pPr marL="1828800" algn="l" rtl="0" eaLnBrk="1" fontAlgn="base" hangingPunct="1">
        <a:spcBef>
          <a:spcPct val="0"/>
        </a:spcBef>
        <a:spcAft>
          <a:spcPct val="0"/>
        </a:spcAft>
        <a:defRPr sz="2500" b="1">
          <a:solidFill>
            <a:srgbClr val="7BAA40"/>
          </a:solidFill>
          <a:latin typeface="Arial" charset="0"/>
        </a:defRPr>
      </a:lvl9pPr>
    </p:titleStyle>
    <p:bodyStyle>
      <a:lvl1pPr marL="228600" indent="-228600" algn="just" rtl="0" eaLnBrk="1" fontAlgn="base" hangingPunct="1">
        <a:spcBef>
          <a:spcPct val="20000"/>
        </a:spcBef>
        <a:spcAft>
          <a:spcPct val="0"/>
        </a:spcAft>
        <a:buClr>
          <a:schemeClr val="tx1"/>
        </a:buClr>
        <a:buFont typeface="Wingdings" panose="05000000000000000000" pitchFamily="2" charset="2"/>
        <a:buChar char="§"/>
        <a:defRPr sz="2600" b="1">
          <a:solidFill>
            <a:srgbClr val="262626"/>
          </a:solidFill>
          <a:latin typeface="+mn-lt"/>
          <a:ea typeface="ＭＳ Ｐゴシック" charset="-128"/>
          <a:cs typeface="ＭＳ Ｐゴシック" charset="-128"/>
        </a:defRPr>
      </a:lvl1pPr>
      <a:lvl2pPr marL="571500" indent="-228600" algn="just" rtl="0" eaLnBrk="1" fontAlgn="base" hangingPunct="1">
        <a:spcBef>
          <a:spcPct val="20000"/>
        </a:spcBef>
        <a:spcAft>
          <a:spcPct val="0"/>
        </a:spcAft>
        <a:buClr>
          <a:schemeClr val="tx1"/>
        </a:buClr>
        <a:buChar char="–"/>
        <a:defRPr sz="2400">
          <a:solidFill>
            <a:srgbClr val="262626"/>
          </a:solidFill>
          <a:latin typeface="+mn-lt"/>
          <a:ea typeface="ＭＳ Ｐゴシック" charset="-128"/>
        </a:defRPr>
      </a:lvl2pPr>
      <a:lvl3pPr marL="855663" indent="-169863" algn="just" rtl="0" eaLnBrk="1" fontAlgn="base" hangingPunct="1">
        <a:spcBef>
          <a:spcPct val="20000"/>
        </a:spcBef>
        <a:spcAft>
          <a:spcPct val="0"/>
        </a:spcAft>
        <a:buClr>
          <a:schemeClr val="tx1"/>
        </a:buClr>
        <a:buFont typeface="Wingdings" panose="05000000000000000000" pitchFamily="2" charset="2"/>
        <a:buChar char="§"/>
        <a:defRPr sz="2100">
          <a:solidFill>
            <a:srgbClr val="262626"/>
          </a:solidFill>
          <a:latin typeface="+mn-lt"/>
          <a:ea typeface="ＭＳ Ｐゴシック" charset="-128"/>
        </a:defRPr>
      </a:lvl3pPr>
      <a:lvl4pPr marL="1139825" indent="-169863" algn="just" rtl="0" eaLnBrk="1" fontAlgn="base" hangingPunct="1">
        <a:spcBef>
          <a:spcPct val="20000"/>
        </a:spcBef>
        <a:spcAft>
          <a:spcPct val="0"/>
        </a:spcAft>
        <a:buClr>
          <a:schemeClr val="tx1"/>
        </a:buClr>
        <a:buChar char="–"/>
        <a:defRPr>
          <a:solidFill>
            <a:srgbClr val="262626"/>
          </a:solidFill>
          <a:latin typeface="+mn-lt"/>
          <a:ea typeface="ＭＳ Ｐゴシック" charset="-128"/>
        </a:defRPr>
      </a:lvl4pPr>
      <a:lvl5pPr marL="1423988" indent="-169863" algn="just" rtl="0" eaLnBrk="1" fontAlgn="base" hangingPunct="1">
        <a:spcBef>
          <a:spcPct val="20000"/>
        </a:spcBef>
        <a:spcAft>
          <a:spcPct val="0"/>
        </a:spcAft>
        <a:buClr>
          <a:schemeClr val="tx1"/>
        </a:buClr>
        <a:buChar char="»"/>
        <a:defRPr sz="1600">
          <a:solidFill>
            <a:srgbClr val="262626"/>
          </a:solidFill>
          <a:latin typeface="+mn-lt"/>
          <a:ea typeface="ＭＳ Ｐゴシック" charset="-128"/>
        </a:defRPr>
      </a:lvl5pPr>
      <a:lvl6pPr marL="1881188" indent="-169863" algn="l" rtl="0" eaLnBrk="1" fontAlgn="base" hangingPunct="1">
        <a:spcBef>
          <a:spcPct val="20000"/>
        </a:spcBef>
        <a:spcAft>
          <a:spcPct val="0"/>
        </a:spcAft>
        <a:buChar char="»"/>
        <a:defRPr sz="1200">
          <a:solidFill>
            <a:srgbClr val="3C505F"/>
          </a:solidFill>
          <a:latin typeface="+mn-lt"/>
          <a:ea typeface="ＭＳ Ｐゴシック" charset="-128"/>
        </a:defRPr>
      </a:lvl6pPr>
      <a:lvl7pPr marL="2338388" indent="-169863" algn="l" rtl="0" eaLnBrk="1" fontAlgn="base" hangingPunct="1">
        <a:spcBef>
          <a:spcPct val="20000"/>
        </a:spcBef>
        <a:spcAft>
          <a:spcPct val="0"/>
        </a:spcAft>
        <a:buChar char="»"/>
        <a:defRPr sz="1200">
          <a:solidFill>
            <a:srgbClr val="3C505F"/>
          </a:solidFill>
          <a:latin typeface="+mn-lt"/>
          <a:ea typeface="ＭＳ Ｐゴシック" charset="-128"/>
        </a:defRPr>
      </a:lvl7pPr>
      <a:lvl8pPr marL="2795588" indent="-169863" algn="l" rtl="0" eaLnBrk="1" fontAlgn="base" hangingPunct="1">
        <a:spcBef>
          <a:spcPct val="20000"/>
        </a:spcBef>
        <a:spcAft>
          <a:spcPct val="0"/>
        </a:spcAft>
        <a:buChar char="»"/>
        <a:defRPr sz="1200">
          <a:solidFill>
            <a:srgbClr val="3C505F"/>
          </a:solidFill>
          <a:latin typeface="+mn-lt"/>
          <a:ea typeface="ＭＳ Ｐゴシック" charset="-128"/>
        </a:defRPr>
      </a:lvl8pPr>
      <a:lvl9pPr marL="3252788" indent="-169863" algn="l" rtl="0" eaLnBrk="1" fontAlgn="base" hangingPunct="1">
        <a:spcBef>
          <a:spcPct val="20000"/>
        </a:spcBef>
        <a:spcAft>
          <a:spcPct val="0"/>
        </a:spcAft>
        <a:buChar char="»"/>
        <a:defRPr sz="1200">
          <a:solidFill>
            <a:srgbClr val="3C505F"/>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3" Type="http://schemas.openxmlformats.org/officeDocument/2006/relationships/image" Target="../media/image33.png"/><Relationship Id="rId21" Type="http://schemas.openxmlformats.org/officeDocument/2006/relationships/image" Target="../media/image51.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notesSlide" Target="../notesSlides/notesSlide10.xml"/><Relationship Id="rId16" Type="http://schemas.openxmlformats.org/officeDocument/2006/relationships/image" Target="../media/image46.png"/><Relationship Id="rId20" Type="http://schemas.openxmlformats.org/officeDocument/2006/relationships/image" Target="../media/image50.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image" Target="../media/image41.png"/><Relationship Id="rId24" Type="http://schemas.openxmlformats.org/officeDocument/2006/relationships/image" Target="../media/image25.jpeg"/><Relationship Id="rId5" Type="http://schemas.openxmlformats.org/officeDocument/2006/relationships/image" Target="../media/image35.png"/><Relationship Id="rId15" Type="http://schemas.openxmlformats.org/officeDocument/2006/relationships/image" Target="../media/image45.png"/><Relationship Id="rId23" Type="http://schemas.openxmlformats.org/officeDocument/2006/relationships/image" Target="../media/image53.png"/><Relationship Id="rId10" Type="http://schemas.openxmlformats.org/officeDocument/2006/relationships/image" Target="../media/image40.png"/><Relationship Id="rId19" Type="http://schemas.openxmlformats.org/officeDocument/2006/relationships/image" Target="../media/image49.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 Id="rId22" Type="http://schemas.openxmlformats.org/officeDocument/2006/relationships/image" Target="../media/image52.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58.png"/><Relationship Id="rId26" Type="http://schemas.openxmlformats.org/officeDocument/2006/relationships/image" Target="../media/image66.png"/><Relationship Id="rId3" Type="http://schemas.openxmlformats.org/officeDocument/2006/relationships/image" Target="../media/image25.jpeg"/><Relationship Id="rId21" Type="http://schemas.openxmlformats.org/officeDocument/2006/relationships/image" Target="../media/image61.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57.png"/><Relationship Id="rId25" Type="http://schemas.openxmlformats.org/officeDocument/2006/relationships/image" Target="../media/image65.png"/><Relationship Id="rId2" Type="http://schemas.openxmlformats.org/officeDocument/2006/relationships/notesSlide" Target="../notesSlides/notesSlide11.xml"/><Relationship Id="rId16" Type="http://schemas.openxmlformats.org/officeDocument/2006/relationships/image" Target="../media/image56.png"/><Relationship Id="rId20" Type="http://schemas.openxmlformats.org/officeDocument/2006/relationships/image" Target="../media/image60.png"/><Relationship Id="rId1" Type="http://schemas.openxmlformats.org/officeDocument/2006/relationships/slideLayout" Target="../slideLayouts/slideLayout3.xml"/><Relationship Id="rId6" Type="http://schemas.openxmlformats.org/officeDocument/2006/relationships/image" Target="../media/image36.png"/><Relationship Id="rId11" Type="http://schemas.openxmlformats.org/officeDocument/2006/relationships/image" Target="../media/image41.png"/><Relationship Id="rId24" Type="http://schemas.openxmlformats.org/officeDocument/2006/relationships/image" Target="../media/image64.png"/><Relationship Id="rId5" Type="http://schemas.openxmlformats.org/officeDocument/2006/relationships/image" Target="../media/image35.png"/><Relationship Id="rId15" Type="http://schemas.openxmlformats.org/officeDocument/2006/relationships/image" Target="../media/image55.png"/><Relationship Id="rId23" Type="http://schemas.openxmlformats.org/officeDocument/2006/relationships/image" Target="../media/image63.png"/><Relationship Id="rId10" Type="http://schemas.openxmlformats.org/officeDocument/2006/relationships/image" Target="../media/image40.png"/><Relationship Id="rId19" Type="http://schemas.openxmlformats.org/officeDocument/2006/relationships/image" Target="../media/image59.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54.png"/><Relationship Id="rId22" Type="http://schemas.openxmlformats.org/officeDocument/2006/relationships/image" Target="../media/image62.png"/></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1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1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78.jpeg"/><Relationship Id="rId4"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png"/><Relationship Id="rId3" Type="http://schemas.openxmlformats.org/officeDocument/2006/relationships/image" Target="../media/image77.png"/><Relationship Id="rId7" Type="http://schemas.openxmlformats.org/officeDocument/2006/relationships/image" Target="../media/image84.png"/><Relationship Id="rId12"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 Id="rId14" Type="http://schemas.openxmlformats.org/officeDocument/2006/relationships/image" Target="../media/image91.jpeg"/></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2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2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2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2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31.xml.rels><?xml version="1.0" encoding="UTF-8" standalone="yes"?>
<Relationships xmlns="http://schemas.openxmlformats.org/package/2006/relationships"><Relationship Id="rId3" Type="http://schemas.openxmlformats.org/officeDocument/2006/relationships/hyperlink" Target="mailto:info@electroniccenter.it" TargetMode="External"/><Relationship Id="rId7" Type="http://schemas.openxmlformats.org/officeDocument/2006/relationships/image" Target="../media/image8.png"/><Relationship Id="rId2" Type="http://schemas.openxmlformats.org/officeDocument/2006/relationships/image" Target="../media/image107.png"/><Relationship Id="rId1" Type="http://schemas.openxmlformats.org/officeDocument/2006/relationships/slideLayout" Target="../slideLayouts/slideLayout4.xml"/><Relationship Id="rId6" Type="http://schemas.openxmlformats.org/officeDocument/2006/relationships/image" Target="../media/image108.jpg"/><Relationship Id="rId5" Type="http://schemas.openxmlformats.org/officeDocument/2006/relationships/hyperlink" Target="mailto:info@darton.it" TargetMode="External"/><Relationship Id="rId4" Type="http://schemas.openxmlformats.org/officeDocument/2006/relationships/hyperlink" Target="http://www.electroniccenter.it/"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chart" Target="../charts/chart1.xml"/><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chart" Target="../charts/chart2.xml"/><Relationship Id="rId9"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01733" name="Text Box 5"/>
          <p:cNvSpPr txBox="1">
            <a:spLocks noChangeArrowheads="1"/>
          </p:cNvSpPr>
          <p:nvPr/>
        </p:nvSpPr>
        <p:spPr bwMode="auto">
          <a:xfrm>
            <a:off x="4582244" y="395372"/>
            <a:ext cx="69287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spcBef>
                <a:spcPct val="50000"/>
              </a:spcBef>
              <a:defRPr/>
            </a:pPr>
            <a:r>
              <a:rPr lang="de-DE" altLang="it-IT" sz="1800" dirty="0" err="1">
                <a:solidFill>
                  <a:srgbClr val="FFFFFF"/>
                </a:solidFill>
                <a:latin typeface="NewsGoth BT" pitchFamily="34" charset="0"/>
                <a:ea typeface="ＭＳ Ｐゴシック" pitchFamily="-48" charset="-128"/>
              </a:rPr>
              <a:t>Connectors</a:t>
            </a:r>
            <a:r>
              <a:rPr lang="de-DE" altLang="it-IT" sz="1800" dirty="0">
                <a:solidFill>
                  <a:srgbClr val="FFFFFF"/>
                </a:solidFill>
                <a:latin typeface="NewsGoth BT" pitchFamily="34" charset="0"/>
                <a:ea typeface="ＭＳ Ｐゴシック" pitchFamily="-48" charset="-128"/>
              </a:rPr>
              <a:t>, Passives, </a:t>
            </a:r>
            <a:r>
              <a:rPr lang="de-DE" altLang="it-IT" sz="1800" dirty="0" err="1">
                <a:solidFill>
                  <a:srgbClr val="FFFFFF"/>
                </a:solidFill>
                <a:latin typeface="NewsGoth BT" pitchFamily="34" charset="0"/>
                <a:ea typeface="ＭＳ Ｐゴシック" pitchFamily="-48" charset="-128"/>
              </a:rPr>
              <a:t>Cabling</a:t>
            </a:r>
            <a:r>
              <a:rPr lang="de-DE" altLang="it-IT" sz="1800" dirty="0">
                <a:solidFill>
                  <a:srgbClr val="FFFFFF"/>
                </a:solidFill>
                <a:latin typeface="NewsGoth BT" pitchFamily="34" charset="0"/>
                <a:ea typeface="ＭＳ Ｐゴシック" pitchFamily="-48" charset="-128"/>
              </a:rPr>
              <a:t> and </a:t>
            </a:r>
            <a:r>
              <a:rPr lang="de-DE" altLang="it-IT" sz="1800" dirty="0" err="1">
                <a:solidFill>
                  <a:srgbClr val="FFFFFF"/>
                </a:solidFill>
                <a:latin typeface="NewsGoth BT" pitchFamily="34" charset="0"/>
                <a:ea typeface="ＭＳ Ｐゴシック" pitchFamily="-48" charset="-128"/>
              </a:rPr>
              <a:t>Lighting</a:t>
            </a:r>
            <a:r>
              <a:rPr lang="de-DE" altLang="it-IT" sz="1800" dirty="0">
                <a:solidFill>
                  <a:srgbClr val="FFFFFF"/>
                </a:solidFill>
                <a:latin typeface="NewsGoth BT" pitchFamily="34" charset="0"/>
                <a:ea typeface="ＭＳ Ｐゴシック" pitchFamily="-48" charset="-128"/>
              </a:rPr>
              <a:t> Solutions </a:t>
            </a:r>
            <a:r>
              <a:rPr lang="de-DE" altLang="it-IT" sz="1800" dirty="0" err="1">
                <a:solidFill>
                  <a:srgbClr val="FFFFFF"/>
                </a:solidFill>
                <a:latin typeface="NewsGoth BT" pitchFamily="34" charset="0"/>
                <a:ea typeface="ＭＳ Ｐゴシック" pitchFamily="-48" charset="-128"/>
              </a:rPr>
              <a:t>Specialists</a:t>
            </a:r>
            <a:endParaRPr lang="de-DE" altLang="it-IT" sz="1800" dirty="0">
              <a:solidFill>
                <a:srgbClr val="FFFFFF"/>
              </a:solidFill>
              <a:latin typeface="NewsGoth BT" pitchFamily="34" charset="0"/>
              <a:ea typeface="ＭＳ Ｐゴシック" pitchFamily="-48" charset="-128"/>
            </a:endParaRPr>
          </a:p>
        </p:txBody>
      </p:sp>
      <p:sp>
        <p:nvSpPr>
          <p:cNvPr id="9" name="CasellaDiTesto 8"/>
          <p:cNvSpPr txBox="1"/>
          <p:nvPr/>
        </p:nvSpPr>
        <p:spPr>
          <a:xfrm>
            <a:off x="405780" y="5661248"/>
            <a:ext cx="5085123" cy="646331"/>
          </a:xfrm>
          <a:prstGeom prst="rect">
            <a:avLst/>
          </a:prstGeom>
          <a:noFill/>
        </p:spPr>
        <p:txBody>
          <a:bodyPr wrap="square" rtlCol="0">
            <a:spAutoFit/>
          </a:bodyPr>
          <a:lstStyle/>
          <a:p>
            <a:pPr>
              <a:spcBef>
                <a:spcPct val="50000"/>
              </a:spcBef>
              <a:buFont typeface="Times" pitchFamily="18" charset="0"/>
              <a:buNone/>
            </a:pPr>
            <a:r>
              <a:rPr lang="it-IT" sz="900" dirty="0">
                <a:solidFill>
                  <a:srgbClr val="FFFFFF"/>
                </a:solidFill>
                <a:latin typeface="Times New Roman" panose="02020603050405020304" pitchFamily="18" charset="0"/>
                <a:ea typeface="ＭＳ Ｐゴシック" pitchFamily="-48" charset="-128"/>
                <a:cs typeface="Times New Roman" panose="02020603050405020304" pitchFamily="18" charset="0"/>
              </a:rPr>
              <a:t>Author:	Alessandro COSTANTINI	</a:t>
            </a:r>
          </a:p>
          <a:p>
            <a:pPr>
              <a:spcBef>
                <a:spcPct val="50000"/>
              </a:spcBef>
              <a:buFont typeface="Times" pitchFamily="18" charset="0"/>
              <a:buNone/>
            </a:pPr>
            <a:r>
              <a:rPr lang="it-IT" sz="900" dirty="0" err="1">
                <a:solidFill>
                  <a:srgbClr val="FFFFFF"/>
                </a:solidFill>
                <a:latin typeface="Times New Roman" panose="02020603050405020304" pitchFamily="18" charset="0"/>
                <a:ea typeface="ＭＳ Ｐゴシック" pitchFamily="-48" charset="-128"/>
                <a:cs typeface="Times New Roman" panose="02020603050405020304" pitchFamily="18" charset="0"/>
              </a:rPr>
              <a:t>Created</a:t>
            </a:r>
            <a:r>
              <a:rPr lang="it-IT" sz="900" dirty="0">
                <a:solidFill>
                  <a:srgbClr val="FFFFFF"/>
                </a:solidFill>
                <a:latin typeface="Times New Roman" panose="02020603050405020304" pitchFamily="18" charset="0"/>
                <a:ea typeface="ＭＳ Ｐゴシック" pitchFamily="-48" charset="-128"/>
                <a:cs typeface="Times New Roman" panose="02020603050405020304" pitchFamily="18" charset="0"/>
              </a:rPr>
              <a:t> on:	</a:t>
            </a:r>
            <a:r>
              <a:rPr lang="it-IT" sz="900" dirty="0" err="1">
                <a:solidFill>
                  <a:srgbClr val="FFFFFF"/>
                </a:solidFill>
                <a:latin typeface="Times New Roman" panose="02020603050405020304" pitchFamily="18" charset="0"/>
                <a:ea typeface="ＭＳ Ｐゴシック" pitchFamily="-48" charset="-128"/>
                <a:cs typeface="Times New Roman" panose="02020603050405020304" pitchFamily="18" charset="0"/>
              </a:rPr>
              <a:t>September</a:t>
            </a:r>
            <a:r>
              <a:rPr lang="it-IT" sz="900" dirty="0">
                <a:solidFill>
                  <a:srgbClr val="FFFFFF"/>
                </a:solidFill>
                <a:latin typeface="Times New Roman" panose="02020603050405020304" pitchFamily="18" charset="0"/>
                <a:ea typeface="ＭＳ Ｐゴシック" pitchFamily="-48" charset="-128"/>
                <a:cs typeface="Times New Roman" panose="02020603050405020304" pitchFamily="18" charset="0"/>
              </a:rPr>
              <a:t> 2024</a:t>
            </a:r>
          </a:p>
          <a:p>
            <a:pPr>
              <a:spcBef>
                <a:spcPct val="50000"/>
              </a:spcBef>
              <a:buFont typeface="Times" pitchFamily="18" charset="0"/>
              <a:buNone/>
            </a:pPr>
            <a:r>
              <a:rPr lang="it-IT" sz="900" dirty="0" err="1">
                <a:solidFill>
                  <a:srgbClr val="FFFFFF"/>
                </a:solidFill>
                <a:latin typeface="Times New Roman" panose="02020603050405020304" pitchFamily="18" charset="0"/>
                <a:ea typeface="ＭＳ Ｐゴシック" pitchFamily="-48" charset="-128"/>
                <a:cs typeface="Times New Roman" panose="02020603050405020304" pitchFamily="18" charset="0"/>
              </a:rPr>
              <a:t>Updated</a:t>
            </a:r>
            <a:r>
              <a:rPr lang="it-IT" sz="900" dirty="0">
                <a:solidFill>
                  <a:srgbClr val="FFFFFF"/>
                </a:solidFill>
                <a:latin typeface="Times New Roman" panose="02020603050405020304" pitchFamily="18" charset="0"/>
                <a:ea typeface="ＭＳ Ｐゴシック" pitchFamily="-48" charset="-128"/>
                <a:cs typeface="Times New Roman" panose="02020603050405020304" pitchFamily="18" charset="0"/>
              </a:rPr>
              <a:t> on:	November 2024</a:t>
            </a:r>
          </a:p>
        </p:txBody>
      </p:sp>
      <p:sp>
        <p:nvSpPr>
          <p:cNvPr id="5" name="CasellaDiTesto 1">
            <a:extLst>
              <a:ext uri="{FF2B5EF4-FFF2-40B4-BE49-F238E27FC236}">
                <a16:creationId xmlns:a16="http://schemas.microsoft.com/office/drawing/2014/main" id="{95A9A3A4-AEB9-4B6B-A2DE-D10C3980C758}"/>
              </a:ext>
            </a:extLst>
          </p:cNvPr>
          <p:cNvSpPr txBox="1"/>
          <p:nvPr/>
        </p:nvSpPr>
        <p:spPr>
          <a:xfrm>
            <a:off x="5662364" y="5522748"/>
            <a:ext cx="6192688" cy="461665"/>
          </a:xfrm>
          <a:prstGeom prst="rect">
            <a:avLst/>
          </a:prstGeom>
          <a:noFill/>
        </p:spPr>
        <p:txBody>
          <a:bodyPr wrap="square" rtlCol="0">
            <a:spAutoFit/>
          </a:bodyPr>
          <a:lstStyle/>
          <a:p>
            <a:pPr algn="ctr" defTabSz="2824163" eaLnBrk="1" hangingPunct="1"/>
            <a:endParaRPr lang="it-IT" dirty="0">
              <a:solidFill>
                <a:schemeClr val="accent2"/>
              </a:solidFill>
              <a:latin typeface="+mj-lt"/>
              <a:ea typeface="+mj-ea"/>
              <a:cs typeface="+mj-cs"/>
            </a:endParaRPr>
          </a:p>
        </p:txBody>
      </p:sp>
      <p:pic>
        <p:nvPicPr>
          <p:cNvPr id="3" name="Picture 2" descr="A black text on a white background&#10;&#10;Description automatically generated">
            <a:extLst>
              <a:ext uri="{FF2B5EF4-FFF2-40B4-BE49-F238E27FC236}">
                <a16:creationId xmlns:a16="http://schemas.microsoft.com/office/drawing/2014/main" id="{BC559D43-0AF6-0149-A2D1-E63E8CB6D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1516" y="3102046"/>
            <a:ext cx="4297512" cy="914770"/>
          </a:xfrm>
          <a:prstGeom prst="rect">
            <a:avLst/>
          </a:prstGeom>
        </p:spPr>
      </p:pic>
      <p:pic>
        <p:nvPicPr>
          <p:cNvPr id="4" name="Picture 3">
            <a:extLst>
              <a:ext uri="{FF2B5EF4-FFF2-40B4-BE49-F238E27FC236}">
                <a16:creationId xmlns:a16="http://schemas.microsoft.com/office/drawing/2014/main" id="{85765F6D-9EB5-D41D-81DE-A7B3526A5B2F}"/>
              </a:ext>
            </a:extLst>
          </p:cNvPr>
          <p:cNvPicPr>
            <a:picLocks noChangeAspect="1"/>
          </p:cNvPicPr>
          <p:nvPr/>
        </p:nvPicPr>
        <p:blipFill>
          <a:blip r:embed="rId4"/>
          <a:stretch>
            <a:fillRect/>
          </a:stretch>
        </p:blipFill>
        <p:spPr>
          <a:xfrm>
            <a:off x="7341516" y="1484784"/>
            <a:ext cx="4297512" cy="1617262"/>
          </a:xfrm>
          <a:prstGeom prst="rect">
            <a:avLst/>
          </a:prstGeom>
        </p:spPr>
      </p:pic>
      <p:sp>
        <p:nvSpPr>
          <p:cNvPr id="10" name="TextBox 9">
            <a:extLst>
              <a:ext uri="{FF2B5EF4-FFF2-40B4-BE49-F238E27FC236}">
                <a16:creationId xmlns:a16="http://schemas.microsoft.com/office/drawing/2014/main" id="{D67B109E-49E3-8ACA-1021-5DCF2845B42C}"/>
              </a:ext>
            </a:extLst>
          </p:cNvPr>
          <p:cNvSpPr txBox="1"/>
          <p:nvPr/>
        </p:nvSpPr>
        <p:spPr>
          <a:xfrm>
            <a:off x="3286100" y="4974254"/>
            <a:ext cx="8568952" cy="1692771"/>
          </a:xfrm>
          <a:prstGeom prst="rect">
            <a:avLst/>
          </a:prstGeom>
          <a:noFill/>
        </p:spPr>
        <p:txBody>
          <a:bodyPr wrap="square">
            <a:spAutoFit/>
          </a:bodyPr>
          <a:lstStyle/>
          <a:p>
            <a:pPr algn="l"/>
            <a:endParaRPr lang="it-IT" sz="1200" b="0" i="0" u="none" strike="noStrike" baseline="0" dirty="0">
              <a:solidFill>
                <a:srgbClr val="FFFF00"/>
              </a:solidFill>
              <a:latin typeface="Frank Ruhl Libre Black" panose="020F0502020204030204" pitchFamily="2" charset="-79"/>
            </a:endParaRPr>
          </a:p>
          <a:p>
            <a:endParaRPr lang="it-IT" sz="1200" b="0" i="0" u="none" strike="noStrike" baseline="0" dirty="0">
              <a:solidFill>
                <a:srgbClr val="FFFF00"/>
              </a:solidFill>
              <a:latin typeface="Frank Ruhl Libre Black" panose="020F0502020204030204" pitchFamily="2" charset="-79"/>
            </a:endParaRPr>
          </a:p>
          <a:p>
            <a:pPr algn="ctr"/>
            <a:r>
              <a:rPr lang="it-IT" sz="2800" b="0" i="0" u="none" strike="noStrike" baseline="0" dirty="0">
                <a:solidFill>
                  <a:srgbClr val="FFFF00"/>
                </a:solidFill>
                <a:latin typeface="Frank Ruhl Libre Black" panose="020F0502020204030204" pitchFamily="2" charset="-79"/>
              </a:rPr>
              <a:t>Distribuzione in Italia: quali prospettive? </a:t>
            </a:r>
          </a:p>
          <a:p>
            <a:pPr algn="ctr"/>
            <a:endParaRPr lang="it-IT" sz="2800" b="0" i="0" u="none" strike="noStrike" baseline="0" dirty="0">
              <a:solidFill>
                <a:srgbClr val="FFFF00"/>
              </a:solidFill>
              <a:latin typeface="Frank Ruhl Libre Black" panose="020F0502020204030204" pitchFamily="2" charset="-79"/>
            </a:endParaRPr>
          </a:p>
          <a:p>
            <a:pPr algn="ctr"/>
            <a:r>
              <a:rPr lang="it-IT" sz="2400" b="1" i="0" u="none" strike="noStrike" baseline="0" dirty="0">
                <a:solidFill>
                  <a:srgbClr val="FFFF00"/>
                </a:solidFill>
                <a:latin typeface="Frank Ruhl Libre Black" panose="020F0502020204030204" pitchFamily="2" charset="-79"/>
              </a:rPr>
              <a:t>Speech @INDUSTRIAL ELECTRONIC MARKET SUMMIT</a:t>
            </a:r>
            <a:endParaRPr lang="it-IT" dirty="0">
              <a:solidFill>
                <a:srgbClr val="FFFF00"/>
              </a:solidFill>
            </a:endParaRPr>
          </a:p>
        </p:txBody>
      </p:sp>
    </p:spTree>
    <p:extLst>
      <p:ext uri="{BB962C8B-B14F-4D97-AF65-F5344CB8AC3E}">
        <p14:creationId xmlns:p14="http://schemas.microsoft.com/office/powerpoint/2010/main" val="1683313995"/>
      </p:ext>
    </p:extLst>
  </p:cSld>
  <p:clrMapOvr>
    <a:masterClrMapping/>
  </p:clrMapOvr>
  <p:transition>
    <p:zoom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Title 1">
            <a:extLst>
              <a:ext uri="{FF2B5EF4-FFF2-40B4-BE49-F238E27FC236}">
                <a16:creationId xmlns:a16="http://schemas.microsoft.com/office/drawing/2014/main" id="{D372F1F9-1161-ED49-B45B-AB7551B105A0}"/>
              </a:ext>
            </a:extLst>
          </p:cNvPr>
          <p:cNvSpPr>
            <a:spLocks noGrp="1"/>
          </p:cNvSpPr>
          <p:nvPr>
            <p:ph type="title"/>
          </p:nvPr>
        </p:nvSpPr>
        <p:spPr>
          <a:xfrm>
            <a:off x="440152" y="76200"/>
            <a:ext cx="11173090" cy="914400"/>
          </a:xfrm>
        </p:spPr>
        <p:txBody>
          <a:bodyPr/>
          <a:lstStyle/>
          <a:p>
            <a:r>
              <a:rPr lang="en-US" dirty="0" err="1"/>
              <a:t>Produttori</a:t>
            </a:r>
            <a:r>
              <a:rPr lang="en-US" dirty="0"/>
              <a:t> di </a:t>
            </a:r>
            <a:r>
              <a:rPr lang="en-US" dirty="0" err="1"/>
              <a:t>Semiconduttori</a:t>
            </a:r>
            <a:r>
              <a:rPr lang="en-US" dirty="0"/>
              <a:t>: 545 B$ </a:t>
            </a:r>
            <a:r>
              <a:rPr lang="en-US" dirty="0" err="1"/>
              <a:t>nel</a:t>
            </a:r>
            <a:r>
              <a:rPr lang="en-US" dirty="0"/>
              <a:t> 2023 </a:t>
            </a:r>
            <a:r>
              <a:rPr lang="en-US" dirty="0">
                <a:solidFill>
                  <a:srgbClr val="FF0000"/>
                </a:solidFill>
              </a:rPr>
              <a:t>-8,2%</a:t>
            </a:r>
          </a:p>
        </p:txBody>
      </p:sp>
      <p:graphicFrame>
        <p:nvGraphicFramePr>
          <p:cNvPr id="6" name="Table 5">
            <a:extLst>
              <a:ext uri="{FF2B5EF4-FFF2-40B4-BE49-F238E27FC236}">
                <a16:creationId xmlns:a16="http://schemas.microsoft.com/office/drawing/2014/main" id="{B6DFFEDA-DA2B-21A9-A28F-0DFC8EFC9F6C}"/>
              </a:ext>
            </a:extLst>
          </p:cNvPr>
          <p:cNvGraphicFramePr>
            <a:graphicFrameLocks noGrp="1"/>
          </p:cNvGraphicFramePr>
          <p:nvPr>
            <p:extLst>
              <p:ext uri="{D42A27DB-BD31-4B8C-83A1-F6EECF244321}">
                <p14:modId xmlns:p14="http://schemas.microsoft.com/office/powerpoint/2010/main" val="3451091560"/>
              </p:ext>
            </p:extLst>
          </p:nvPr>
        </p:nvGraphicFramePr>
        <p:xfrm>
          <a:off x="5590356" y="1143000"/>
          <a:ext cx="6022886" cy="4876796"/>
        </p:xfrm>
        <a:graphic>
          <a:graphicData uri="http://schemas.openxmlformats.org/drawingml/2006/table">
            <a:tbl>
              <a:tblPr/>
              <a:tblGrid>
                <a:gridCol w="1368152">
                  <a:extLst>
                    <a:ext uri="{9D8B030D-6E8A-4147-A177-3AD203B41FA5}">
                      <a16:colId xmlns:a16="http://schemas.microsoft.com/office/drawing/2014/main" val="3928439886"/>
                    </a:ext>
                  </a:extLst>
                </a:gridCol>
                <a:gridCol w="2520280">
                  <a:extLst>
                    <a:ext uri="{9D8B030D-6E8A-4147-A177-3AD203B41FA5}">
                      <a16:colId xmlns:a16="http://schemas.microsoft.com/office/drawing/2014/main" val="2297271696"/>
                    </a:ext>
                  </a:extLst>
                </a:gridCol>
                <a:gridCol w="864096">
                  <a:extLst>
                    <a:ext uri="{9D8B030D-6E8A-4147-A177-3AD203B41FA5}">
                      <a16:colId xmlns:a16="http://schemas.microsoft.com/office/drawing/2014/main" val="2330770841"/>
                    </a:ext>
                  </a:extLst>
                </a:gridCol>
                <a:gridCol w="1270358">
                  <a:extLst>
                    <a:ext uri="{9D8B030D-6E8A-4147-A177-3AD203B41FA5}">
                      <a16:colId xmlns:a16="http://schemas.microsoft.com/office/drawing/2014/main" val="2518958552"/>
                    </a:ext>
                  </a:extLst>
                </a:gridCol>
              </a:tblGrid>
              <a:tr h="308047">
                <a:tc>
                  <a:txBody>
                    <a:bodyPr/>
                    <a:lstStyle/>
                    <a:p>
                      <a:pPr algn="l" fontAlgn="ctr" latinLnBrk="0"/>
                      <a:r>
                        <a:rPr lang="it-IT" sz="800" b="1" dirty="0">
                          <a:effectLst/>
                        </a:rPr>
                        <a:t>Rank</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dirty="0">
                          <a:effectLst/>
                        </a:rPr>
                        <a:t>Company</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a:effectLst/>
                        </a:rPr>
                        <a:t>2023 Revenue</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a:effectLst/>
                        </a:rPr>
                        <a:t>% of Industry Revenue</a:t>
                      </a:r>
                    </a:p>
                  </a:txBody>
                  <a:tcPr marL="52221" marR="52221" marT="21235" marB="21235" anchor="ctr">
                    <a:lnL>
                      <a:noFill/>
                    </a:lnL>
                    <a:lnR>
                      <a:noFill/>
                    </a:lnR>
                    <a:lnT>
                      <a:noFill/>
                    </a:lnT>
                    <a:lnB>
                      <a:noFill/>
                    </a:lnB>
                    <a:solidFill>
                      <a:srgbClr val="E6EFDB"/>
                    </a:solidFill>
                  </a:tcPr>
                </a:tc>
                <a:extLst>
                  <a:ext uri="{0D108BD9-81ED-4DB2-BD59-A6C34878D82A}">
                    <a16:rowId xmlns:a16="http://schemas.microsoft.com/office/drawing/2014/main" val="3095572722"/>
                  </a:ext>
                </a:extLst>
              </a:tr>
              <a:tr h="197249">
                <a:tc>
                  <a:txBody>
                    <a:bodyPr/>
                    <a:lstStyle/>
                    <a:p>
                      <a:pPr algn="l" fontAlgn="t"/>
                      <a:r>
                        <a:rPr lang="it-IT" sz="800">
                          <a:effectLst/>
                        </a:rPr>
                        <a:t>1</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Intel</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$51B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9.4%</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056560151"/>
                  </a:ext>
                </a:extLst>
              </a:tr>
              <a:tr h="197249">
                <a:tc>
                  <a:txBody>
                    <a:bodyPr/>
                    <a:lstStyle/>
                    <a:p>
                      <a:pPr algn="l" fontAlgn="t"/>
                      <a:r>
                        <a:rPr lang="it-IT" sz="800">
                          <a:effectLst/>
                        </a:rPr>
                        <a:t>2</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NVIDIA</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$49B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9.0%</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548659"/>
                  </a:ext>
                </a:extLst>
              </a:tr>
              <a:tr h="197249">
                <a:tc>
                  <a:txBody>
                    <a:bodyPr/>
                    <a:lstStyle/>
                    <a:p>
                      <a:pPr algn="l" fontAlgn="t"/>
                      <a:r>
                        <a:rPr lang="it-IT" sz="800">
                          <a:effectLst/>
                        </a:rPr>
                        <a:t>3</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Samsung Electronics</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$44B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8.1%</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409341870"/>
                  </a:ext>
                </a:extLst>
              </a:tr>
              <a:tr h="197249">
                <a:tc>
                  <a:txBody>
                    <a:bodyPr/>
                    <a:lstStyle/>
                    <a:p>
                      <a:pPr algn="l" fontAlgn="t"/>
                      <a:r>
                        <a:rPr lang="it-IT" sz="800">
                          <a:effectLst/>
                        </a:rPr>
                        <a:t>4</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Qualcomm</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$31B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5.7%</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2511279780"/>
                  </a:ext>
                </a:extLst>
              </a:tr>
              <a:tr h="197249">
                <a:tc>
                  <a:txBody>
                    <a:bodyPr/>
                    <a:lstStyle/>
                    <a:p>
                      <a:pPr algn="l" fontAlgn="t"/>
                      <a:r>
                        <a:rPr lang="it-IT" sz="800">
                          <a:effectLst/>
                        </a:rPr>
                        <a:t>5</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Broadcom</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$28B</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5.2%</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136713890"/>
                  </a:ext>
                </a:extLst>
              </a:tr>
              <a:tr h="197249">
                <a:tc>
                  <a:txBody>
                    <a:bodyPr/>
                    <a:lstStyle/>
                    <a:p>
                      <a:pPr algn="l" fontAlgn="t"/>
                      <a:r>
                        <a:rPr lang="it-IT" sz="800">
                          <a:effectLst/>
                        </a:rPr>
                        <a:t>6</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SK Hynix</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$24B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4.4%</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1177514028"/>
                  </a:ext>
                </a:extLst>
              </a:tr>
              <a:tr h="197249">
                <a:tc>
                  <a:txBody>
                    <a:bodyPr/>
                    <a:lstStyle/>
                    <a:p>
                      <a:pPr algn="l" fontAlgn="t"/>
                      <a:r>
                        <a:rPr lang="it-IT" sz="800">
                          <a:effectLst/>
                        </a:rPr>
                        <a:t>7</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AMD</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$22B</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4.1%</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949913939"/>
                  </a:ext>
                </a:extLst>
              </a:tr>
              <a:tr h="197249">
                <a:tc>
                  <a:txBody>
                    <a:bodyPr/>
                    <a:lstStyle/>
                    <a:p>
                      <a:pPr algn="l" fontAlgn="t"/>
                      <a:r>
                        <a:rPr lang="it-IT" sz="800">
                          <a:effectLst/>
                        </a:rPr>
                        <a:t>8</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Apple</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$19B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3.4%</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2050715917"/>
                  </a:ext>
                </a:extLst>
              </a:tr>
              <a:tr h="197249">
                <a:tc>
                  <a:txBody>
                    <a:bodyPr/>
                    <a:lstStyle/>
                    <a:p>
                      <a:pPr algn="l" fontAlgn="t"/>
                      <a:r>
                        <a:rPr lang="it-IT" sz="800" dirty="0">
                          <a:effectLst/>
                        </a:rPr>
                        <a:t>9</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Infineon Tech</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$17B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3.2%</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1068518135"/>
                  </a:ext>
                </a:extLst>
              </a:tr>
              <a:tr h="197249">
                <a:tc>
                  <a:txBody>
                    <a:bodyPr/>
                    <a:lstStyle/>
                    <a:p>
                      <a:pPr algn="l" fontAlgn="t"/>
                      <a:r>
                        <a:rPr lang="it-IT" sz="800" dirty="0">
                          <a:effectLst/>
                        </a:rPr>
                        <a:t>10</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STMicroelectronics</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$17B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3.2%</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689481812"/>
                  </a:ext>
                </a:extLst>
              </a:tr>
              <a:tr h="203196">
                <a:tc>
                  <a:txBody>
                    <a:bodyPr/>
                    <a:lstStyle/>
                    <a:p>
                      <a:pPr algn="l" fontAlgn="t"/>
                      <a:r>
                        <a:rPr lang="it-IT" sz="800" dirty="0">
                          <a:effectLst/>
                        </a:rPr>
                        <a:t>11</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Texas Instruments</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$17B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3.1%</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167402261"/>
                  </a:ext>
                </a:extLst>
              </a:tr>
              <a:tr h="197249">
                <a:tc>
                  <a:txBody>
                    <a:bodyPr/>
                    <a:lstStyle/>
                    <a:p>
                      <a:pPr algn="l" fontAlgn="t"/>
                      <a:r>
                        <a:rPr lang="it-IT" sz="800">
                          <a:effectLst/>
                        </a:rPr>
                        <a:t>12</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Micron Technology</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$16B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2.9%</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820369044"/>
                  </a:ext>
                </a:extLst>
              </a:tr>
              <a:tr h="197249">
                <a:tc>
                  <a:txBody>
                    <a:bodyPr/>
                    <a:lstStyle/>
                    <a:p>
                      <a:pPr algn="l" fontAlgn="t"/>
                      <a:r>
                        <a:rPr lang="it-IT" sz="800">
                          <a:effectLst/>
                        </a:rPr>
                        <a:t>13</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MediaTek</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$14B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2.6%</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180315649"/>
                  </a:ext>
                </a:extLst>
              </a:tr>
              <a:tr h="197249">
                <a:tc>
                  <a:txBody>
                    <a:bodyPr/>
                    <a:lstStyle/>
                    <a:p>
                      <a:pPr algn="l" fontAlgn="t"/>
                      <a:r>
                        <a:rPr lang="it-IT" sz="800">
                          <a:effectLst/>
                        </a:rPr>
                        <a:t>14</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NXP</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$13B</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2.4%</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234228439"/>
                  </a:ext>
                </a:extLst>
              </a:tr>
              <a:tr h="197249">
                <a:tc>
                  <a:txBody>
                    <a:bodyPr/>
                    <a:lstStyle/>
                    <a:p>
                      <a:pPr algn="l" fontAlgn="t"/>
                      <a:r>
                        <a:rPr lang="it-IT" sz="800">
                          <a:effectLst/>
                        </a:rPr>
                        <a:t>15</a:t>
                      </a:r>
                    </a:p>
                  </a:txBody>
                  <a:tcPr marL="52221" marR="52221" marT="21235" marB="21235">
                    <a:lnL>
                      <a:noFill/>
                    </a:lnL>
                    <a:lnR>
                      <a:noFill/>
                    </a:lnR>
                    <a:lnT>
                      <a:noFill/>
                    </a:lnT>
                    <a:lnB>
                      <a:noFill/>
                    </a:lnB>
                    <a:solidFill>
                      <a:srgbClr val="EEEEEE"/>
                    </a:solidFill>
                  </a:tcPr>
                </a:tc>
                <a:tc>
                  <a:txBody>
                    <a:bodyPr/>
                    <a:lstStyle/>
                    <a:p>
                      <a:pPr algn="l" fontAlgn="t"/>
                      <a:r>
                        <a:rPr lang="it-IT" sz="800" dirty="0" err="1">
                          <a:effectLst/>
                        </a:rPr>
                        <a:t>Analog</a:t>
                      </a:r>
                      <a:r>
                        <a:rPr lang="it-IT" sz="800" dirty="0">
                          <a:effectLst/>
                        </a:rPr>
                        <a:t> Devices</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$12B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2.2%</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4056634176"/>
                  </a:ext>
                </a:extLst>
              </a:tr>
              <a:tr h="247820">
                <a:tc>
                  <a:txBody>
                    <a:bodyPr/>
                    <a:lstStyle/>
                    <a:p>
                      <a:pPr algn="l" fontAlgn="t"/>
                      <a:r>
                        <a:rPr lang="it-IT" sz="800">
                          <a:effectLst/>
                        </a:rPr>
                        <a:t>16</a:t>
                      </a:r>
                    </a:p>
                  </a:txBody>
                  <a:tcPr marL="52221" marR="52221" marT="21235" marB="21235">
                    <a:lnL>
                      <a:noFill/>
                    </a:lnL>
                    <a:lnR>
                      <a:noFill/>
                    </a:lnR>
                    <a:lnT>
                      <a:noFill/>
                    </a:lnT>
                    <a:lnB>
                      <a:noFill/>
                    </a:lnB>
                    <a:solidFill>
                      <a:srgbClr val="FFFFFF"/>
                    </a:solidFill>
                  </a:tcPr>
                </a:tc>
                <a:tc>
                  <a:txBody>
                    <a:bodyPr/>
                    <a:lstStyle/>
                    <a:p>
                      <a:pPr algn="l" fontAlgn="t"/>
                      <a:r>
                        <a:rPr lang="it-IT" sz="800" dirty="0" err="1">
                          <a:effectLst/>
                        </a:rPr>
                        <a:t>Renesas</a:t>
                      </a:r>
                      <a:r>
                        <a:rPr lang="it-IT" sz="800" dirty="0">
                          <a:effectLst/>
                        </a:rPr>
                        <a:t> Electronics Corporation</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$11B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1.9%</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111437310"/>
                  </a:ext>
                </a:extLst>
              </a:tr>
              <a:tr h="259204">
                <a:tc>
                  <a:txBody>
                    <a:bodyPr/>
                    <a:lstStyle/>
                    <a:p>
                      <a:pPr algn="l" fontAlgn="t"/>
                      <a:r>
                        <a:rPr lang="it-IT" sz="800">
                          <a:effectLst/>
                        </a:rPr>
                        <a:t>17</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Sony </a:t>
                      </a:r>
                      <a:r>
                        <a:rPr lang="it-IT" sz="800" dirty="0" err="1">
                          <a:effectLst/>
                        </a:rPr>
                        <a:t>Semiconductor</a:t>
                      </a:r>
                      <a:r>
                        <a:rPr lang="it-IT" sz="800" dirty="0">
                          <a:effectLst/>
                        </a:rPr>
                        <a:t> Solutions Corporation</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$10B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1.9%</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702638821"/>
                  </a:ext>
                </a:extLst>
              </a:tr>
              <a:tr h="197249">
                <a:tc>
                  <a:txBody>
                    <a:bodyPr/>
                    <a:lstStyle/>
                    <a:p>
                      <a:pPr algn="l" fontAlgn="t"/>
                      <a:r>
                        <a:rPr lang="it-IT" sz="800">
                          <a:effectLst/>
                        </a:rPr>
                        <a:t>18</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Microchip Technology</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$8B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1.5%</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1832780022"/>
                  </a:ext>
                </a:extLst>
              </a:tr>
              <a:tr h="197249">
                <a:tc>
                  <a:txBody>
                    <a:bodyPr/>
                    <a:lstStyle/>
                    <a:p>
                      <a:pPr algn="l" fontAlgn="t"/>
                      <a:r>
                        <a:rPr lang="it-IT" sz="800">
                          <a:effectLst/>
                        </a:rPr>
                        <a:t>19</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Onsemi</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$8B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1.4%</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3856990359"/>
                  </a:ext>
                </a:extLst>
              </a:tr>
              <a:tr h="308047">
                <a:tc>
                  <a:txBody>
                    <a:bodyPr/>
                    <a:lstStyle/>
                    <a:p>
                      <a:pPr algn="l" fontAlgn="t"/>
                      <a:r>
                        <a:rPr lang="it-IT" sz="800">
                          <a:effectLst/>
                        </a:rPr>
                        <a:t>20</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KIOXIA Corporation</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$7B</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1.3%</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3411676573"/>
                  </a:ext>
                </a:extLst>
              </a:tr>
              <a:tr h="197249">
                <a:tc>
                  <a:txBody>
                    <a:bodyPr/>
                    <a:lstStyle/>
                    <a:p>
                      <a:pPr algn="l" fontAlgn="t"/>
                      <a:r>
                        <a:rPr lang="it-IT" sz="800">
                          <a:effectLst/>
                        </a:rPr>
                        <a:t>N/A</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Others</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$126B</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23.2%</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1138006989"/>
                  </a:ext>
                </a:extLst>
              </a:tr>
              <a:tr h="197249">
                <a:tc>
                  <a:txBody>
                    <a:bodyPr/>
                    <a:lstStyle/>
                    <a:p>
                      <a:pPr algn="l" fontAlgn="ctr" latinLnBrk="0"/>
                      <a:r>
                        <a:rPr lang="it-IT" sz="800" b="1">
                          <a:effectLst/>
                        </a:rPr>
                        <a:t>N/A</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a:effectLst/>
                        </a:rPr>
                        <a:t>Total</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dirty="0">
                          <a:effectLst/>
                        </a:rPr>
                        <a:t>$545B</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dirty="0">
                          <a:effectLst/>
                        </a:rPr>
                        <a:t>100%</a:t>
                      </a:r>
                    </a:p>
                  </a:txBody>
                  <a:tcPr marL="52221" marR="52221" marT="21235" marB="21235" anchor="ctr">
                    <a:lnL>
                      <a:noFill/>
                    </a:lnL>
                    <a:lnR>
                      <a:noFill/>
                    </a:lnR>
                    <a:lnT>
                      <a:noFill/>
                    </a:lnT>
                    <a:lnB>
                      <a:noFill/>
                    </a:lnB>
                    <a:solidFill>
                      <a:srgbClr val="E6EFDB"/>
                    </a:solidFill>
                  </a:tcPr>
                </a:tc>
                <a:extLst>
                  <a:ext uri="{0D108BD9-81ED-4DB2-BD59-A6C34878D82A}">
                    <a16:rowId xmlns:a16="http://schemas.microsoft.com/office/drawing/2014/main" val="1825318117"/>
                  </a:ext>
                </a:extLst>
              </a:tr>
            </a:tbl>
          </a:graphicData>
        </a:graphic>
      </p:graphicFrame>
      <p:sp>
        <p:nvSpPr>
          <p:cNvPr id="7" name="TextBox 6">
            <a:extLst>
              <a:ext uri="{FF2B5EF4-FFF2-40B4-BE49-F238E27FC236}">
                <a16:creationId xmlns:a16="http://schemas.microsoft.com/office/drawing/2014/main" id="{E838543D-9443-1E43-E1CB-A6894ED7DE5F}"/>
              </a:ext>
            </a:extLst>
          </p:cNvPr>
          <p:cNvSpPr txBox="1"/>
          <p:nvPr/>
        </p:nvSpPr>
        <p:spPr>
          <a:xfrm>
            <a:off x="440152" y="6116415"/>
            <a:ext cx="5416868" cy="369332"/>
          </a:xfrm>
          <a:prstGeom prst="rect">
            <a:avLst/>
          </a:prstGeom>
          <a:noFill/>
        </p:spPr>
        <p:txBody>
          <a:bodyPr wrap="none" rtlCol="0">
            <a:spAutoFit/>
          </a:bodyPr>
          <a:lstStyle/>
          <a:p>
            <a:r>
              <a:rPr lang="it-IT" sz="1800" dirty="0">
                <a:latin typeface="+mn-lt"/>
              </a:rPr>
              <a:t>I primi 20 produttori rappresentano il 77% del totale</a:t>
            </a:r>
          </a:p>
        </p:txBody>
      </p:sp>
      <p:pic>
        <p:nvPicPr>
          <p:cNvPr id="9" name="Picture 8">
            <a:extLst>
              <a:ext uri="{FF2B5EF4-FFF2-40B4-BE49-F238E27FC236}">
                <a16:creationId xmlns:a16="http://schemas.microsoft.com/office/drawing/2014/main" id="{C7F3D360-1940-C2F1-05B1-8D45853EDAB0}"/>
              </a:ext>
            </a:extLst>
          </p:cNvPr>
          <p:cNvPicPr>
            <a:picLocks noChangeAspect="1"/>
          </p:cNvPicPr>
          <p:nvPr/>
        </p:nvPicPr>
        <p:blipFill>
          <a:blip r:embed="rId3"/>
          <a:stretch>
            <a:fillRect/>
          </a:stretch>
        </p:blipFill>
        <p:spPr>
          <a:xfrm>
            <a:off x="837828" y="1143000"/>
            <a:ext cx="4664195" cy="4876796"/>
          </a:xfrm>
          <a:prstGeom prst="rect">
            <a:avLst/>
          </a:prstGeom>
        </p:spPr>
      </p:pic>
      <p:pic>
        <p:nvPicPr>
          <p:cNvPr id="11" name="Picture 10">
            <a:extLst>
              <a:ext uri="{FF2B5EF4-FFF2-40B4-BE49-F238E27FC236}">
                <a16:creationId xmlns:a16="http://schemas.microsoft.com/office/drawing/2014/main" id="{586AFB87-8CE2-97F8-DE6F-818E1E99FBA8}"/>
              </a:ext>
            </a:extLst>
          </p:cNvPr>
          <p:cNvPicPr>
            <a:picLocks noChangeAspect="1"/>
          </p:cNvPicPr>
          <p:nvPr/>
        </p:nvPicPr>
        <p:blipFill>
          <a:blip r:embed="rId4"/>
          <a:stretch>
            <a:fillRect/>
          </a:stretch>
        </p:blipFill>
        <p:spPr>
          <a:xfrm>
            <a:off x="6238428" y="1468861"/>
            <a:ext cx="245190" cy="144000"/>
          </a:xfrm>
          <a:prstGeom prst="rect">
            <a:avLst/>
          </a:prstGeom>
        </p:spPr>
      </p:pic>
      <p:pic>
        <p:nvPicPr>
          <p:cNvPr id="13" name="Picture 12">
            <a:extLst>
              <a:ext uri="{FF2B5EF4-FFF2-40B4-BE49-F238E27FC236}">
                <a16:creationId xmlns:a16="http://schemas.microsoft.com/office/drawing/2014/main" id="{F60E46B9-E680-D8A0-C389-263EAD267E0B}"/>
              </a:ext>
            </a:extLst>
          </p:cNvPr>
          <p:cNvPicPr>
            <a:picLocks noChangeAspect="1"/>
          </p:cNvPicPr>
          <p:nvPr/>
        </p:nvPicPr>
        <p:blipFill>
          <a:blip r:embed="rId5"/>
          <a:stretch>
            <a:fillRect/>
          </a:stretch>
        </p:blipFill>
        <p:spPr>
          <a:xfrm>
            <a:off x="6109023" y="1628800"/>
            <a:ext cx="504000" cy="144000"/>
          </a:xfrm>
          <a:prstGeom prst="rect">
            <a:avLst/>
          </a:prstGeom>
        </p:spPr>
      </p:pic>
      <p:pic>
        <p:nvPicPr>
          <p:cNvPr id="15" name="Picture 14">
            <a:extLst>
              <a:ext uri="{FF2B5EF4-FFF2-40B4-BE49-F238E27FC236}">
                <a16:creationId xmlns:a16="http://schemas.microsoft.com/office/drawing/2014/main" id="{B8E16D32-9C93-0DC1-EA3C-618654DC97BA}"/>
              </a:ext>
            </a:extLst>
          </p:cNvPr>
          <p:cNvPicPr>
            <a:picLocks noChangeAspect="1"/>
          </p:cNvPicPr>
          <p:nvPr/>
        </p:nvPicPr>
        <p:blipFill>
          <a:blip r:embed="rId6"/>
          <a:stretch>
            <a:fillRect/>
          </a:stretch>
        </p:blipFill>
        <p:spPr>
          <a:xfrm>
            <a:off x="6038589" y="1844824"/>
            <a:ext cx="644868" cy="144000"/>
          </a:xfrm>
          <a:prstGeom prst="rect">
            <a:avLst/>
          </a:prstGeom>
        </p:spPr>
      </p:pic>
      <p:pic>
        <p:nvPicPr>
          <p:cNvPr id="17" name="Picture 16">
            <a:extLst>
              <a:ext uri="{FF2B5EF4-FFF2-40B4-BE49-F238E27FC236}">
                <a16:creationId xmlns:a16="http://schemas.microsoft.com/office/drawing/2014/main" id="{5C3B5C26-452A-8E8D-85E5-21968235C4A4}"/>
              </a:ext>
            </a:extLst>
          </p:cNvPr>
          <p:cNvPicPr>
            <a:picLocks noChangeAspect="1"/>
          </p:cNvPicPr>
          <p:nvPr/>
        </p:nvPicPr>
        <p:blipFill>
          <a:blip r:embed="rId7"/>
          <a:stretch>
            <a:fillRect/>
          </a:stretch>
        </p:blipFill>
        <p:spPr>
          <a:xfrm>
            <a:off x="6075506" y="2060848"/>
            <a:ext cx="571034" cy="144000"/>
          </a:xfrm>
          <a:prstGeom prst="rect">
            <a:avLst/>
          </a:prstGeom>
        </p:spPr>
      </p:pic>
      <p:pic>
        <p:nvPicPr>
          <p:cNvPr id="19" name="Picture 18">
            <a:extLst>
              <a:ext uri="{FF2B5EF4-FFF2-40B4-BE49-F238E27FC236}">
                <a16:creationId xmlns:a16="http://schemas.microsoft.com/office/drawing/2014/main" id="{12055696-C3B1-5679-7BA1-C590BFFE8759}"/>
              </a:ext>
            </a:extLst>
          </p:cNvPr>
          <p:cNvPicPr>
            <a:picLocks noChangeAspect="1"/>
          </p:cNvPicPr>
          <p:nvPr/>
        </p:nvPicPr>
        <p:blipFill>
          <a:blip r:embed="rId8"/>
          <a:stretch>
            <a:fillRect/>
          </a:stretch>
        </p:blipFill>
        <p:spPr>
          <a:xfrm>
            <a:off x="5988100" y="2276872"/>
            <a:ext cx="745847" cy="144000"/>
          </a:xfrm>
          <a:prstGeom prst="rect">
            <a:avLst/>
          </a:prstGeom>
        </p:spPr>
      </p:pic>
      <p:pic>
        <p:nvPicPr>
          <p:cNvPr id="21" name="Picture 20">
            <a:extLst>
              <a:ext uri="{FF2B5EF4-FFF2-40B4-BE49-F238E27FC236}">
                <a16:creationId xmlns:a16="http://schemas.microsoft.com/office/drawing/2014/main" id="{6D70190C-E855-8A2D-6BB5-5E6FBCD59E92}"/>
              </a:ext>
            </a:extLst>
          </p:cNvPr>
          <p:cNvPicPr>
            <a:picLocks noChangeAspect="1"/>
          </p:cNvPicPr>
          <p:nvPr/>
        </p:nvPicPr>
        <p:blipFill>
          <a:blip r:embed="rId9"/>
          <a:stretch>
            <a:fillRect/>
          </a:stretch>
        </p:blipFill>
        <p:spPr>
          <a:xfrm>
            <a:off x="6078356" y="2636912"/>
            <a:ext cx="565334" cy="144000"/>
          </a:xfrm>
          <a:prstGeom prst="rect">
            <a:avLst/>
          </a:prstGeom>
        </p:spPr>
      </p:pic>
      <p:pic>
        <p:nvPicPr>
          <p:cNvPr id="23" name="Picture 22">
            <a:extLst>
              <a:ext uri="{FF2B5EF4-FFF2-40B4-BE49-F238E27FC236}">
                <a16:creationId xmlns:a16="http://schemas.microsoft.com/office/drawing/2014/main" id="{4C70DF0D-1BA4-7D7B-9548-F8F95A7A725B}"/>
              </a:ext>
            </a:extLst>
          </p:cNvPr>
          <p:cNvPicPr>
            <a:picLocks noChangeAspect="1"/>
          </p:cNvPicPr>
          <p:nvPr/>
        </p:nvPicPr>
        <p:blipFill>
          <a:blip r:embed="rId10"/>
          <a:stretch>
            <a:fillRect/>
          </a:stretch>
        </p:blipFill>
        <p:spPr>
          <a:xfrm>
            <a:off x="6227309" y="2852936"/>
            <a:ext cx="267428" cy="144000"/>
          </a:xfrm>
          <a:prstGeom prst="rect">
            <a:avLst/>
          </a:prstGeom>
        </p:spPr>
      </p:pic>
      <p:pic>
        <p:nvPicPr>
          <p:cNvPr id="25" name="Picture 24">
            <a:extLst>
              <a:ext uri="{FF2B5EF4-FFF2-40B4-BE49-F238E27FC236}">
                <a16:creationId xmlns:a16="http://schemas.microsoft.com/office/drawing/2014/main" id="{E1189566-971A-889A-FBA6-8F0475133A94}"/>
              </a:ext>
            </a:extLst>
          </p:cNvPr>
          <p:cNvPicPr>
            <a:picLocks noChangeAspect="1"/>
          </p:cNvPicPr>
          <p:nvPr/>
        </p:nvPicPr>
        <p:blipFill>
          <a:blip r:embed="rId11"/>
          <a:stretch>
            <a:fillRect/>
          </a:stretch>
        </p:blipFill>
        <p:spPr>
          <a:xfrm>
            <a:off x="6208296" y="2996952"/>
            <a:ext cx="305455" cy="144000"/>
          </a:xfrm>
          <a:prstGeom prst="rect">
            <a:avLst/>
          </a:prstGeom>
        </p:spPr>
      </p:pic>
      <p:pic>
        <p:nvPicPr>
          <p:cNvPr id="27" name="Picture 26">
            <a:extLst>
              <a:ext uri="{FF2B5EF4-FFF2-40B4-BE49-F238E27FC236}">
                <a16:creationId xmlns:a16="http://schemas.microsoft.com/office/drawing/2014/main" id="{5F109072-AA40-FD87-0AFA-369723A77CB4}"/>
              </a:ext>
            </a:extLst>
          </p:cNvPr>
          <p:cNvPicPr>
            <a:picLocks noChangeAspect="1"/>
          </p:cNvPicPr>
          <p:nvPr/>
        </p:nvPicPr>
        <p:blipFill>
          <a:blip r:embed="rId12"/>
          <a:stretch>
            <a:fillRect/>
          </a:stretch>
        </p:blipFill>
        <p:spPr>
          <a:xfrm>
            <a:off x="6221905" y="2420888"/>
            <a:ext cx="278237" cy="144000"/>
          </a:xfrm>
          <a:prstGeom prst="rect">
            <a:avLst/>
          </a:prstGeom>
        </p:spPr>
      </p:pic>
      <p:pic>
        <p:nvPicPr>
          <p:cNvPr id="29" name="Picture 28">
            <a:extLst>
              <a:ext uri="{FF2B5EF4-FFF2-40B4-BE49-F238E27FC236}">
                <a16:creationId xmlns:a16="http://schemas.microsoft.com/office/drawing/2014/main" id="{F5F7A762-24E3-162A-1D2D-6E21428EC1BA}"/>
              </a:ext>
            </a:extLst>
          </p:cNvPr>
          <p:cNvPicPr>
            <a:picLocks noChangeAspect="1"/>
          </p:cNvPicPr>
          <p:nvPr/>
        </p:nvPicPr>
        <p:blipFill>
          <a:blip r:embed="rId13"/>
          <a:stretch>
            <a:fillRect/>
          </a:stretch>
        </p:blipFill>
        <p:spPr>
          <a:xfrm>
            <a:off x="6231793" y="3212976"/>
            <a:ext cx="258461" cy="144000"/>
          </a:xfrm>
          <a:prstGeom prst="rect">
            <a:avLst/>
          </a:prstGeom>
        </p:spPr>
      </p:pic>
      <p:pic>
        <p:nvPicPr>
          <p:cNvPr id="31" name="Picture 30">
            <a:extLst>
              <a:ext uri="{FF2B5EF4-FFF2-40B4-BE49-F238E27FC236}">
                <a16:creationId xmlns:a16="http://schemas.microsoft.com/office/drawing/2014/main" id="{EEE0FD0F-C1E8-C329-ED4C-E788A6CF1DF4}"/>
              </a:ext>
            </a:extLst>
          </p:cNvPr>
          <p:cNvPicPr>
            <a:picLocks noChangeAspect="1"/>
          </p:cNvPicPr>
          <p:nvPr/>
        </p:nvPicPr>
        <p:blipFill>
          <a:blip r:embed="rId14"/>
          <a:stretch>
            <a:fillRect/>
          </a:stretch>
        </p:blipFill>
        <p:spPr>
          <a:xfrm>
            <a:off x="5897024" y="3429000"/>
            <a:ext cx="927998" cy="144000"/>
          </a:xfrm>
          <a:prstGeom prst="rect">
            <a:avLst/>
          </a:prstGeom>
        </p:spPr>
      </p:pic>
      <p:pic>
        <p:nvPicPr>
          <p:cNvPr id="33" name="Picture 32">
            <a:extLst>
              <a:ext uri="{FF2B5EF4-FFF2-40B4-BE49-F238E27FC236}">
                <a16:creationId xmlns:a16="http://schemas.microsoft.com/office/drawing/2014/main" id="{07465506-6294-0AE8-D49C-E467C11F74BC}"/>
              </a:ext>
            </a:extLst>
          </p:cNvPr>
          <p:cNvPicPr>
            <a:picLocks noChangeAspect="1"/>
          </p:cNvPicPr>
          <p:nvPr/>
        </p:nvPicPr>
        <p:blipFill>
          <a:blip r:embed="rId15"/>
          <a:stretch>
            <a:fillRect/>
          </a:stretch>
        </p:blipFill>
        <p:spPr>
          <a:xfrm>
            <a:off x="6061348" y="3645024"/>
            <a:ext cx="599351" cy="144000"/>
          </a:xfrm>
          <a:prstGeom prst="rect">
            <a:avLst/>
          </a:prstGeom>
        </p:spPr>
      </p:pic>
      <p:pic>
        <p:nvPicPr>
          <p:cNvPr id="35" name="Picture 34">
            <a:extLst>
              <a:ext uri="{FF2B5EF4-FFF2-40B4-BE49-F238E27FC236}">
                <a16:creationId xmlns:a16="http://schemas.microsoft.com/office/drawing/2014/main" id="{0C9FEB58-592F-8ABA-3965-3E779444AF68}"/>
              </a:ext>
            </a:extLst>
          </p:cNvPr>
          <p:cNvPicPr>
            <a:picLocks noChangeAspect="1"/>
          </p:cNvPicPr>
          <p:nvPr/>
        </p:nvPicPr>
        <p:blipFill>
          <a:blip r:embed="rId16"/>
          <a:stretch>
            <a:fillRect/>
          </a:stretch>
        </p:blipFill>
        <p:spPr>
          <a:xfrm>
            <a:off x="6148153" y="3861048"/>
            <a:ext cx="425740" cy="144000"/>
          </a:xfrm>
          <a:prstGeom prst="rect">
            <a:avLst/>
          </a:prstGeom>
        </p:spPr>
      </p:pic>
      <p:pic>
        <p:nvPicPr>
          <p:cNvPr id="37" name="Picture 36">
            <a:extLst>
              <a:ext uri="{FF2B5EF4-FFF2-40B4-BE49-F238E27FC236}">
                <a16:creationId xmlns:a16="http://schemas.microsoft.com/office/drawing/2014/main" id="{F7D9C8D8-06A3-2089-149D-91A2F176DA65}"/>
              </a:ext>
            </a:extLst>
          </p:cNvPr>
          <p:cNvPicPr>
            <a:picLocks noChangeAspect="1"/>
          </p:cNvPicPr>
          <p:nvPr/>
        </p:nvPicPr>
        <p:blipFill>
          <a:blip r:embed="rId17"/>
          <a:stretch>
            <a:fillRect/>
          </a:stretch>
        </p:blipFill>
        <p:spPr>
          <a:xfrm>
            <a:off x="6199023" y="4005064"/>
            <a:ext cx="324001" cy="144000"/>
          </a:xfrm>
          <a:prstGeom prst="rect">
            <a:avLst/>
          </a:prstGeom>
        </p:spPr>
      </p:pic>
      <p:pic>
        <p:nvPicPr>
          <p:cNvPr id="39" name="Picture 38">
            <a:extLst>
              <a:ext uri="{FF2B5EF4-FFF2-40B4-BE49-F238E27FC236}">
                <a16:creationId xmlns:a16="http://schemas.microsoft.com/office/drawing/2014/main" id="{E4D7BFD1-BB9D-F8F9-8303-1F94DEB6371D}"/>
              </a:ext>
            </a:extLst>
          </p:cNvPr>
          <p:cNvPicPr>
            <a:picLocks noChangeAspect="1"/>
          </p:cNvPicPr>
          <p:nvPr/>
        </p:nvPicPr>
        <p:blipFill>
          <a:blip r:embed="rId18"/>
          <a:stretch>
            <a:fillRect/>
          </a:stretch>
        </p:blipFill>
        <p:spPr>
          <a:xfrm>
            <a:off x="6147424" y="4221088"/>
            <a:ext cx="427199" cy="144000"/>
          </a:xfrm>
          <a:prstGeom prst="rect">
            <a:avLst/>
          </a:prstGeom>
        </p:spPr>
      </p:pic>
      <p:pic>
        <p:nvPicPr>
          <p:cNvPr id="41" name="Picture 40">
            <a:extLst>
              <a:ext uri="{FF2B5EF4-FFF2-40B4-BE49-F238E27FC236}">
                <a16:creationId xmlns:a16="http://schemas.microsoft.com/office/drawing/2014/main" id="{28AB675F-522B-66A1-F945-2001C05E6D9D}"/>
              </a:ext>
            </a:extLst>
          </p:cNvPr>
          <p:cNvPicPr>
            <a:picLocks noChangeAspect="1"/>
          </p:cNvPicPr>
          <p:nvPr/>
        </p:nvPicPr>
        <p:blipFill>
          <a:blip r:embed="rId19"/>
          <a:stretch>
            <a:fillRect/>
          </a:stretch>
        </p:blipFill>
        <p:spPr>
          <a:xfrm>
            <a:off x="6028551" y="4437112"/>
            <a:ext cx="664944" cy="144000"/>
          </a:xfrm>
          <a:prstGeom prst="rect">
            <a:avLst/>
          </a:prstGeom>
        </p:spPr>
      </p:pic>
      <p:pic>
        <p:nvPicPr>
          <p:cNvPr id="43" name="Picture 42">
            <a:extLst>
              <a:ext uri="{FF2B5EF4-FFF2-40B4-BE49-F238E27FC236}">
                <a16:creationId xmlns:a16="http://schemas.microsoft.com/office/drawing/2014/main" id="{D81728A9-BA1C-3C13-0B14-1FD9C9C9390B}"/>
              </a:ext>
            </a:extLst>
          </p:cNvPr>
          <p:cNvPicPr>
            <a:picLocks noChangeAspect="1"/>
          </p:cNvPicPr>
          <p:nvPr/>
        </p:nvPicPr>
        <p:blipFill>
          <a:blip r:embed="rId20"/>
          <a:stretch>
            <a:fillRect/>
          </a:stretch>
        </p:blipFill>
        <p:spPr>
          <a:xfrm>
            <a:off x="6016677" y="4653136"/>
            <a:ext cx="688693" cy="144000"/>
          </a:xfrm>
          <a:prstGeom prst="rect">
            <a:avLst/>
          </a:prstGeom>
        </p:spPr>
      </p:pic>
      <p:pic>
        <p:nvPicPr>
          <p:cNvPr id="45" name="Picture 44">
            <a:extLst>
              <a:ext uri="{FF2B5EF4-FFF2-40B4-BE49-F238E27FC236}">
                <a16:creationId xmlns:a16="http://schemas.microsoft.com/office/drawing/2014/main" id="{AC32A9ED-3244-C84C-4C9F-FC83FD1E865B}"/>
              </a:ext>
            </a:extLst>
          </p:cNvPr>
          <p:cNvPicPr>
            <a:picLocks noChangeAspect="1"/>
          </p:cNvPicPr>
          <p:nvPr/>
        </p:nvPicPr>
        <p:blipFill>
          <a:blip r:embed="rId21"/>
          <a:stretch>
            <a:fillRect/>
          </a:stretch>
        </p:blipFill>
        <p:spPr>
          <a:xfrm>
            <a:off x="6093595" y="4941604"/>
            <a:ext cx="534856" cy="144000"/>
          </a:xfrm>
          <a:prstGeom prst="rect">
            <a:avLst/>
          </a:prstGeom>
        </p:spPr>
      </p:pic>
      <p:pic>
        <p:nvPicPr>
          <p:cNvPr id="47" name="Picture 46">
            <a:extLst>
              <a:ext uri="{FF2B5EF4-FFF2-40B4-BE49-F238E27FC236}">
                <a16:creationId xmlns:a16="http://schemas.microsoft.com/office/drawing/2014/main" id="{2590686A-4E71-30BE-6EB6-003EE11D5211}"/>
              </a:ext>
            </a:extLst>
          </p:cNvPr>
          <p:cNvPicPr>
            <a:picLocks noChangeAspect="1"/>
          </p:cNvPicPr>
          <p:nvPr/>
        </p:nvPicPr>
        <p:blipFill>
          <a:blip r:embed="rId22"/>
          <a:stretch>
            <a:fillRect/>
          </a:stretch>
        </p:blipFill>
        <p:spPr>
          <a:xfrm>
            <a:off x="6023525" y="5145883"/>
            <a:ext cx="674997" cy="144000"/>
          </a:xfrm>
          <a:prstGeom prst="rect">
            <a:avLst/>
          </a:prstGeom>
        </p:spPr>
      </p:pic>
      <p:pic>
        <p:nvPicPr>
          <p:cNvPr id="49" name="Picture 48">
            <a:extLst>
              <a:ext uri="{FF2B5EF4-FFF2-40B4-BE49-F238E27FC236}">
                <a16:creationId xmlns:a16="http://schemas.microsoft.com/office/drawing/2014/main" id="{5DF2A664-439D-487B-03D2-1530F6A053D5}"/>
              </a:ext>
            </a:extLst>
          </p:cNvPr>
          <p:cNvPicPr>
            <a:picLocks noChangeAspect="1"/>
          </p:cNvPicPr>
          <p:nvPr/>
        </p:nvPicPr>
        <p:blipFill>
          <a:blip r:embed="rId23"/>
          <a:stretch>
            <a:fillRect/>
          </a:stretch>
        </p:blipFill>
        <p:spPr>
          <a:xfrm>
            <a:off x="6051205" y="5350153"/>
            <a:ext cx="619637" cy="144000"/>
          </a:xfrm>
          <a:prstGeom prst="rect">
            <a:avLst/>
          </a:prstGeom>
        </p:spPr>
      </p:pic>
      <p:pic>
        <p:nvPicPr>
          <p:cNvPr id="2" name="Picture 4" descr="Risultato immagine per mondo">
            <a:extLst>
              <a:ext uri="{FF2B5EF4-FFF2-40B4-BE49-F238E27FC236}">
                <a16:creationId xmlns:a16="http://schemas.microsoft.com/office/drawing/2014/main" id="{9135B5D0-3082-AA17-673E-33BDE1D2F857}"/>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753310" y="192657"/>
            <a:ext cx="995363" cy="85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81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par>
                                <p:cTn id="49" presetID="10"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0" presetClass="entr" presetSubtype="0"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par>
                                <p:cTn id="58" presetID="10" presetClass="entr" presetSubtype="0" fill="hold"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10"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childTnLst>
                                </p:cTn>
                              </p:par>
                              <p:par>
                                <p:cTn id="67" presetID="10" presetClass="entr" presetSubtype="0"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par>
                                <p:cTn id="70" presetID="10" presetClass="entr" presetSubtype="0" fill="hold"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6190D-B1F2-AC9F-3AA4-A1D951ADD9C8}"/>
              </a:ext>
            </a:extLst>
          </p:cNvPr>
          <p:cNvSpPr>
            <a:spLocks noGrp="1"/>
          </p:cNvSpPr>
          <p:nvPr>
            <p:ph type="title"/>
          </p:nvPr>
        </p:nvSpPr>
        <p:spPr/>
        <p:txBody>
          <a:bodyPr/>
          <a:lstStyle/>
          <a:p>
            <a:r>
              <a:rPr lang="it-IT" dirty="0"/>
              <a:t>World Wide TAM</a:t>
            </a:r>
          </a:p>
        </p:txBody>
      </p:sp>
      <p:sp>
        <p:nvSpPr>
          <p:cNvPr id="6" name="TextBox 5">
            <a:extLst>
              <a:ext uri="{FF2B5EF4-FFF2-40B4-BE49-F238E27FC236}">
                <a16:creationId xmlns:a16="http://schemas.microsoft.com/office/drawing/2014/main" id="{3F4380AE-EDB6-6911-F0EA-5AC0B57F3061}"/>
              </a:ext>
            </a:extLst>
          </p:cNvPr>
          <p:cNvSpPr txBox="1"/>
          <p:nvPr/>
        </p:nvSpPr>
        <p:spPr>
          <a:xfrm>
            <a:off x="5734372" y="3271102"/>
            <a:ext cx="5416868" cy="369332"/>
          </a:xfrm>
          <a:prstGeom prst="rect">
            <a:avLst/>
          </a:prstGeom>
          <a:noFill/>
        </p:spPr>
        <p:txBody>
          <a:bodyPr wrap="none" rtlCol="0">
            <a:spAutoFit/>
          </a:bodyPr>
          <a:lstStyle/>
          <a:p>
            <a:r>
              <a:rPr lang="it-IT" sz="1800" dirty="0">
                <a:latin typeface="+mn-lt"/>
              </a:rPr>
              <a:t>I primi 10 produttori rappresentano il 55% del totale</a:t>
            </a:r>
          </a:p>
        </p:txBody>
      </p:sp>
      <p:graphicFrame>
        <p:nvGraphicFramePr>
          <p:cNvPr id="3" name="Table 2">
            <a:extLst>
              <a:ext uri="{FF2B5EF4-FFF2-40B4-BE49-F238E27FC236}">
                <a16:creationId xmlns:a16="http://schemas.microsoft.com/office/drawing/2014/main" id="{E718979C-9BA4-FF7C-0420-44338C104A35}"/>
              </a:ext>
            </a:extLst>
          </p:cNvPr>
          <p:cNvGraphicFramePr>
            <a:graphicFrameLocks noGrp="1"/>
          </p:cNvGraphicFramePr>
          <p:nvPr>
            <p:extLst>
              <p:ext uri="{D42A27DB-BD31-4B8C-83A1-F6EECF244321}">
                <p14:modId xmlns:p14="http://schemas.microsoft.com/office/powerpoint/2010/main" val="3102711848"/>
              </p:ext>
            </p:extLst>
          </p:nvPr>
        </p:nvGraphicFramePr>
        <p:xfrm>
          <a:off x="782840" y="1328627"/>
          <a:ext cx="4508500" cy="1607820"/>
        </p:xfrm>
        <a:graphic>
          <a:graphicData uri="http://schemas.openxmlformats.org/drawingml/2006/table">
            <a:tbl>
              <a:tblPr>
                <a:tableStyleId>{638B1855-1B75-4FBE-930C-398BA8C253C6}</a:tableStyleId>
              </a:tblPr>
              <a:tblGrid>
                <a:gridCol w="1752600">
                  <a:extLst>
                    <a:ext uri="{9D8B030D-6E8A-4147-A177-3AD203B41FA5}">
                      <a16:colId xmlns:a16="http://schemas.microsoft.com/office/drawing/2014/main" val="1904468969"/>
                    </a:ext>
                  </a:extLst>
                </a:gridCol>
                <a:gridCol w="1422400">
                  <a:extLst>
                    <a:ext uri="{9D8B030D-6E8A-4147-A177-3AD203B41FA5}">
                      <a16:colId xmlns:a16="http://schemas.microsoft.com/office/drawing/2014/main" val="495710247"/>
                    </a:ext>
                  </a:extLst>
                </a:gridCol>
                <a:gridCol w="1333500">
                  <a:extLst>
                    <a:ext uri="{9D8B030D-6E8A-4147-A177-3AD203B41FA5}">
                      <a16:colId xmlns:a16="http://schemas.microsoft.com/office/drawing/2014/main" val="558085058"/>
                    </a:ext>
                  </a:extLst>
                </a:gridCol>
              </a:tblGrid>
              <a:tr h="228600">
                <a:tc>
                  <a:txBody>
                    <a:bodyPr/>
                    <a:lstStyle/>
                    <a:p>
                      <a:pPr algn="ctr" fontAlgn="b"/>
                      <a:r>
                        <a:rPr lang="it-IT" sz="1400" b="1" u="none" strike="noStrike" dirty="0">
                          <a:solidFill>
                            <a:srgbClr val="002060"/>
                          </a:solidFill>
                          <a:effectLst/>
                        </a:rPr>
                        <a:t>REGION</a:t>
                      </a:r>
                      <a:endParaRPr lang="it-IT" sz="1400" b="1" i="0" u="none" strike="noStrike" dirty="0">
                        <a:solidFill>
                          <a:srgbClr val="002060"/>
                        </a:solidFill>
                        <a:effectLst/>
                        <a:latin typeface="Century" panose="02040604050505020304" pitchFamily="18" charset="0"/>
                      </a:endParaRPr>
                    </a:p>
                  </a:txBody>
                  <a:tcPr marL="9525" marR="9525" marT="9525" marB="0" anchor="ctr"/>
                </a:tc>
                <a:tc>
                  <a:txBody>
                    <a:bodyPr/>
                    <a:lstStyle/>
                    <a:p>
                      <a:pPr algn="ctr" fontAlgn="b"/>
                      <a:r>
                        <a:rPr lang="it-IT" sz="1400" b="1" u="none" strike="noStrike" dirty="0">
                          <a:solidFill>
                            <a:srgbClr val="002060"/>
                          </a:solidFill>
                          <a:effectLst/>
                        </a:rPr>
                        <a:t>Revenues </a:t>
                      </a:r>
                    </a:p>
                    <a:p>
                      <a:pPr algn="ctr" fontAlgn="b"/>
                      <a:r>
                        <a:rPr lang="it-IT" sz="1400" b="1" u="none" strike="noStrike" dirty="0">
                          <a:solidFill>
                            <a:srgbClr val="002060"/>
                          </a:solidFill>
                          <a:effectLst/>
                        </a:rPr>
                        <a:t>2023</a:t>
                      </a:r>
                      <a:endParaRPr lang="it-IT" sz="1400" b="1" i="0" u="none" strike="noStrike" dirty="0">
                        <a:solidFill>
                          <a:srgbClr val="002060"/>
                        </a:solidFill>
                        <a:effectLst/>
                        <a:latin typeface="Century" panose="02040604050505020304" pitchFamily="18" charset="0"/>
                      </a:endParaRPr>
                    </a:p>
                  </a:txBody>
                  <a:tcPr marL="9525" marR="9525" marT="9525" marB="0" anchor="ctr"/>
                </a:tc>
                <a:tc>
                  <a:txBody>
                    <a:bodyPr/>
                    <a:lstStyle/>
                    <a:p>
                      <a:pPr algn="ctr" fontAlgn="b"/>
                      <a:r>
                        <a:rPr lang="it-IT" sz="1400" b="1" u="none" strike="noStrike" dirty="0" err="1">
                          <a:solidFill>
                            <a:srgbClr val="002060"/>
                          </a:solidFill>
                          <a:effectLst/>
                        </a:rPr>
                        <a:t>Region</a:t>
                      </a:r>
                      <a:r>
                        <a:rPr lang="it-IT" sz="1400" b="1" u="none" strike="noStrike" dirty="0">
                          <a:solidFill>
                            <a:srgbClr val="002060"/>
                          </a:solidFill>
                          <a:effectLst/>
                        </a:rPr>
                        <a:t> share</a:t>
                      </a:r>
                      <a:endParaRPr lang="it-IT" sz="1400" b="1" i="0" u="none" strike="noStrike" dirty="0">
                        <a:solidFill>
                          <a:srgbClr val="002060"/>
                        </a:solidFill>
                        <a:effectLst/>
                        <a:latin typeface="Century" panose="02040604050505020304" pitchFamily="18" charset="0"/>
                      </a:endParaRPr>
                    </a:p>
                  </a:txBody>
                  <a:tcPr marL="9525" marR="9525" marT="9525" marB="0" anchor="ctr"/>
                </a:tc>
                <a:extLst>
                  <a:ext uri="{0D108BD9-81ED-4DB2-BD59-A6C34878D82A}">
                    <a16:rowId xmlns:a16="http://schemas.microsoft.com/office/drawing/2014/main" val="1725747117"/>
                  </a:ext>
                </a:extLst>
              </a:tr>
              <a:tr h="200025">
                <a:tc>
                  <a:txBody>
                    <a:bodyPr/>
                    <a:lstStyle/>
                    <a:p>
                      <a:pPr algn="l" fontAlgn="b"/>
                      <a:r>
                        <a:rPr lang="it-IT" sz="1100" b="1" u="none" strike="noStrike" dirty="0">
                          <a:solidFill>
                            <a:schemeClr val="tx1"/>
                          </a:solidFill>
                          <a:effectLst/>
                        </a:rPr>
                        <a:t>Americas</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u="none" strike="noStrike" dirty="0">
                          <a:solidFill>
                            <a:srgbClr val="FFFF00"/>
                          </a:solidFill>
                          <a:effectLst/>
                        </a:rPr>
                        <a:t>132,07 Bil$</a:t>
                      </a:r>
                      <a:endParaRPr lang="it-IT" sz="1100" b="0" i="0" u="none" strike="noStrike" dirty="0">
                        <a:solidFill>
                          <a:srgbClr val="FFFF00"/>
                        </a:solidFill>
                        <a:effectLst/>
                        <a:latin typeface="Century" panose="02040604050505020304" pitchFamily="18" charset="0"/>
                      </a:endParaRPr>
                    </a:p>
                  </a:txBody>
                  <a:tcPr marL="9525" marR="9525" marT="9525" marB="0" anchor="b"/>
                </a:tc>
                <a:tc>
                  <a:txBody>
                    <a:bodyPr/>
                    <a:lstStyle/>
                    <a:p>
                      <a:pPr algn="ctr" fontAlgn="b"/>
                      <a:r>
                        <a:rPr lang="it-IT" sz="1100" u="none" strike="noStrike" dirty="0">
                          <a:effectLst/>
                        </a:rPr>
                        <a:t>25,4%</a:t>
                      </a:r>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2317922039"/>
                  </a:ext>
                </a:extLst>
              </a:tr>
              <a:tr h="200025">
                <a:tc>
                  <a:txBody>
                    <a:bodyPr/>
                    <a:lstStyle/>
                    <a:p>
                      <a:pPr algn="l" fontAlgn="b"/>
                      <a:r>
                        <a:rPr lang="it-IT" sz="1100" b="1" u="none" strike="noStrike" dirty="0">
                          <a:solidFill>
                            <a:schemeClr val="tx1"/>
                          </a:solidFill>
                          <a:effectLst/>
                        </a:rPr>
                        <a:t>Europe</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u="none" strike="noStrike" dirty="0">
                          <a:solidFill>
                            <a:srgbClr val="FFFF00"/>
                          </a:solidFill>
                          <a:effectLst/>
                        </a:rPr>
                        <a:t>  55,70 Bil$</a:t>
                      </a:r>
                      <a:endParaRPr lang="it-IT" sz="1100" b="0" i="0" u="none" strike="noStrike" dirty="0">
                        <a:solidFill>
                          <a:srgbClr val="FFFF00"/>
                        </a:solidFill>
                        <a:effectLst/>
                        <a:latin typeface="Century" panose="02040604050505020304" pitchFamily="18" charset="0"/>
                      </a:endParaRPr>
                    </a:p>
                  </a:txBody>
                  <a:tcPr marL="9525" marR="9525" marT="9525" marB="0" anchor="b"/>
                </a:tc>
                <a:tc>
                  <a:txBody>
                    <a:bodyPr/>
                    <a:lstStyle/>
                    <a:p>
                      <a:pPr algn="ctr" fontAlgn="b"/>
                      <a:r>
                        <a:rPr lang="it-IT" sz="1100" u="none" strike="noStrike" dirty="0">
                          <a:effectLst/>
                        </a:rPr>
                        <a:t>10,7%</a:t>
                      </a:r>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3507621379"/>
                  </a:ext>
                </a:extLst>
              </a:tr>
              <a:tr h="200025">
                <a:tc>
                  <a:txBody>
                    <a:bodyPr/>
                    <a:lstStyle/>
                    <a:p>
                      <a:pPr algn="l" fontAlgn="b"/>
                      <a:r>
                        <a:rPr lang="it-IT" sz="1100" b="1" u="none" strike="noStrike" dirty="0">
                          <a:solidFill>
                            <a:schemeClr val="tx1"/>
                          </a:solidFill>
                          <a:effectLst/>
                        </a:rPr>
                        <a:t>Japan</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u="none" strike="noStrike" dirty="0">
                          <a:solidFill>
                            <a:srgbClr val="FFFF00"/>
                          </a:solidFill>
                          <a:effectLst/>
                        </a:rPr>
                        <a:t>  46,90 Bil$</a:t>
                      </a:r>
                      <a:endParaRPr lang="it-IT" sz="1100" b="0" i="0" u="none" strike="noStrike" dirty="0">
                        <a:solidFill>
                          <a:srgbClr val="FFFF00"/>
                        </a:solidFill>
                        <a:effectLst/>
                        <a:latin typeface="Century" panose="02040604050505020304" pitchFamily="18" charset="0"/>
                      </a:endParaRPr>
                    </a:p>
                  </a:txBody>
                  <a:tcPr marL="9525" marR="9525" marT="9525" marB="0" anchor="b"/>
                </a:tc>
                <a:tc>
                  <a:txBody>
                    <a:bodyPr/>
                    <a:lstStyle/>
                    <a:p>
                      <a:pPr algn="ctr" fontAlgn="b"/>
                      <a:r>
                        <a:rPr lang="it-IT" sz="1100" u="none" strike="noStrike" dirty="0">
                          <a:effectLst/>
                        </a:rPr>
                        <a:t>9,0%</a:t>
                      </a:r>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543180486"/>
                  </a:ext>
                </a:extLst>
              </a:tr>
              <a:tr h="190500">
                <a:tc>
                  <a:txBody>
                    <a:bodyPr/>
                    <a:lstStyle/>
                    <a:p>
                      <a:pPr algn="l" fontAlgn="b"/>
                      <a:r>
                        <a:rPr lang="it-IT" sz="1100" b="1" u="none" strike="noStrike" dirty="0">
                          <a:solidFill>
                            <a:schemeClr val="tx1"/>
                          </a:solidFill>
                          <a:effectLst/>
                        </a:rPr>
                        <a:t>China</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u="none" strike="noStrike" dirty="0">
                          <a:solidFill>
                            <a:srgbClr val="FFFF00"/>
                          </a:solidFill>
                          <a:effectLst/>
                        </a:rPr>
                        <a:t>151,85 Bil$</a:t>
                      </a:r>
                      <a:endParaRPr lang="it-IT" sz="1100" b="0" i="0" u="none" strike="noStrike" dirty="0">
                        <a:solidFill>
                          <a:srgbClr val="FFFF00"/>
                        </a:solidFill>
                        <a:effectLst/>
                        <a:latin typeface="Century" panose="02040604050505020304" pitchFamily="18" charset="0"/>
                      </a:endParaRPr>
                    </a:p>
                  </a:txBody>
                  <a:tcPr marL="9525" marR="9525" marT="9525" marB="0" anchor="b"/>
                </a:tc>
                <a:tc>
                  <a:txBody>
                    <a:bodyPr/>
                    <a:lstStyle/>
                    <a:p>
                      <a:pPr algn="ctr" fontAlgn="b"/>
                      <a:r>
                        <a:rPr lang="it-IT" sz="1100" u="none" strike="noStrike" dirty="0">
                          <a:effectLst/>
                        </a:rPr>
                        <a:t>29,2%</a:t>
                      </a:r>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917317625"/>
                  </a:ext>
                </a:extLst>
              </a:tr>
              <a:tr h="190500">
                <a:tc>
                  <a:txBody>
                    <a:bodyPr/>
                    <a:lstStyle/>
                    <a:p>
                      <a:pPr algn="l" fontAlgn="b"/>
                      <a:r>
                        <a:rPr lang="it-IT" sz="1100" b="1" u="none" strike="noStrike" dirty="0">
                          <a:solidFill>
                            <a:schemeClr val="tx1"/>
                          </a:solidFill>
                          <a:effectLst/>
                        </a:rPr>
                        <a:t>Asia Pacific/</a:t>
                      </a:r>
                      <a:r>
                        <a:rPr lang="it-IT" sz="1100" b="1" u="none" strike="noStrike" dirty="0" err="1">
                          <a:solidFill>
                            <a:schemeClr val="tx1"/>
                          </a:solidFill>
                          <a:effectLst/>
                        </a:rPr>
                        <a:t>All</a:t>
                      </a:r>
                      <a:r>
                        <a:rPr lang="it-IT" sz="1100" b="1" u="none" strike="noStrike" dirty="0">
                          <a:solidFill>
                            <a:schemeClr val="tx1"/>
                          </a:solidFill>
                          <a:effectLst/>
                        </a:rPr>
                        <a:t> </a:t>
                      </a:r>
                      <a:r>
                        <a:rPr lang="it-IT" sz="1100" b="1" u="none" strike="noStrike" dirty="0" err="1">
                          <a:solidFill>
                            <a:schemeClr val="tx1"/>
                          </a:solidFill>
                          <a:effectLst/>
                        </a:rPr>
                        <a:t>other</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u="none" strike="noStrike" dirty="0">
                          <a:solidFill>
                            <a:srgbClr val="FFFF00"/>
                          </a:solidFill>
                          <a:effectLst/>
                        </a:rPr>
                        <a:t>133,62 Bil$</a:t>
                      </a:r>
                      <a:endParaRPr lang="it-IT" sz="1100" b="0" i="0" u="none" strike="noStrike" dirty="0">
                        <a:solidFill>
                          <a:srgbClr val="FFFF00"/>
                        </a:solidFill>
                        <a:effectLst/>
                        <a:latin typeface="Century" panose="02040604050505020304" pitchFamily="18" charset="0"/>
                      </a:endParaRPr>
                    </a:p>
                  </a:txBody>
                  <a:tcPr marL="9525" marR="9525" marT="9525" marB="0" anchor="b"/>
                </a:tc>
                <a:tc>
                  <a:txBody>
                    <a:bodyPr/>
                    <a:lstStyle/>
                    <a:p>
                      <a:pPr algn="ctr" fontAlgn="b"/>
                      <a:r>
                        <a:rPr lang="it-IT" sz="1100" u="none" strike="noStrike" dirty="0">
                          <a:effectLst/>
                        </a:rPr>
                        <a:t>25,7%</a:t>
                      </a:r>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767457040"/>
                  </a:ext>
                </a:extLst>
              </a:tr>
              <a:tr h="190500">
                <a:tc>
                  <a:txBody>
                    <a:bodyPr/>
                    <a:lstStyle/>
                    <a:p>
                      <a:pPr algn="l" fontAlgn="b"/>
                      <a:r>
                        <a:rPr lang="it-IT" sz="1100" b="1" u="none" strike="noStrike" dirty="0">
                          <a:solidFill>
                            <a:schemeClr val="tx1"/>
                          </a:solidFill>
                          <a:effectLst/>
                        </a:rPr>
                        <a:t>Worldwide</a:t>
                      </a:r>
                      <a:endParaRPr lang="it-IT" sz="1100" b="1" i="0" u="none" strike="noStrike" dirty="0">
                        <a:solidFill>
                          <a:schemeClr val="tx1"/>
                        </a:solidFill>
                        <a:effectLst/>
                        <a:latin typeface="Century" panose="02040604050505020304" pitchFamily="18" charset="0"/>
                      </a:endParaRPr>
                    </a:p>
                  </a:txBody>
                  <a:tcPr marL="9525" marR="9525" marT="9525" marB="0" anchor="b"/>
                </a:tc>
                <a:tc>
                  <a:txBody>
                    <a:bodyPr/>
                    <a:lstStyle/>
                    <a:p>
                      <a:pPr algn="ctr" fontAlgn="b"/>
                      <a:r>
                        <a:rPr lang="it-IT" sz="1100" b="1" u="none" strike="noStrike" dirty="0">
                          <a:solidFill>
                            <a:srgbClr val="FFFF00"/>
                          </a:solidFill>
                          <a:effectLst/>
                        </a:rPr>
                        <a:t>519,82 Bil$</a:t>
                      </a:r>
                      <a:endParaRPr lang="it-IT" sz="1100" b="1" i="0" u="none" strike="noStrike" dirty="0">
                        <a:solidFill>
                          <a:srgbClr val="FFFF00"/>
                        </a:solidFill>
                        <a:effectLst/>
                        <a:latin typeface="Century" panose="02040604050505020304" pitchFamily="18" charset="0"/>
                      </a:endParaRPr>
                    </a:p>
                  </a:txBody>
                  <a:tcPr marL="9525" marR="9525" marT="9525" marB="0" anchor="b"/>
                </a:tc>
                <a:tc>
                  <a:txBody>
                    <a:bodyPr/>
                    <a:lstStyle/>
                    <a:p>
                      <a:pPr algn="r" fontAlgn="b"/>
                      <a:endParaRPr lang="it-IT" sz="1100" b="0" i="0" u="none" strike="noStrike" dirty="0">
                        <a:effectLst/>
                        <a:latin typeface="Century" panose="02040604050505020304" pitchFamily="18" charset="0"/>
                      </a:endParaRPr>
                    </a:p>
                  </a:txBody>
                  <a:tcPr marL="9525" marR="9525" marT="9525" marB="0" anchor="b"/>
                </a:tc>
                <a:extLst>
                  <a:ext uri="{0D108BD9-81ED-4DB2-BD59-A6C34878D82A}">
                    <a16:rowId xmlns:a16="http://schemas.microsoft.com/office/drawing/2014/main" val="2166175832"/>
                  </a:ext>
                </a:extLst>
              </a:tr>
            </a:tbl>
          </a:graphicData>
        </a:graphic>
      </p:graphicFrame>
      <p:graphicFrame>
        <p:nvGraphicFramePr>
          <p:cNvPr id="4" name="Table 3">
            <a:extLst>
              <a:ext uri="{FF2B5EF4-FFF2-40B4-BE49-F238E27FC236}">
                <a16:creationId xmlns:a16="http://schemas.microsoft.com/office/drawing/2014/main" id="{904433FC-ED62-822F-097E-B47ED0A86AD5}"/>
              </a:ext>
            </a:extLst>
          </p:cNvPr>
          <p:cNvGraphicFramePr>
            <a:graphicFrameLocks noGrp="1"/>
          </p:cNvGraphicFramePr>
          <p:nvPr>
            <p:extLst>
              <p:ext uri="{D42A27DB-BD31-4B8C-83A1-F6EECF244321}">
                <p14:modId xmlns:p14="http://schemas.microsoft.com/office/powerpoint/2010/main" val="1589605690"/>
              </p:ext>
            </p:extLst>
          </p:nvPr>
        </p:nvGraphicFramePr>
        <p:xfrm>
          <a:off x="765820" y="3921553"/>
          <a:ext cx="4508500" cy="1769745"/>
        </p:xfrm>
        <a:graphic>
          <a:graphicData uri="http://schemas.openxmlformats.org/drawingml/2006/table">
            <a:tbl>
              <a:tblPr>
                <a:tableStyleId>{327F97BB-C833-4FB7-BDE5-3F7075034690}</a:tableStyleId>
              </a:tblPr>
              <a:tblGrid>
                <a:gridCol w="1752600">
                  <a:extLst>
                    <a:ext uri="{9D8B030D-6E8A-4147-A177-3AD203B41FA5}">
                      <a16:colId xmlns:a16="http://schemas.microsoft.com/office/drawing/2014/main" val="3117282924"/>
                    </a:ext>
                  </a:extLst>
                </a:gridCol>
                <a:gridCol w="1422400">
                  <a:extLst>
                    <a:ext uri="{9D8B030D-6E8A-4147-A177-3AD203B41FA5}">
                      <a16:colId xmlns:a16="http://schemas.microsoft.com/office/drawing/2014/main" val="1326816187"/>
                    </a:ext>
                  </a:extLst>
                </a:gridCol>
                <a:gridCol w="1333500">
                  <a:extLst>
                    <a:ext uri="{9D8B030D-6E8A-4147-A177-3AD203B41FA5}">
                      <a16:colId xmlns:a16="http://schemas.microsoft.com/office/drawing/2014/main" val="436273736"/>
                    </a:ext>
                  </a:extLst>
                </a:gridCol>
              </a:tblGrid>
              <a:tr h="228600">
                <a:tc>
                  <a:txBody>
                    <a:bodyPr/>
                    <a:lstStyle/>
                    <a:p>
                      <a:pPr algn="ctr" fontAlgn="b"/>
                      <a:r>
                        <a:rPr lang="it-IT" sz="1400" b="1" u="none" strike="noStrike" dirty="0">
                          <a:solidFill>
                            <a:srgbClr val="002060"/>
                          </a:solidFill>
                          <a:effectLst/>
                        </a:rPr>
                        <a:t>REGION</a:t>
                      </a:r>
                      <a:endParaRPr lang="it-IT" sz="1400" b="1" i="0" u="none" strike="noStrike" dirty="0">
                        <a:solidFill>
                          <a:srgbClr val="002060"/>
                        </a:solidFill>
                        <a:effectLst/>
                        <a:latin typeface="Century" panose="02040604050505020304" pitchFamily="18" charset="0"/>
                      </a:endParaRPr>
                    </a:p>
                  </a:txBody>
                  <a:tcPr marL="9525" marR="9525" marT="9525" marB="0" anchor="ctr">
                    <a:solidFill>
                      <a:schemeClr val="accent4">
                        <a:lumMod val="60000"/>
                        <a:lumOff val="40000"/>
                      </a:schemeClr>
                    </a:solidFill>
                  </a:tcPr>
                </a:tc>
                <a:tc>
                  <a:txBody>
                    <a:bodyPr/>
                    <a:lstStyle/>
                    <a:p>
                      <a:pPr algn="ctr" fontAlgn="b"/>
                      <a:r>
                        <a:rPr lang="it-IT" sz="1400" b="1" u="none" strike="noStrike" dirty="0">
                          <a:solidFill>
                            <a:srgbClr val="002060"/>
                          </a:solidFill>
                          <a:effectLst/>
                        </a:rPr>
                        <a:t>Revenues: </a:t>
                      </a:r>
                    </a:p>
                    <a:p>
                      <a:pPr algn="ctr" fontAlgn="b"/>
                      <a:r>
                        <a:rPr lang="it-IT" sz="1400" b="1" u="none" strike="noStrike" dirty="0">
                          <a:solidFill>
                            <a:srgbClr val="002060"/>
                          </a:solidFill>
                          <a:effectLst/>
                        </a:rPr>
                        <a:t>2023</a:t>
                      </a:r>
                      <a:endParaRPr lang="it-IT" sz="1400" b="1" i="0" u="none" strike="noStrike" dirty="0">
                        <a:solidFill>
                          <a:srgbClr val="002060"/>
                        </a:solidFill>
                        <a:effectLst/>
                        <a:latin typeface="Century" panose="02040604050505020304" pitchFamily="18" charset="0"/>
                      </a:endParaRPr>
                    </a:p>
                  </a:txBody>
                  <a:tcPr marL="9525" marR="9525" marT="9525" marB="0" anchor="ctr">
                    <a:solidFill>
                      <a:schemeClr val="accent4">
                        <a:lumMod val="60000"/>
                        <a:lumOff val="40000"/>
                      </a:schemeClr>
                    </a:solidFill>
                  </a:tcPr>
                </a:tc>
                <a:tc>
                  <a:txBody>
                    <a:bodyPr/>
                    <a:lstStyle/>
                    <a:p>
                      <a:pPr algn="ctr" fontAlgn="b"/>
                      <a:r>
                        <a:rPr lang="it-IT" sz="1400" b="1" u="none" strike="noStrike" dirty="0" err="1">
                          <a:solidFill>
                            <a:srgbClr val="002060"/>
                          </a:solidFill>
                          <a:effectLst/>
                        </a:rPr>
                        <a:t>Region</a:t>
                      </a:r>
                      <a:r>
                        <a:rPr lang="it-IT" sz="1400" b="1" u="none" strike="noStrike" dirty="0">
                          <a:solidFill>
                            <a:srgbClr val="002060"/>
                          </a:solidFill>
                          <a:effectLst/>
                        </a:rPr>
                        <a:t> share</a:t>
                      </a:r>
                      <a:endParaRPr lang="it-IT" sz="1400" b="1" i="0" u="none" strike="noStrike" dirty="0">
                        <a:solidFill>
                          <a:srgbClr val="002060"/>
                        </a:solidFill>
                        <a:effectLst/>
                        <a:latin typeface="Century" panose="02040604050505020304" pitchFamily="18" charset="0"/>
                      </a:endParaRPr>
                    </a:p>
                  </a:txBody>
                  <a:tcPr marL="9525" marR="9525" marT="9525" marB="0" anchor="ctr">
                    <a:solidFill>
                      <a:schemeClr val="accent4">
                        <a:lumMod val="60000"/>
                        <a:lumOff val="40000"/>
                      </a:schemeClr>
                    </a:solidFill>
                  </a:tcPr>
                </a:tc>
                <a:extLst>
                  <a:ext uri="{0D108BD9-81ED-4DB2-BD59-A6C34878D82A}">
                    <a16:rowId xmlns:a16="http://schemas.microsoft.com/office/drawing/2014/main" val="839912263"/>
                  </a:ext>
                </a:extLst>
              </a:tr>
              <a:tr h="190500">
                <a:tc>
                  <a:txBody>
                    <a:bodyPr/>
                    <a:lstStyle/>
                    <a:p>
                      <a:pPr algn="l" fontAlgn="b"/>
                      <a:r>
                        <a:rPr lang="it-IT" sz="1100" b="1" u="none" strike="noStrike" dirty="0">
                          <a:solidFill>
                            <a:schemeClr val="tx1"/>
                          </a:solidFill>
                          <a:effectLst/>
                        </a:rPr>
                        <a:t>North America</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solidFill>
                            <a:srgbClr val="FFFF00"/>
                          </a:solidFill>
                          <a:effectLst/>
                        </a:rPr>
                        <a:t>18,84 Bil$</a:t>
                      </a:r>
                      <a:endParaRPr lang="it-IT" sz="1100" b="0" i="0" u="none" strike="noStrike" dirty="0">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23,0%</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1998214944"/>
                  </a:ext>
                </a:extLst>
              </a:tr>
              <a:tr h="190500">
                <a:tc>
                  <a:txBody>
                    <a:bodyPr/>
                    <a:lstStyle/>
                    <a:p>
                      <a:pPr algn="l" fontAlgn="b"/>
                      <a:r>
                        <a:rPr lang="it-IT" sz="1100" b="1" u="none" strike="noStrike">
                          <a:solidFill>
                            <a:schemeClr val="tx1"/>
                          </a:solidFill>
                          <a:effectLst/>
                        </a:rPr>
                        <a:t>Europe</a:t>
                      </a:r>
                      <a:endParaRPr lang="it-IT" sz="1100" b="1" i="0" u="none" strike="noStrike">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a:solidFill>
                            <a:srgbClr val="FFFF00"/>
                          </a:solidFill>
                          <a:effectLst/>
                        </a:rPr>
                        <a:t>17,99 Bil$</a:t>
                      </a:r>
                      <a:endParaRPr lang="it-IT" sz="1100" b="0" i="0" u="none" strike="noStrike">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22,0%</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706175295"/>
                  </a:ext>
                </a:extLst>
              </a:tr>
              <a:tr h="190500">
                <a:tc>
                  <a:txBody>
                    <a:bodyPr/>
                    <a:lstStyle/>
                    <a:p>
                      <a:pPr algn="l" fontAlgn="b"/>
                      <a:r>
                        <a:rPr lang="it-IT" sz="1100" b="1" u="none" strike="noStrike" dirty="0">
                          <a:solidFill>
                            <a:schemeClr val="tx1"/>
                          </a:solidFill>
                          <a:effectLst/>
                        </a:rPr>
                        <a:t>Japan</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solidFill>
                            <a:srgbClr val="FFFF00"/>
                          </a:solidFill>
                          <a:effectLst/>
                        </a:rPr>
                        <a:t>  4,68 Bil$</a:t>
                      </a:r>
                      <a:endParaRPr lang="it-IT" sz="1100" b="0" i="0" u="none" strike="noStrike" dirty="0">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5,7%</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3860421988"/>
                  </a:ext>
                </a:extLst>
              </a:tr>
              <a:tr h="190500">
                <a:tc>
                  <a:txBody>
                    <a:bodyPr/>
                    <a:lstStyle/>
                    <a:p>
                      <a:pPr algn="l" fontAlgn="b"/>
                      <a:r>
                        <a:rPr lang="it-IT" sz="1100" b="1" u="none" strike="noStrike" dirty="0">
                          <a:solidFill>
                            <a:schemeClr val="tx1"/>
                          </a:solidFill>
                          <a:effectLst/>
                        </a:rPr>
                        <a:t>China</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a:solidFill>
                            <a:srgbClr val="FFFF00"/>
                          </a:solidFill>
                          <a:effectLst/>
                        </a:rPr>
                        <a:t>24,98 Bil$</a:t>
                      </a:r>
                      <a:endParaRPr lang="it-IT" sz="1100" b="0" i="0" u="none" strike="noStrike">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30,5%</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3876188770"/>
                  </a:ext>
                </a:extLst>
              </a:tr>
              <a:tr h="190500">
                <a:tc>
                  <a:txBody>
                    <a:bodyPr/>
                    <a:lstStyle/>
                    <a:p>
                      <a:pPr algn="l" fontAlgn="b"/>
                      <a:r>
                        <a:rPr lang="it-IT" sz="1100" b="1" u="none" strike="noStrike" dirty="0">
                          <a:solidFill>
                            <a:schemeClr val="tx1"/>
                          </a:solidFill>
                          <a:effectLst/>
                        </a:rPr>
                        <a:t>Asia-Pacific</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solidFill>
                            <a:srgbClr val="FFFF00"/>
                          </a:solidFill>
                          <a:effectLst/>
                        </a:rPr>
                        <a:t>11,31 Bil$</a:t>
                      </a:r>
                      <a:endParaRPr lang="it-IT" sz="1100" b="0" i="0" u="none" strike="noStrike" dirty="0">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13,8%</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2055086554"/>
                  </a:ext>
                </a:extLst>
              </a:tr>
              <a:tr h="190500">
                <a:tc>
                  <a:txBody>
                    <a:bodyPr/>
                    <a:lstStyle/>
                    <a:p>
                      <a:pPr algn="l" fontAlgn="b"/>
                      <a:r>
                        <a:rPr lang="it-IT" sz="1100" b="1" u="none" strike="noStrike" dirty="0">
                          <a:solidFill>
                            <a:schemeClr val="tx1"/>
                          </a:solidFill>
                          <a:effectLst/>
                        </a:rPr>
                        <a:t>ROW</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solidFill>
                            <a:srgbClr val="FFFF00"/>
                          </a:solidFill>
                          <a:effectLst/>
                        </a:rPr>
                        <a:t>  4,10 Bil$</a:t>
                      </a:r>
                      <a:endParaRPr lang="it-IT" sz="1100" b="0" i="0" u="none" strike="noStrike" dirty="0">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u="none" strike="noStrike" dirty="0">
                          <a:effectLst/>
                        </a:rPr>
                        <a:t>5,0%</a:t>
                      </a:r>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3120729895"/>
                  </a:ext>
                </a:extLst>
              </a:tr>
              <a:tr h="190500">
                <a:tc>
                  <a:txBody>
                    <a:bodyPr/>
                    <a:lstStyle/>
                    <a:p>
                      <a:pPr algn="l" fontAlgn="b"/>
                      <a:r>
                        <a:rPr lang="it-IT" sz="1100" b="1" u="none" strike="noStrike" dirty="0">
                          <a:solidFill>
                            <a:schemeClr val="tx1"/>
                          </a:solidFill>
                          <a:effectLst/>
                        </a:rPr>
                        <a:t>Worldwide</a:t>
                      </a:r>
                      <a:endParaRPr lang="it-IT" sz="1100" b="1" i="0" u="none" strike="noStrike" dirty="0">
                        <a:solidFill>
                          <a:schemeClr val="tx1"/>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ctr" fontAlgn="b"/>
                      <a:r>
                        <a:rPr lang="it-IT" sz="1100" b="1" u="none" strike="noStrike" dirty="0">
                          <a:solidFill>
                            <a:srgbClr val="FFFF00"/>
                          </a:solidFill>
                          <a:effectLst/>
                        </a:rPr>
                        <a:t>81,90 Bil$</a:t>
                      </a:r>
                      <a:endParaRPr lang="it-IT" sz="1100" b="1" i="0" u="none" strike="noStrike" dirty="0">
                        <a:solidFill>
                          <a:srgbClr val="FFFF00"/>
                        </a:solidFill>
                        <a:effectLst/>
                        <a:latin typeface="Century" panose="02040604050505020304" pitchFamily="18" charset="0"/>
                      </a:endParaRPr>
                    </a:p>
                  </a:txBody>
                  <a:tcPr marL="9525" marR="9525" marT="9525" marB="0" anchor="b">
                    <a:solidFill>
                      <a:schemeClr val="accent4">
                        <a:lumMod val="60000"/>
                        <a:lumOff val="40000"/>
                      </a:schemeClr>
                    </a:solidFill>
                  </a:tcPr>
                </a:tc>
                <a:tc>
                  <a:txBody>
                    <a:bodyPr/>
                    <a:lstStyle/>
                    <a:p>
                      <a:pPr algn="r" fontAlgn="b"/>
                      <a:endParaRPr lang="it-IT" sz="1100" b="0" i="0" u="none" strike="noStrike" dirty="0">
                        <a:effectLst/>
                        <a:latin typeface="Century" panose="02040604050505020304" pitchFamily="18" charset="0"/>
                      </a:endParaRPr>
                    </a:p>
                  </a:txBody>
                  <a:tcPr marL="9525" marR="9525" marT="9525" marB="0" anchor="b">
                    <a:solidFill>
                      <a:schemeClr val="accent4">
                        <a:lumMod val="60000"/>
                        <a:lumOff val="40000"/>
                      </a:schemeClr>
                    </a:solidFill>
                  </a:tcPr>
                </a:tc>
                <a:extLst>
                  <a:ext uri="{0D108BD9-81ED-4DB2-BD59-A6C34878D82A}">
                    <a16:rowId xmlns:a16="http://schemas.microsoft.com/office/drawing/2014/main" val="3172097495"/>
                  </a:ext>
                </a:extLst>
              </a:tr>
            </a:tbl>
          </a:graphicData>
        </a:graphic>
      </p:graphicFrame>
      <p:sp>
        <p:nvSpPr>
          <p:cNvPr id="7" name="TextBox 6">
            <a:extLst>
              <a:ext uri="{FF2B5EF4-FFF2-40B4-BE49-F238E27FC236}">
                <a16:creationId xmlns:a16="http://schemas.microsoft.com/office/drawing/2014/main" id="{3FAC9EE4-3A6C-9F30-F303-583C56B410A1}"/>
              </a:ext>
            </a:extLst>
          </p:cNvPr>
          <p:cNvSpPr txBox="1"/>
          <p:nvPr/>
        </p:nvSpPr>
        <p:spPr>
          <a:xfrm>
            <a:off x="5764033" y="6084004"/>
            <a:ext cx="5365571" cy="369332"/>
          </a:xfrm>
          <a:prstGeom prst="rect">
            <a:avLst/>
          </a:prstGeom>
          <a:noFill/>
        </p:spPr>
        <p:txBody>
          <a:bodyPr wrap="none" rtlCol="0">
            <a:spAutoFit/>
          </a:bodyPr>
          <a:lstStyle/>
          <a:p>
            <a:r>
              <a:rPr lang="it-IT" sz="1800" dirty="0">
                <a:latin typeface="+mn-lt"/>
              </a:rPr>
              <a:t>I primi 10 produttori rappresentano il 53% del totale</a:t>
            </a:r>
          </a:p>
        </p:txBody>
      </p:sp>
      <p:graphicFrame>
        <p:nvGraphicFramePr>
          <p:cNvPr id="8" name="Table 7">
            <a:extLst>
              <a:ext uri="{FF2B5EF4-FFF2-40B4-BE49-F238E27FC236}">
                <a16:creationId xmlns:a16="http://schemas.microsoft.com/office/drawing/2014/main" id="{D62B7DAE-C90A-FFE5-3998-BB5D638E6150}"/>
              </a:ext>
            </a:extLst>
          </p:cNvPr>
          <p:cNvGraphicFramePr>
            <a:graphicFrameLocks noGrp="1"/>
          </p:cNvGraphicFramePr>
          <p:nvPr>
            <p:extLst>
              <p:ext uri="{D42A27DB-BD31-4B8C-83A1-F6EECF244321}">
                <p14:modId xmlns:p14="http://schemas.microsoft.com/office/powerpoint/2010/main" val="4248838884"/>
              </p:ext>
            </p:extLst>
          </p:nvPr>
        </p:nvGraphicFramePr>
        <p:xfrm>
          <a:off x="6750617" y="980728"/>
          <a:ext cx="3867261" cy="2280537"/>
        </p:xfrm>
        <a:graphic>
          <a:graphicData uri="http://schemas.openxmlformats.org/drawingml/2006/table">
            <a:tbl>
              <a:tblPr/>
              <a:tblGrid>
                <a:gridCol w="2879875">
                  <a:extLst>
                    <a:ext uri="{9D8B030D-6E8A-4147-A177-3AD203B41FA5}">
                      <a16:colId xmlns:a16="http://schemas.microsoft.com/office/drawing/2014/main" val="768489837"/>
                    </a:ext>
                  </a:extLst>
                </a:gridCol>
                <a:gridCol w="987386">
                  <a:extLst>
                    <a:ext uri="{9D8B030D-6E8A-4147-A177-3AD203B41FA5}">
                      <a16:colId xmlns:a16="http://schemas.microsoft.com/office/drawing/2014/main" val="433932568"/>
                    </a:ext>
                  </a:extLst>
                </a:gridCol>
              </a:tblGrid>
              <a:tr h="308047">
                <a:tc>
                  <a:txBody>
                    <a:bodyPr/>
                    <a:lstStyle/>
                    <a:p>
                      <a:pPr algn="l" fontAlgn="ctr" latinLnBrk="0"/>
                      <a:r>
                        <a:rPr lang="it-IT" sz="800" b="1" dirty="0">
                          <a:effectLst/>
                        </a:rPr>
                        <a:t>Company</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a:effectLst/>
                        </a:rPr>
                        <a:t>2023 Revenue</a:t>
                      </a:r>
                    </a:p>
                  </a:txBody>
                  <a:tcPr marL="52221" marR="52221" marT="21235" marB="21235" anchor="ctr">
                    <a:lnL>
                      <a:noFill/>
                    </a:lnL>
                    <a:lnR>
                      <a:noFill/>
                    </a:lnR>
                    <a:lnT>
                      <a:noFill/>
                    </a:lnT>
                    <a:lnB>
                      <a:noFill/>
                    </a:lnB>
                    <a:solidFill>
                      <a:srgbClr val="E6EFDB"/>
                    </a:solidFill>
                  </a:tcPr>
                </a:tc>
                <a:extLst>
                  <a:ext uri="{0D108BD9-81ED-4DB2-BD59-A6C34878D82A}">
                    <a16:rowId xmlns:a16="http://schemas.microsoft.com/office/drawing/2014/main" val="3584303261"/>
                  </a:ext>
                </a:extLst>
              </a:tr>
              <a:tr h="197249">
                <a:tc>
                  <a:txBody>
                    <a:bodyPr/>
                    <a:lstStyle/>
                    <a:p>
                      <a:pPr algn="l" fontAlgn="t"/>
                      <a:r>
                        <a:rPr lang="it-IT" sz="800" dirty="0">
                          <a:effectLst/>
                        </a:rPr>
                        <a:t>Intel</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$51B</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1560087313"/>
                  </a:ext>
                </a:extLst>
              </a:tr>
              <a:tr h="197249">
                <a:tc>
                  <a:txBody>
                    <a:bodyPr/>
                    <a:lstStyle/>
                    <a:p>
                      <a:pPr algn="l" fontAlgn="t"/>
                      <a:r>
                        <a:rPr lang="it-IT" sz="800" dirty="0">
                          <a:effectLst/>
                        </a:rPr>
                        <a:t>NVIDIA</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$49B</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958281957"/>
                  </a:ext>
                </a:extLst>
              </a:tr>
              <a:tr h="197249">
                <a:tc>
                  <a:txBody>
                    <a:bodyPr/>
                    <a:lstStyle/>
                    <a:p>
                      <a:pPr algn="l" fontAlgn="t"/>
                      <a:r>
                        <a:rPr lang="it-IT" sz="800" dirty="0">
                          <a:effectLst/>
                        </a:rPr>
                        <a:t>Samsung Electronics</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$44B</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3549631999"/>
                  </a:ext>
                </a:extLst>
              </a:tr>
              <a:tr h="197249">
                <a:tc>
                  <a:txBody>
                    <a:bodyPr/>
                    <a:lstStyle/>
                    <a:p>
                      <a:pPr algn="l" fontAlgn="t"/>
                      <a:r>
                        <a:rPr lang="it-IT" sz="800" dirty="0">
                          <a:effectLst/>
                        </a:rPr>
                        <a:t>Qualcomm</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$31B</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4005549368"/>
                  </a:ext>
                </a:extLst>
              </a:tr>
              <a:tr h="197249">
                <a:tc>
                  <a:txBody>
                    <a:bodyPr/>
                    <a:lstStyle/>
                    <a:p>
                      <a:pPr algn="l" fontAlgn="t"/>
                      <a:r>
                        <a:rPr lang="it-IT" sz="800" dirty="0">
                          <a:effectLst/>
                        </a:rPr>
                        <a:t>Broadcom</a:t>
                      </a:r>
                    </a:p>
                  </a:txBody>
                  <a:tcPr marL="52221" marR="52221" marT="21235" marB="21235">
                    <a:lnL>
                      <a:noFill/>
                    </a:lnL>
                    <a:lnR>
                      <a:noFill/>
                    </a:lnR>
                    <a:lnT>
                      <a:noFill/>
                    </a:lnT>
                    <a:lnB>
                      <a:noFill/>
                    </a:lnB>
                    <a:solidFill>
                      <a:srgbClr val="EEEEEE"/>
                    </a:solidFill>
                  </a:tcPr>
                </a:tc>
                <a:tc>
                  <a:txBody>
                    <a:bodyPr/>
                    <a:lstStyle/>
                    <a:p>
                      <a:pPr algn="l" fontAlgn="t"/>
                      <a:r>
                        <a:rPr lang="it-IT" sz="800">
                          <a:effectLst/>
                        </a:rPr>
                        <a:t>$28B</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088973516"/>
                  </a:ext>
                </a:extLst>
              </a:tr>
              <a:tr h="197249">
                <a:tc>
                  <a:txBody>
                    <a:bodyPr/>
                    <a:lstStyle/>
                    <a:p>
                      <a:pPr algn="l" fontAlgn="t"/>
                      <a:r>
                        <a:rPr lang="it-IT" sz="800" dirty="0">
                          <a:effectLst/>
                        </a:rPr>
                        <a:t>SK Hynix</a:t>
                      </a:r>
                    </a:p>
                  </a:txBody>
                  <a:tcPr marL="52221" marR="52221" marT="21235" marB="21235">
                    <a:lnL>
                      <a:noFill/>
                    </a:lnL>
                    <a:lnR>
                      <a:noFill/>
                    </a:lnR>
                    <a:lnT>
                      <a:noFill/>
                    </a:lnT>
                    <a:lnB>
                      <a:noFill/>
                    </a:lnB>
                    <a:solidFill>
                      <a:srgbClr val="FFFFFF"/>
                    </a:solidFill>
                  </a:tcPr>
                </a:tc>
                <a:tc>
                  <a:txBody>
                    <a:bodyPr/>
                    <a:lstStyle/>
                    <a:p>
                      <a:pPr algn="l" fontAlgn="t"/>
                      <a:r>
                        <a:rPr lang="it-IT" sz="800">
                          <a:effectLst/>
                        </a:rPr>
                        <a:t>$24B</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2695740079"/>
                  </a:ext>
                </a:extLst>
              </a:tr>
              <a:tr h="197249">
                <a:tc>
                  <a:txBody>
                    <a:bodyPr/>
                    <a:lstStyle/>
                    <a:p>
                      <a:pPr algn="l" fontAlgn="t"/>
                      <a:r>
                        <a:rPr lang="it-IT" sz="800" dirty="0">
                          <a:effectLst/>
                        </a:rPr>
                        <a:t>AMD</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$22B</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2847524078"/>
                  </a:ext>
                </a:extLst>
              </a:tr>
              <a:tr h="197249">
                <a:tc>
                  <a:txBody>
                    <a:bodyPr/>
                    <a:lstStyle/>
                    <a:p>
                      <a:pPr algn="l" fontAlgn="t"/>
                      <a:r>
                        <a:rPr lang="it-IT" sz="800" dirty="0">
                          <a:effectLst/>
                        </a:rPr>
                        <a:t>Apple</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$19B</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1194214666"/>
                  </a:ext>
                </a:extLst>
              </a:tr>
              <a:tr h="197249">
                <a:tc>
                  <a:txBody>
                    <a:bodyPr/>
                    <a:lstStyle/>
                    <a:p>
                      <a:pPr algn="l" fontAlgn="t"/>
                      <a:r>
                        <a:rPr lang="it-IT" sz="800" dirty="0">
                          <a:effectLst/>
                        </a:rPr>
                        <a:t>Infineon Tech</a:t>
                      </a:r>
                    </a:p>
                  </a:txBody>
                  <a:tcPr marL="52221" marR="52221" marT="21235" marB="21235">
                    <a:lnL>
                      <a:noFill/>
                    </a:lnL>
                    <a:lnR>
                      <a:noFill/>
                    </a:lnR>
                    <a:lnT>
                      <a:noFill/>
                    </a:lnT>
                    <a:lnB>
                      <a:noFill/>
                    </a:lnB>
                    <a:solidFill>
                      <a:srgbClr val="EEEEEE"/>
                    </a:solidFill>
                  </a:tcPr>
                </a:tc>
                <a:tc>
                  <a:txBody>
                    <a:bodyPr/>
                    <a:lstStyle/>
                    <a:p>
                      <a:pPr algn="l" fontAlgn="t"/>
                      <a:r>
                        <a:rPr lang="it-IT" sz="800" dirty="0">
                          <a:effectLst/>
                        </a:rPr>
                        <a:t>$17B</a:t>
                      </a:r>
                    </a:p>
                  </a:txBody>
                  <a:tcPr marL="52221" marR="52221" marT="21235" marB="21235">
                    <a:lnL>
                      <a:noFill/>
                    </a:lnL>
                    <a:lnR>
                      <a:noFill/>
                    </a:lnR>
                    <a:lnT>
                      <a:noFill/>
                    </a:lnT>
                    <a:lnB>
                      <a:noFill/>
                    </a:lnB>
                    <a:solidFill>
                      <a:srgbClr val="EEEEEE"/>
                    </a:solidFill>
                  </a:tcPr>
                </a:tc>
                <a:extLst>
                  <a:ext uri="{0D108BD9-81ED-4DB2-BD59-A6C34878D82A}">
                    <a16:rowId xmlns:a16="http://schemas.microsoft.com/office/drawing/2014/main" val="1560909678"/>
                  </a:ext>
                </a:extLst>
              </a:tr>
              <a:tr h="197249">
                <a:tc>
                  <a:txBody>
                    <a:bodyPr/>
                    <a:lstStyle/>
                    <a:p>
                      <a:pPr algn="l" fontAlgn="t"/>
                      <a:r>
                        <a:rPr lang="it-IT" sz="800" dirty="0">
                          <a:effectLst/>
                        </a:rPr>
                        <a:t>STMicroelectronics</a:t>
                      </a:r>
                    </a:p>
                  </a:txBody>
                  <a:tcPr marL="52221" marR="52221" marT="21235" marB="21235">
                    <a:lnL>
                      <a:noFill/>
                    </a:lnL>
                    <a:lnR>
                      <a:noFill/>
                    </a:lnR>
                    <a:lnT>
                      <a:noFill/>
                    </a:lnT>
                    <a:lnB>
                      <a:noFill/>
                    </a:lnB>
                    <a:solidFill>
                      <a:srgbClr val="FFFFFF"/>
                    </a:solidFill>
                  </a:tcPr>
                </a:tc>
                <a:tc>
                  <a:txBody>
                    <a:bodyPr/>
                    <a:lstStyle/>
                    <a:p>
                      <a:pPr algn="l" fontAlgn="t"/>
                      <a:r>
                        <a:rPr lang="it-IT" sz="800" dirty="0">
                          <a:effectLst/>
                        </a:rPr>
                        <a:t>$17B</a:t>
                      </a:r>
                    </a:p>
                  </a:txBody>
                  <a:tcPr marL="52221" marR="52221" marT="21235" marB="21235">
                    <a:lnL>
                      <a:noFill/>
                    </a:lnL>
                    <a:lnR>
                      <a:noFill/>
                    </a:lnR>
                    <a:lnT>
                      <a:noFill/>
                    </a:lnT>
                    <a:lnB>
                      <a:noFill/>
                    </a:lnB>
                    <a:solidFill>
                      <a:srgbClr val="FFFFFF"/>
                    </a:solidFill>
                  </a:tcPr>
                </a:tc>
                <a:extLst>
                  <a:ext uri="{0D108BD9-81ED-4DB2-BD59-A6C34878D82A}">
                    <a16:rowId xmlns:a16="http://schemas.microsoft.com/office/drawing/2014/main" val="3020477494"/>
                  </a:ext>
                </a:extLst>
              </a:tr>
            </a:tbl>
          </a:graphicData>
        </a:graphic>
      </p:graphicFrame>
      <p:graphicFrame>
        <p:nvGraphicFramePr>
          <p:cNvPr id="9" name="Table 8">
            <a:extLst>
              <a:ext uri="{FF2B5EF4-FFF2-40B4-BE49-F238E27FC236}">
                <a16:creationId xmlns:a16="http://schemas.microsoft.com/office/drawing/2014/main" id="{E59F6913-4018-34FA-E6AC-4A6F318A1F53}"/>
              </a:ext>
            </a:extLst>
          </p:cNvPr>
          <p:cNvGraphicFramePr>
            <a:graphicFrameLocks noGrp="1"/>
          </p:cNvGraphicFramePr>
          <p:nvPr>
            <p:extLst>
              <p:ext uri="{D42A27DB-BD31-4B8C-83A1-F6EECF244321}">
                <p14:modId xmlns:p14="http://schemas.microsoft.com/office/powerpoint/2010/main" val="4181297427"/>
              </p:ext>
            </p:extLst>
          </p:nvPr>
        </p:nvGraphicFramePr>
        <p:xfrm>
          <a:off x="6750618" y="3731459"/>
          <a:ext cx="3867260" cy="2247677"/>
        </p:xfrm>
        <a:graphic>
          <a:graphicData uri="http://schemas.openxmlformats.org/drawingml/2006/table">
            <a:tbl>
              <a:tblPr/>
              <a:tblGrid>
                <a:gridCol w="2879874">
                  <a:extLst>
                    <a:ext uri="{9D8B030D-6E8A-4147-A177-3AD203B41FA5}">
                      <a16:colId xmlns:a16="http://schemas.microsoft.com/office/drawing/2014/main" val="768489837"/>
                    </a:ext>
                  </a:extLst>
                </a:gridCol>
                <a:gridCol w="987386">
                  <a:extLst>
                    <a:ext uri="{9D8B030D-6E8A-4147-A177-3AD203B41FA5}">
                      <a16:colId xmlns:a16="http://schemas.microsoft.com/office/drawing/2014/main" val="433932568"/>
                    </a:ext>
                  </a:extLst>
                </a:gridCol>
              </a:tblGrid>
              <a:tr h="308047">
                <a:tc>
                  <a:txBody>
                    <a:bodyPr/>
                    <a:lstStyle/>
                    <a:p>
                      <a:pPr algn="l" fontAlgn="ctr" latinLnBrk="0"/>
                      <a:r>
                        <a:rPr lang="it-IT" sz="800" b="1" dirty="0">
                          <a:effectLst/>
                        </a:rPr>
                        <a:t>Company</a:t>
                      </a:r>
                    </a:p>
                  </a:txBody>
                  <a:tcPr marL="52221" marR="52221" marT="21235" marB="21235" anchor="ctr">
                    <a:lnL>
                      <a:noFill/>
                    </a:lnL>
                    <a:lnR>
                      <a:noFill/>
                    </a:lnR>
                    <a:lnT>
                      <a:noFill/>
                    </a:lnT>
                    <a:lnB>
                      <a:noFill/>
                    </a:lnB>
                    <a:solidFill>
                      <a:srgbClr val="E6EFDB"/>
                    </a:solidFill>
                  </a:tcPr>
                </a:tc>
                <a:tc>
                  <a:txBody>
                    <a:bodyPr/>
                    <a:lstStyle/>
                    <a:p>
                      <a:pPr algn="l" fontAlgn="ctr" latinLnBrk="0"/>
                      <a:r>
                        <a:rPr lang="it-IT" sz="800" b="1" dirty="0">
                          <a:effectLst/>
                        </a:rPr>
                        <a:t>2023 Revenue</a:t>
                      </a:r>
                    </a:p>
                  </a:txBody>
                  <a:tcPr marL="52221" marR="52221" marT="21235" marB="21235" anchor="ctr">
                    <a:lnL>
                      <a:noFill/>
                    </a:lnL>
                    <a:lnR>
                      <a:noFill/>
                    </a:lnR>
                    <a:lnT>
                      <a:noFill/>
                    </a:lnT>
                    <a:lnB>
                      <a:noFill/>
                    </a:lnB>
                    <a:solidFill>
                      <a:srgbClr val="E6EFDB"/>
                    </a:solidFill>
                  </a:tcPr>
                </a:tc>
                <a:extLst>
                  <a:ext uri="{0D108BD9-81ED-4DB2-BD59-A6C34878D82A}">
                    <a16:rowId xmlns:a16="http://schemas.microsoft.com/office/drawing/2014/main" val="3584303261"/>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TE Connectivity</a:t>
                      </a:r>
                    </a:p>
                  </a:txBody>
                  <a:tcPr marL="52221" marR="52221" marT="21235" marB="21235">
                    <a:lnL>
                      <a:noFill/>
                    </a:lnL>
                    <a:lnR>
                      <a:noFill/>
                    </a:lnR>
                    <a:lnT>
                      <a:noFill/>
                    </a:lnT>
                    <a:lnB>
                      <a:noFill/>
                    </a:lnB>
                    <a:solidFill>
                      <a:srgbClr val="EEEEEE"/>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12,749 B$</a:t>
                      </a:r>
                    </a:p>
                  </a:txBody>
                  <a:tcPr marL="9525" marR="9525" marT="9525" marB="0" anchor="b">
                    <a:lnL>
                      <a:noFill/>
                    </a:lnL>
                    <a:lnR>
                      <a:noFill/>
                    </a:lnR>
                    <a:lnT>
                      <a:noFill/>
                    </a:lnT>
                    <a:lnB>
                      <a:noFill/>
                    </a:lnB>
                    <a:solidFill>
                      <a:srgbClr val="EEEEEE"/>
                    </a:solidFill>
                  </a:tcPr>
                </a:tc>
                <a:extLst>
                  <a:ext uri="{0D108BD9-81ED-4DB2-BD59-A6C34878D82A}">
                    <a16:rowId xmlns:a16="http://schemas.microsoft.com/office/drawing/2014/main" val="1560087313"/>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Amphenol</a:t>
                      </a:r>
                      <a:endParaRPr lang="it-IT" sz="800" b="0" kern="1200" dirty="0">
                        <a:solidFill>
                          <a:schemeClr val="tx1"/>
                        </a:solidFill>
                        <a:effectLst/>
                        <a:latin typeface="+mn-lt"/>
                        <a:ea typeface="+mn-ea"/>
                        <a:cs typeface="+mn-cs"/>
                      </a:endParaRPr>
                    </a:p>
                  </a:txBody>
                  <a:tcPr marL="9525" marR="9525" marT="9525" marB="0" anchor="b">
                    <a:lnL>
                      <a:noFill/>
                    </a:lnL>
                    <a:lnR>
                      <a:noFill/>
                    </a:lnR>
                    <a:lnT>
                      <a:noFill/>
                    </a:lnT>
                    <a:lnB>
                      <a:noFill/>
                    </a:lnB>
                    <a:solidFill>
                      <a:srgbClr val="FFFFFF"/>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9,697 B$</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958281957"/>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Aptiv</a:t>
                      </a:r>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Fka</a:t>
                      </a:r>
                      <a:r>
                        <a:rPr lang="it-IT" sz="800" b="0" kern="1200" dirty="0">
                          <a:solidFill>
                            <a:schemeClr val="tx1"/>
                          </a:solidFill>
                          <a:effectLst/>
                          <a:latin typeface="+mn-lt"/>
                          <a:ea typeface="+mn-ea"/>
                          <a:cs typeface="+mn-cs"/>
                        </a:rPr>
                        <a:t> Delphi)</a:t>
                      </a:r>
                    </a:p>
                  </a:txBody>
                  <a:tcPr marL="9525" marR="9525" marT="9525" marB="0" anchor="b">
                    <a:lnL>
                      <a:noFill/>
                    </a:lnL>
                    <a:lnR>
                      <a:noFill/>
                    </a:lnR>
                    <a:lnT>
                      <a:noFill/>
                    </a:lnT>
                    <a:lnB>
                      <a:noFill/>
                    </a:lnB>
                    <a:solidFill>
                      <a:srgbClr val="EEEEEE"/>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4,716 B$</a:t>
                      </a:r>
                    </a:p>
                  </a:txBody>
                  <a:tcPr marL="9525" marR="9525" marT="9525" marB="0" anchor="b">
                    <a:lnL>
                      <a:noFill/>
                    </a:lnL>
                    <a:lnR>
                      <a:noFill/>
                    </a:lnR>
                    <a:lnT>
                      <a:noFill/>
                    </a:lnT>
                    <a:lnB>
                      <a:noFill/>
                    </a:lnB>
                    <a:solidFill>
                      <a:srgbClr val="EEEEEE"/>
                    </a:solidFill>
                  </a:tcPr>
                </a:tc>
                <a:extLst>
                  <a:ext uri="{0D108BD9-81ED-4DB2-BD59-A6C34878D82A}">
                    <a16:rowId xmlns:a16="http://schemas.microsoft.com/office/drawing/2014/main" val="3549631999"/>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Molex</a:t>
                      </a:r>
                      <a:endParaRPr lang="it-IT" sz="800" b="0" kern="1200" dirty="0">
                        <a:solidFill>
                          <a:schemeClr val="tx1"/>
                        </a:solidFill>
                        <a:effectLst/>
                        <a:latin typeface="+mn-lt"/>
                        <a:ea typeface="+mn-ea"/>
                        <a:cs typeface="+mn-cs"/>
                      </a:endParaRPr>
                    </a:p>
                  </a:txBody>
                  <a:tcPr marL="9525" marR="9525" marT="9525" marB="0" anchor="b">
                    <a:lnL>
                      <a:noFill/>
                    </a:lnL>
                    <a:lnR>
                      <a:noFill/>
                    </a:lnR>
                    <a:lnT>
                      <a:noFill/>
                    </a:lnT>
                    <a:lnB>
                      <a:noFill/>
                    </a:lnB>
                    <a:solidFill>
                      <a:srgbClr val="FFFFFF"/>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4,641 B$</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4005549368"/>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Foxconn </a:t>
                      </a:r>
                      <a:r>
                        <a:rPr lang="it-IT" sz="500" b="0" kern="1200" dirty="0">
                          <a:solidFill>
                            <a:schemeClr val="tx1"/>
                          </a:solidFill>
                          <a:effectLst/>
                          <a:latin typeface="+mn-lt"/>
                          <a:ea typeface="+mn-ea"/>
                          <a:cs typeface="+mn-cs"/>
                        </a:rPr>
                        <a:t>(Foxconn </a:t>
                      </a:r>
                      <a:r>
                        <a:rPr lang="it-IT" sz="500" b="0" kern="1200" dirty="0" err="1">
                          <a:solidFill>
                            <a:schemeClr val="tx1"/>
                          </a:solidFill>
                          <a:effectLst/>
                          <a:latin typeface="+mn-lt"/>
                          <a:ea typeface="+mn-ea"/>
                          <a:cs typeface="+mn-cs"/>
                        </a:rPr>
                        <a:t>Interconnect</a:t>
                      </a:r>
                      <a:r>
                        <a:rPr lang="it-IT" sz="500" b="0" kern="1200" dirty="0">
                          <a:solidFill>
                            <a:schemeClr val="tx1"/>
                          </a:solidFill>
                          <a:effectLst/>
                          <a:latin typeface="+mn-lt"/>
                          <a:ea typeface="+mn-ea"/>
                          <a:cs typeface="+mn-cs"/>
                        </a:rPr>
                        <a:t> Technology Limited, </a:t>
                      </a:r>
                      <a:r>
                        <a:rPr lang="it-IT" sz="500" b="0" kern="1200" dirty="0" err="1">
                          <a:solidFill>
                            <a:schemeClr val="tx1"/>
                          </a:solidFill>
                          <a:effectLst/>
                          <a:latin typeface="+mn-lt"/>
                          <a:ea typeface="+mn-ea"/>
                          <a:cs typeface="+mn-cs"/>
                        </a:rPr>
                        <a:t>Fit</a:t>
                      </a:r>
                      <a:r>
                        <a:rPr lang="it-IT" sz="500" b="0" kern="1200" dirty="0">
                          <a:solidFill>
                            <a:schemeClr val="tx1"/>
                          </a:solidFill>
                          <a:effectLst/>
                          <a:latin typeface="+mn-lt"/>
                          <a:ea typeface="+mn-ea"/>
                          <a:cs typeface="+mn-cs"/>
                        </a:rPr>
                        <a:t>)</a:t>
                      </a:r>
                      <a:endParaRPr lang="it-IT" sz="800" b="0" kern="1200" dirty="0">
                        <a:solidFill>
                          <a:schemeClr val="tx1"/>
                        </a:solidFill>
                        <a:effectLst/>
                        <a:latin typeface="+mn-lt"/>
                        <a:ea typeface="+mn-ea"/>
                        <a:cs typeface="+mn-cs"/>
                      </a:endParaRPr>
                    </a:p>
                  </a:txBody>
                  <a:tcPr marL="9525" marR="9525" marT="9525" marB="0" anchor="b">
                    <a:lnL>
                      <a:noFill/>
                    </a:lnL>
                    <a:lnR>
                      <a:noFill/>
                    </a:lnR>
                    <a:lnT>
                      <a:noFill/>
                    </a:lnT>
                    <a:lnB>
                      <a:noFill/>
                    </a:lnB>
                    <a:solidFill>
                      <a:srgbClr val="EEEEEE"/>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2,547 B$</a:t>
                      </a:r>
                    </a:p>
                  </a:txBody>
                  <a:tcPr marL="9525" marR="9525" marT="9525" marB="0" anchor="b">
                    <a:lnL>
                      <a:noFill/>
                    </a:lnL>
                    <a:lnR>
                      <a:noFill/>
                    </a:lnR>
                    <a:lnT>
                      <a:noFill/>
                    </a:lnT>
                    <a:lnB>
                      <a:noFill/>
                    </a:lnB>
                    <a:solidFill>
                      <a:srgbClr val="EEEEEE"/>
                    </a:solidFill>
                  </a:tcPr>
                </a:tc>
                <a:extLst>
                  <a:ext uri="{0D108BD9-81ED-4DB2-BD59-A6C34878D82A}">
                    <a16:rowId xmlns:a16="http://schemas.microsoft.com/office/drawing/2014/main" val="2088973516"/>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Luxshare</a:t>
                      </a:r>
                      <a:r>
                        <a:rPr lang="it-IT" sz="800" b="0" kern="1200" dirty="0">
                          <a:solidFill>
                            <a:schemeClr val="tx1"/>
                          </a:solidFill>
                          <a:effectLst/>
                          <a:latin typeface="+mn-lt"/>
                          <a:ea typeface="+mn-ea"/>
                          <a:cs typeface="+mn-cs"/>
                        </a:rPr>
                        <a:t> Precision</a:t>
                      </a:r>
                    </a:p>
                  </a:txBody>
                  <a:tcPr marL="9525" marR="9525" marT="9525" marB="0" anchor="b">
                    <a:lnL>
                      <a:noFill/>
                    </a:lnL>
                    <a:lnR>
                      <a:noFill/>
                    </a:lnR>
                    <a:lnT>
                      <a:noFill/>
                    </a:lnT>
                    <a:lnB>
                      <a:noFill/>
                    </a:lnB>
                    <a:solidFill>
                      <a:srgbClr val="FFFFFF"/>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2,337 B$</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2695740079"/>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Yazaki</a:t>
                      </a:r>
                      <a:endParaRPr lang="it-IT" sz="800" b="0" kern="1200" dirty="0">
                        <a:solidFill>
                          <a:schemeClr val="tx1"/>
                        </a:solidFill>
                        <a:effectLst/>
                        <a:latin typeface="+mn-lt"/>
                        <a:ea typeface="+mn-ea"/>
                        <a:cs typeface="+mn-cs"/>
                      </a:endParaRPr>
                    </a:p>
                  </a:txBody>
                  <a:tcPr marL="9525" marR="9525" marT="9525" marB="0" anchor="b">
                    <a:lnL>
                      <a:noFill/>
                    </a:lnL>
                    <a:lnR>
                      <a:noFill/>
                    </a:lnR>
                    <a:lnT>
                      <a:noFill/>
                    </a:lnT>
                    <a:lnB>
                      <a:noFill/>
                    </a:lnB>
                    <a:solidFill>
                      <a:srgbClr val="EEEEEE"/>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2,173 B$</a:t>
                      </a:r>
                    </a:p>
                  </a:txBody>
                  <a:tcPr marL="9525" marR="9525" marT="9525" marB="0" anchor="b">
                    <a:lnL>
                      <a:noFill/>
                    </a:lnL>
                    <a:lnR>
                      <a:noFill/>
                    </a:lnR>
                    <a:lnT>
                      <a:noFill/>
                    </a:lnT>
                    <a:lnB>
                      <a:noFill/>
                    </a:lnB>
                    <a:solidFill>
                      <a:srgbClr val="EEEEEE"/>
                    </a:solidFill>
                  </a:tcPr>
                </a:tc>
                <a:extLst>
                  <a:ext uri="{0D108BD9-81ED-4DB2-BD59-A6C34878D82A}">
                    <a16:rowId xmlns:a16="http://schemas.microsoft.com/office/drawing/2014/main" val="2847524078"/>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Rosenberger</a:t>
                      </a:r>
                      <a:endParaRPr lang="it-IT" sz="800" b="0" kern="1200" dirty="0">
                        <a:solidFill>
                          <a:schemeClr val="tx1"/>
                        </a:solidFill>
                        <a:effectLst/>
                        <a:latin typeface="+mn-lt"/>
                        <a:ea typeface="+mn-ea"/>
                        <a:cs typeface="+mn-cs"/>
                      </a:endParaRPr>
                    </a:p>
                  </a:txBody>
                  <a:tcPr marL="9525" marR="9525" marT="9525" marB="0" anchor="b">
                    <a:lnL>
                      <a:noFill/>
                    </a:lnL>
                    <a:lnR>
                      <a:noFill/>
                    </a:lnR>
                    <a:lnT>
                      <a:noFill/>
                    </a:lnT>
                    <a:lnB>
                      <a:noFill/>
                    </a:lnB>
                    <a:solidFill>
                      <a:srgbClr val="FFFFFF"/>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1,641 B$</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194214666"/>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JAE</a:t>
                      </a:r>
                    </a:p>
                  </a:txBody>
                  <a:tcPr marL="9525" marR="9525" marT="9525" marB="0" anchor="b">
                    <a:lnL>
                      <a:noFill/>
                    </a:lnL>
                    <a:lnR>
                      <a:noFill/>
                    </a:lnR>
                    <a:lnT>
                      <a:noFill/>
                    </a:lnT>
                    <a:lnB>
                      <a:noFill/>
                    </a:lnB>
                    <a:solidFill>
                      <a:srgbClr val="EEEEEE"/>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1,370 B$</a:t>
                      </a:r>
                    </a:p>
                  </a:txBody>
                  <a:tcPr marL="9525" marR="9525" marT="9525" marB="0" anchor="b">
                    <a:lnL>
                      <a:noFill/>
                    </a:lnL>
                    <a:lnR>
                      <a:noFill/>
                    </a:lnR>
                    <a:lnT>
                      <a:noFill/>
                    </a:lnT>
                    <a:lnB>
                      <a:noFill/>
                    </a:lnB>
                    <a:solidFill>
                      <a:srgbClr val="EEEEEE"/>
                    </a:solidFill>
                  </a:tcPr>
                </a:tc>
                <a:extLst>
                  <a:ext uri="{0D108BD9-81ED-4DB2-BD59-A6C34878D82A}">
                    <a16:rowId xmlns:a16="http://schemas.microsoft.com/office/drawing/2014/main" val="1560909678"/>
                  </a:ext>
                </a:extLst>
              </a:tr>
              <a:tr h="193963">
                <a:tc>
                  <a:txBody>
                    <a:bodyPr/>
                    <a:lstStyle/>
                    <a:p>
                      <a:pPr marL="0" algn="l" defTabSz="457200" rtl="0" eaLnBrk="1" fontAlgn="ctr" latinLnBrk="0" hangingPunct="1"/>
                      <a:r>
                        <a:rPr lang="it-IT" sz="800" b="0" kern="1200" dirty="0">
                          <a:solidFill>
                            <a:schemeClr val="tx1"/>
                          </a:solidFill>
                          <a:effectLst/>
                          <a:latin typeface="+mn-lt"/>
                          <a:ea typeface="+mn-ea"/>
                          <a:cs typeface="+mn-cs"/>
                        </a:rPr>
                        <a:t> </a:t>
                      </a:r>
                      <a:r>
                        <a:rPr lang="it-IT" sz="800" b="0" kern="1200" dirty="0" err="1">
                          <a:solidFill>
                            <a:schemeClr val="tx1"/>
                          </a:solidFill>
                          <a:effectLst/>
                          <a:latin typeface="+mn-lt"/>
                          <a:ea typeface="+mn-ea"/>
                          <a:cs typeface="+mn-cs"/>
                        </a:rPr>
                        <a:t>Hirose</a:t>
                      </a:r>
                      <a:r>
                        <a:rPr lang="it-IT" sz="800" b="0" kern="1200" dirty="0">
                          <a:solidFill>
                            <a:schemeClr val="tx1"/>
                          </a:solidFill>
                          <a:effectLst/>
                          <a:latin typeface="+mn-lt"/>
                          <a:ea typeface="+mn-ea"/>
                          <a:cs typeface="+mn-cs"/>
                        </a:rPr>
                        <a:t> Electric</a:t>
                      </a:r>
                    </a:p>
                  </a:txBody>
                  <a:tcPr marL="9525" marR="9525" marT="9525" marB="0" anchor="b">
                    <a:lnL>
                      <a:noFill/>
                    </a:lnL>
                    <a:lnR>
                      <a:noFill/>
                    </a:lnR>
                    <a:lnT>
                      <a:noFill/>
                    </a:lnT>
                    <a:lnB>
                      <a:noFill/>
                    </a:lnB>
                    <a:solidFill>
                      <a:srgbClr val="FFFFFF"/>
                    </a:solidFill>
                  </a:tcPr>
                </a:tc>
                <a:tc>
                  <a:txBody>
                    <a:bodyPr/>
                    <a:lstStyle/>
                    <a:p>
                      <a:pPr marL="0" algn="l" defTabSz="457200" rtl="0" eaLnBrk="1" fontAlgn="ctr" latinLnBrk="0" hangingPunct="1"/>
                      <a:r>
                        <a:rPr lang="it-IT" sz="800" b="0" kern="1200" dirty="0">
                          <a:solidFill>
                            <a:schemeClr val="tx1"/>
                          </a:solidFill>
                          <a:effectLst/>
                          <a:latin typeface="+mn-lt"/>
                          <a:ea typeface="+mn-ea"/>
                          <a:cs typeface="+mn-cs"/>
                        </a:rPr>
                        <a:t>  1,144 B$</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3020477494"/>
                  </a:ext>
                </a:extLst>
              </a:tr>
            </a:tbl>
          </a:graphicData>
        </a:graphic>
      </p:graphicFrame>
      <p:pic>
        <p:nvPicPr>
          <p:cNvPr id="10" name="Picture 4" descr="Risultato immagine per mondo">
            <a:extLst>
              <a:ext uri="{FF2B5EF4-FFF2-40B4-BE49-F238E27FC236}">
                <a16:creationId xmlns:a16="http://schemas.microsoft.com/office/drawing/2014/main" id="{E610ED3D-C0D6-936D-22C4-5E95403986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3310" y="192657"/>
            <a:ext cx="995363" cy="8572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9D7A94F-6BB9-78D7-C31E-61A7CEC47DC5}"/>
              </a:ext>
            </a:extLst>
          </p:cNvPr>
          <p:cNvPicPr>
            <a:picLocks noChangeAspect="1"/>
          </p:cNvPicPr>
          <p:nvPr/>
        </p:nvPicPr>
        <p:blipFill>
          <a:blip r:embed="rId4"/>
          <a:stretch>
            <a:fillRect/>
          </a:stretch>
        </p:blipFill>
        <p:spPr>
          <a:xfrm>
            <a:off x="9035800" y="1290396"/>
            <a:ext cx="245190" cy="144000"/>
          </a:xfrm>
          <a:prstGeom prst="rect">
            <a:avLst/>
          </a:prstGeom>
        </p:spPr>
      </p:pic>
      <p:pic>
        <p:nvPicPr>
          <p:cNvPr id="11" name="Picture 10">
            <a:extLst>
              <a:ext uri="{FF2B5EF4-FFF2-40B4-BE49-F238E27FC236}">
                <a16:creationId xmlns:a16="http://schemas.microsoft.com/office/drawing/2014/main" id="{E3FF74B6-CF48-CA70-0611-E6F8C46B66FF}"/>
              </a:ext>
            </a:extLst>
          </p:cNvPr>
          <p:cNvPicPr>
            <a:picLocks noChangeAspect="1"/>
          </p:cNvPicPr>
          <p:nvPr/>
        </p:nvPicPr>
        <p:blipFill>
          <a:blip r:embed="rId5"/>
          <a:stretch>
            <a:fillRect/>
          </a:stretch>
        </p:blipFill>
        <p:spPr>
          <a:xfrm>
            <a:off x="8906395" y="1450335"/>
            <a:ext cx="504000" cy="144000"/>
          </a:xfrm>
          <a:prstGeom prst="rect">
            <a:avLst/>
          </a:prstGeom>
        </p:spPr>
      </p:pic>
      <p:pic>
        <p:nvPicPr>
          <p:cNvPr id="12" name="Picture 11">
            <a:extLst>
              <a:ext uri="{FF2B5EF4-FFF2-40B4-BE49-F238E27FC236}">
                <a16:creationId xmlns:a16="http://schemas.microsoft.com/office/drawing/2014/main" id="{91BDEBFB-9B6C-2143-180E-9DBA6E43B943}"/>
              </a:ext>
            </a:extLst>
          </p:cNvPr>
          <p:cNvPicPr>
            <a:picLocks noChangeAspect="1"/>
          </p:cNvPicPr>
          <p:nvPr/>
        </p:nvPicPr>
        <p:blipFill>
          <a:blip r:embed="rId6"/>
          <a:stretch>
            <a:fillRect/>
          </a:stretch>
        </p:blipFill>
        <p:spPr>
          <a:xfrm>
            <a:off x="8835961" y="1666359"/>
            <a:ext cx="644868" cy="144000"/>
          </a:xfrm>
          <a:prstGeom prst="rect">
            <a:avLst/>
          </a:prstGeom>
        </p:spPr>
      </p:pic>
      <p:pic>
        <p:nvPicPr>
          <p:cNvPr id="13" name="Picture 12">
            <a:extLst>
              <a:ext uri="{FF2B5EF4-FFF2-40B4-BE49-F238E27FC236}">
                <a16:creationId xmlns:a16="http://schemas.microsoft.com/office/drawing/2014/main" id="{A6B8ED71-7605-C5B2-92E9-9888A96B9EB2}"/>
              </a:ext>
            </a:extLst>
          </p:cNvPr>
          <p:cNvPicPr>
            <a:picLocks noChangeAspect="1"/>
          </p:cNvPicPr>
          <p:nvPr/>
        </p:nvPicPr>
        <p:blipFill>
          <a:blip r:embed="rId7"/>
          <a:stretch>
            <a:fillRect/>
          </a:stretch>
        </p:blipFill>
        <p:spPr>
          <a:xfrm>
            <a:off x="8872878" y="1882383"/>
            <a:ext cx="571034" cy="144000"/>
          </a:xfrm>
          <a:prstGeom prst="rect">
            <a:avLst/>
          </a:prstGeom>
        </p:spPr>
      </p:pic>
      <p:pic>
        <p:nvPicPr>
          <p:cNvPr id="14" name="Picture 13">
            <a:extLst>
              <a:ext uri="{FF2B5EF4-FFF2-40B4-BE49-F238E27FC236}">
                <a16:creationId xmlns:a16="http://schemas.microsoft.com/office/drawing/2014/main" id="{A90CFE4B-34FB-3C90-6008-945C55DD5129}"/>
              </a:ext>
            </a:extLst>
          </p:cNvPr>
          <p:cNvPicPr>
            <a:picLocks noChangeAspect="1"/>
          </p:cNvPicPr>
          <p:nvPr/>
        </p:nvPicPr>
        <p:blipFill>
          <a:blip r:embed="rId8"/>
          <a:stretch>
            <a:fillRect/>
          </a:stretch>
        </p:blipFill>
        <p:spPr>
          <a:xfrm>
            <a:off x="8785472" y="2098407"/>
            <a:ext cx="745847" cy="144000"/>
          </a:xfrm>
          <a:prstGeom prst="rect">
            <a:avLst/>
          </a:prstGeom>
        </p:spPr>
      </p:pic>
      <p:pic>
        <p:nvPicPr>
          <p:cNvPr id="15" name="Picture 14">
            <a:extLst>
              <a:ext uri="{FF2B5EF4-FFF2-40B4-BE49-F238E27FC236}">
                <a16:creationId xmlns:a16="http://schemas.microsoft.com/office/drawing/2014/main" id="{A5F51A1A-F233-C553-D5F0-7EA867C3F91C}"/>
              </a:ext>
            </a:extLst>
          </p:cNvPr>
          <p:cNvPicPr>
            <a:picLocks noChangeAspect="1"/>
          </p:cNvPicPr>
          <p:nvPr/>
        </p:nvPicPr>
        <p:blipFill>
          <a:blip r:embed="rId9"/>
          <a:stretch>
            <a:fillRect/>
          </a:stretch>
        </p:blipFill>
        <p:spPr>
          <a:xfrm>
            <a:off x="8875728" y="2458447"/>
            <a:ext cx="565334" cy="144000"/>
          </a:xfrm>
          <a:prstGeom prst="rect">
            <a:avLst/>
          </a:prstGeom>
        </p:spPr>
      </p:pic>
      <p:pic>
        <p:nvPicPr>
          <p:cNvPr id="16" name="Picture 15">
            <a:extLst>
              <a:ext uri="{FF2B5EF4-FFF2-40B4-BE49-F238E27FC236}">
                <a16:creationId xmlns:a16="http://schemas.microsoft.com/office/drawing/2014/main" id="{885D80E5-4BA6-7A19-23E4-E53E65D27468}"/>
              </a:ext>
            </a:extLst>
          </p:cNvPr>
          <p:cNvPicPr>
            <a:picLocks noChangeAspect="1"/>
          </p:cNvPicPr>
          <p:nvPr/>
        </p:nvPicPr>
        <p:blipFill>
          <a:blip r:embed="rId10"/>
          <a:stretch>
            <a:fillRect/>
          </a:stretch>
        </p:blipFill>
        <p:spPr>
          <a:xfrm>
            <a:off x="9024681" y="2674471"/>
            <a:ext cx="267428" cy="144000"/>
          </a:xfrm>
          <a:prstGeom prst="rect">
            <a:avLst/>
          </a:prstGeom>
        </p:spPr>
      </p:pic>
      <p:pic>
        <p:nvPicPr>
          <p:cNvPr id="17" name="Picture 16">
            <a:extLst>
              <a:ext uri="{FF2B5EF4-FFF2-40B4-BE49-F238E27FC236}">
                <a16:creationId xmlns:a16="http://schemas.microsoft.com/office/drawing/2014/main" id="{275C20CE-39AC-0E7F-E0C5-F3C1DF72F561}"/>
              </a:ext>
            </a:extLst>
          </p:cNvPr>
          <p:cNvPicPr>
            <a:picLocks noChangeAspect="1"/>
          </p:cNvPicPr>
          <p:nvPr/>
        </p:nvPicPr>
        <p:blipFill>
          <a:blip r:embed="rId11"/>
          <a:stretch>
            <a:fillRect/>
          </a:stretch>
        </p:blipFill>
        <p:spPr>
          <a:xfrm>
            <a:off x="9005668" y="2818487"/>
            <a:ext cx="305455" cy="144000"/>
          </a:xfrm>
          <a:prstGeom prst="rect">
            <a:avLst/>
          </a:prstGeom>
        </p:spPr>
      </p:pic>
      <p:pic>
        <p:nvPicPr>
          <p:cNvPr id="18" name="Picture 17">
            <a:extLst>
              <a:ext uri="{FF2B5EF4-FFF2-40B4-BE49-F238E27FC236}">
                <a16:creationId xmlns:a16="http://schemas.microsoft.com/office/drawing/2014/main" id="{4AC418F0-2601-7B85-AC21-FF4B046E6733}"/>
              </a:ext>
            </a:extLst>
          </p:cNvPr>
          <p:cNvPicPr>
            <a:picLocks noChangeAspect="1"/>
          </p:cNvPicPr>
          <p:nvPr/>
        </p:nvPicPr>
        <p:blipFill>
          <a:blip r:embed="rId12"/>
          <a:stretch>
            <a:fillRect/>
          </a:stretch>
        </p:blipFill>
        <p:spPr>
          <a:xfrm>
            <a:off x="9019277" y="2242423"/>
            <a:ext cx="278237" cy="144000"/>
          </a:xfrm>
          <a:prstGeom prst="rect">
            <a:avLst/>
          </a:prstGeom>
        </p:spPr>
      </p:pic>
      <p:pic>
        <p:nvPicPr>
          <p:cNvPr id="19" name="Picture 18">
            <a:extLst>
              <a:ext uri="{FF2B5EF4-FFF2-40B4-BE49-F238E27FC236}">
                <a16:creationId xmlns:a16="http://schemas.microsoft.com/office/drawing/2014/main" id="{FED3A36D-EB68-40A5-D8C3-CC420C365180}"/>
              </a:ext>
            </a:extLst>
          </p:cNvPr>
          <p:cNvPicPr>
            <a:picLocks noChangeAspect="1"/>
          </p:cNvPicPr>
          <p:nvPr/>
        </p:nvPicPr>
        <p:blipFill>
          <a:blip r:embed="rId13"/>
          <a:stretch>
            <a:fillRect/>
          </a:stretch>
        </p:blipFill>
        <p:spPr>
          <a:xfrm>
            <a:off x="9029165" y="3034511"/>
            <a:ext cx="258461" cy="144000"/>
          </a:xfrm>
          <a:prstGeom prst="rect">
            <a:avLst/>
          </a:prstGeom>
        </p:spPr>
      </p:pic>
      <p:pic>
        <p:nvPicPr>
          <p:cNvPr id="21" name="Picture 20">
            <a:extLst>
              <a:ext uri="{FF2B5EF4-FFF2-40B4-BE49-F238E27FC236}">
                <a16:creationId xmlns:a16="http://schemas.microsoft.com/office/drawing/2014/main" id="{39BC2D20-8522-FFA1-9830-F6667B1B8B27}"/>
              </a:ext>
            </a:extLst>
          </p:cNvPr>
          <p:cNvPicPr>
            <a:picLocks noChangeAspect="1"/>
          </p:cNvPicPr>
          <p:nvPr/>
        </p:nvPicPr>
        <p:blipFill>
          <a:blip r:embed="rId14"/>
          <a:stretch>
            <a:fillRect/>
          </a:stretch>
        </p:blipFill>
        <p:spPr>
          <a:xfrm>
            <a:off x="8988971" y="4070721"/>
            <a:ext cx="338849" cy="161357"/>
          </a:xfrm>
          <a:prstGeom prst="rect">
            <a:avLst/>
          </a:prstGeom>
        </p:spPr>
      </p:pic>
      <p:pic>
        <p:nvPicPr>
          <p:cNvPr id="23" name="Picture 22">
            <a:extLst>
              <a:ext uri="{FF2B5EF4-FFF2-40B4-BE49-F238E27FC236}">
                <a16:creationId xmlns:a16="http://schemas.microsoft.com/office/drawing/2014/main" id="{68C9C134-3719-9697-1A6E-99BC167639F5}"/>
              </a:ext>
            </a:extLst>
          </p:cNvPr>
          <p:cNvPicPr>
            <a:picLocks noChangeAspect="1"/>
          </p:cNvPicPr>
          <p:nvPr/>
        </p:nvPicPr>
        <p:blipFill>
          <a:blip r:embed="rId15"/>
          <a:stretch>
            <a:fillRect/>
          </a:stretch>
        </p:blipFill>
        <p:spPr>
          <a:xfrm>
            <a:off x="8760315" y="4321414"/>
            <a:ext cx="796151" cy="157763"/>
          </a:xfrm>
          <a:prstGeom prst="rect">
            <a:avLst/>
          </a:prstGeom>
        </p:spPr>
      </p:pic>
      <p:pic>
        <p:nvPicPr>
          <p:cNvPr id="25" name="Picture 24">
            <a:extLst>
              <a:ext uri="{FF2B5EF4-FFF2-40B4-BE49-F238E27FC236}">
                <a16:creationId xmlns:a16="http://schemas.microsoft.com/office/drawing/2014/main" id="{CBA728EF-C10A-0910-EF2A-AE8AB600044A}"/>
              </a:ext>
            </a:extLst>
          </p:cNvPr>
          <p:cNvPicPr>
            <a:picLocks noChangeAspect="1"/>
          </p:cNvPicPr>
          <p:nvPr/>
        </p:nvPicPr>
        <p:blipFill>
          <a:blip r:embed="rId16"/>
          <a:stretch>
            <a:fillRect/>
          </a:stretch>
        </p:blipFill>
        <p:spPr>
          <a:xfrm>
            <a:off x="8889274" y="4693117"/>
            <a:ext cx="538237" cy="138132"/>
          </a:xfrm>
          <a:prstGeom prst="rect">
            <a:avLst/>
          </a:prstGeom>
        </p:spPr>
      </p:pic>
      <p:pic>
        <p:nvPicPr>
          <p:cNvPr id="27" name="Picture 26">
            <a:extLst>
              <a:ext uri="{FF2B5EF4-FFF2-40B4-BE49-F238E27FC236}">
                <a16:creationId xmlns:a16="http://schemas.microsoft.com/office/drawing/2014/main" id="{585619A4-D97A-5A48-B520-D6D27F9C8018}"/>
              </a:ext>
            </a:extLst>
          </p:cNvPr>
          <p:cNvPicPr>
            <a:picLocks noChangeAspect="1"/>
          </p:cNvPicPr>
          <p:nvPr/>
        </p:nvPicPr>
        <p:blipFill>
          <a:blip r:embed="rId17"/>
          <a:stretch>
            <a:fillRect/>
          </a:stretch>
        </p:blipFill>
        <p:spPr>
          <a:xfrm>
            <a:off x="8794498" y="5012714"/>
            <a:ext cx="727793" cy="181948"/>
          </a:xfrm>
          <a:prstGeom prst="rect">
            <a:avLst/>
          </a:prstGeom>
        </p:spPr>
      </p:pic>
      <p:pic>
        <p:nvPicPr>
          <p:cNvPr id="29" name="Picture 28">
            <a:extLst>
              <a:ext uri="{FF2B5EF4-FFF2-40B4-BE49-F238E27FC236}">
                <a16:creationId xmlns:a16="http://schemas.microsoft.com/office/drawing/2014/main" id="{5F4AD452-D31E-AD1A-43DE-63B20DC11B8C}"/>
              </a:ext>
            </a:extLst>
          </p:cNvPr>
          <p:cNvPicPr>
            <a:picLocks noChangeAspect="1"/>
          </p:cNvPicPr>
          <p:nvPr/>
        </p:nvPicPr>
        <p:blipFill>
          <a:blip r:embed="rId18"/>
          <a:stretch>
            <a:fillRect/>
          </a:stretch>
        </p:blipFill>
        <p:spPr>
          <a:xfrm>
            <a:off x="8765711" y="4531941"/>
            <a:ext cx="785361" cy="143983"/>
          </a:xfrm>
          <a:prstGeom prst="rect">
            <a:avLst/>
          </a:prstGeom>
        </p:spPr>
      </p:pic>
      <p:pic>
        <p:nvPicPr>
          <p:cNvPr id="33" name="Picture 32">
            <a:extLst>
              <a:ext uri="{FF2B5EF4-FFF2-40B4-BE49-F238E27FC236}">
                <a16:creationId xmlns:a16="http://schemas.microsoft.com/office/drawing/2014/main" id="{BF4196EA-B05A-B27C-36B3-4EEFA4CE4321}"/>
              </a:ext>
            </a:extLst>
          </p:cNvPr>
          <p:cNvPicPr>
            <a:picLocks noChangeAspect="1"/>
          </p:cNvPicPr>
          <p:nvPr/>
        </p:nvPicPr>
        <p:blipFill>
          <a:blip r:embed="rId19"/>
          <a:stretch>
            <a:fillRect/>
          </a:stretch>
        </p:blipFill>
        <p:spPr>
          <a:xfrm>
            <a:off x="8980551" y="4841762"/>
            <a:ext cx="355685" cy="204255"/>
          </a:xfrm>
          <a:prstGeom prst="rect">
            <a:avLst/>
          </a:prstGeom>
        </p:spPr>
      </p:pic>
      <p:pic>
        <p:nvPicPr>
          <p:cNvPr id="35" name="Picture 34">
            <a:extLst>
              <a:ext uri="{FF2B5EF4-FFF2-40B4-BE49-F238E27FC236}">
                <a16:creationId xmlns:a16="http://schemas.microsoft.com/office/drawing/2014/main" id="{1FF91268-C2A9-03E5-E89F-C9E806800CDC}"/>
              </a:ext>
            </a:extLst>
          </p:cNvPr>
          <p:cNvPicPr>
            <a:picLocks noChangeAspect="1"/>
          </p:cNvPicPr>
          <p:nvPr/>
        </p:nvPicPr>
        <p:blipFill>
          <a:blip r:embed="rId20"/>
          <a:stretch>
            <a:fillRect/>
          </a:stretch>
        </p:blipFill>
        <p:spPr>
          <a:xfrm>
            <a:off x="8724433" y="5273631"/>
            <a:ext cx="867925" cy="144654"/>
          </a:xfrm>
          <a:prstGeom prst="rect">
            <a:avLst/>
          </a:prstGeom>
        </p:spPr>
      </p:pic>
      <p:pic>
        <p:nvPicPr>
          <p:cNvPr id="37" name="Picture 36">
            <a:extLst>
              <a:ext uri="{FF2B5EF4-FFF2-40B4-BE49-F238E27FC236}">
                <a16:creationId xmlns:a16="http://schemas.microsoft.com/office/drawing/2014/main" id="{332EF02F-E3DA-3EC7-0CA9-8B0926E2327E}"/>
              </a:ext>
            </a:extLst>
          </p:cNvPr>
          <p:cNvPicPr>
            <a:picLocks noChangeAspect="1"/>
          </p:cNvPicPr>
          <p:nvPr/>
        </p:nvPicPr>
        <p:blipFill>
          <a:blip r:embed="rId21"/>
          <a:stretch>
            <a:fillRect/>
          </a:stretch>
        </p:blipFill>
        <p:spPr>
          <a:xfrm>
            <a:off x="8714865" y="5661248"/>
            <a:ext cx="887060" cy="175222"/>
          </a:xfrm>
          <a:prstGeom prst="rect">
            <a:avLst/>
          </a:prstGeom>
        </p:spPr>
      </p:pic>
      <p:pic>
        <p:nvPicPr>
          <p:cNvPr id="39" name="Picture 38">
            <a:extLst>
              <a:ext uri="{FF2B5EF4-FFF2-40B4-BE49-F238E27FC236}">
                <a16:creationId xmlns:a16="http://schemas.microsoft.com/office/drawing/2014/main" id="{3CB35A9D-3453-EF9E-6517-FF93D121D738}"/>
              </a:ext>
            </a:extLst>
          </p:cNvPr>
          <p:cNvPicPr>
            <a:picLocks noChangeAspect="1"/>
          </p:cNvPicPr>
          <p:nvPr/>
        </p:nvPicPr>
        <p:blipFill>
          <a:blip r:embed="rId22"/>
          <a:stretch>
            <a:fillRect/>
          </a:stretch>
        </p:blipFill>
        <p:spPr>
          <a:xfrm>
            <a:off x="8693987" y="5508826"/>
            <a:ext cx="928817" cy="152422"/>
          </a:xfrm>
          <a:prstGeom prst="rect">
            <a:avLst/>
          </a:prstGeom>
        </p:spPr>
      </p:pic>
      <p:pic>
        <p:nvPicPr>
          <p:cNvPr id="41" name="Picture 40">
            <a:extLst>
              <a:ext uri="{FF2B5EF4-FFF2-40B4-BE49-F238E27FC236}">
                <a16:creationId xmlns:a16="http://schemas.microsoft.com/office/drawing/2014/main" id="{84105383-27D4-E68A-3858-512FDEA9CEAB}"/>
              </a:ext>
            </a:extLst>
          </p:cNvPr>
          <p:cNvPicPr>
            <a:picLocks noChangeAspect="1"/>
          </p:cNvPicPr>
          <p:nvPr/>
        </p:nvPicPr>
        <p:blipFill>
          <a:blip r:embed="rId23"/>
          <a:stretch>
            <a:fillRect/>
          </a:stretch>
        </p:blipFill>
        <p:spPr>
          <a:xfrm>
            <a:off x="8847322" y="5853663"/>
            <a:ext cx="622147" cy="167625"/>
          </a:xfrm>
          <a:prstGeom prst="rect">
            <a:avLst/>
          </a:prstGeom>
        </p:spPr>
      </p:pic>
      <p:pic>
        <p:nvPicPr>
          <p:cNvPr id="43" name="Picture 42">
            <a:extLst>
              <a:ext uri="{FF2B5EF4-FFF2-40B4-BE49-F238E27FC236}">
                <a16:creationId xmlns:a16="http://schemas.microsoft.com/office/drawing/2014/main" id="{5D268015-9460-5469-DF51-3099F4E99146}"/>
              </a:ext>
            </a:extLst>
          </p:cNvPr>
          <p:cNvPicPr>
            <a:picLocks noChangeAspect="1"/>
          </p:cNvPicPr>
          <p:nvPr/>
        </p:nvPicPr>
        <p:blipFill>
          <a:blip r:embed="rId24"/>
          <a:stretch>
            <a:fillRect/>
          </a:stretch>
        </p:blipFill>
        <p:spPr>
          <a:xfrm>
            <a:off x="2494012" y="2996335"/>
            <a:ext cx="1484387" cy="264930"/>
          </a:xfrm>
          <a:prstGeom prst="rect">
            <a:avLst/>
          </a:prstGeom>
        </p:spPr>
      </p:pic>
      <p:pic>
        <p:nvPicPr>
          <p:cNvPr id="45" name="Picture 44">
            <a:extLst>
              <a:ext uri="{FF2B5EF4-FFF2-40B4-BE49-F238E27FC236}">
                <a16:creationId xmlns:a16="http://schemas.microsoft.com/office/drawing/2014/main" id="{C546A824-69D5-3CC1-FC8C-4AFE53BF5AA2}"/>
              </a:ext>
            </a:extLst>
          </p:cNvPr>
          <p:cNvPicPr>
            <a:picLocks noChangeAspect="1"/>
          </p:cNvPicPr>
          <p:nvPr/>
        </p:nvPicPr>
        <p:blipFill>
          <a:blip r:embed="rId25"/>
          <a:stretch>
            <a:fillRect/>
          </a:stretch>
        </p:blipFill>
        <p:spPr>
          <a:xfrm>
            <a:off x="2494012" y="3257933"/>
            <a:ext cx="1531140" cy="264930"/>
          </a:xfrm>
          <a:prstGeom prst="rect">
            <a:avLst/>
          </a:prstGeom>
        </p:spPr>
      </p:pic>
      <p:pic>
        <p:nvPicPr>
          <p:cNvPr id="47" name="Picture 46">
            <a:extLst>
              <a:ext uri="{FF2B5EF4-FFF2-40B4-BE49-F238E27FC236}">
                <a16:creationId xmlns:a16="http://schemas.microsoft.com/office/drawing/2014/main" id="{FF4D7561-ABCB-8043-38B9-0CEA9D811215}"/>
              </a:ext>
            </a:extLst>
          </p:cNvPr>
          <p:cNvPicPr>
            <a:picLocks noChangeAspect="1"/>
          </p:cNvPicPr>
          <p:nvPr/>
        </p:nvPicPr>
        <p:blipFill>
          <a:blip r:embed="rId26"/>
          <a:stretch>
            <a:fillRect/>
          </a:stretch>
        </p:blipFill>
        <p:spPr>
          <a:xfrm>
            <a:off x="2234136" y="5781443"/>
            <a:ext cx="2004138" cy="429771"/>
          </a:xfrm>
          <a:prstGeom prst="rect">
            <a:avLst/>
          </a:prstGeom>
        </p:spPr>
      </p:pic>
    </p:spTree>
    <p:extLst>
      <p:ext uri="{BB962C8B-B14F-4D97-AF65-F5344CB8AC3E}">
        <p14:creationId xmlns:p14="http://schemas.microsoft.com/office/powerpoint/2010/main" val="379126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par>
                                <p:cTn id="89" presetID="10" presetClass="entr" presetSubtype="0" fill="hold"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childTnLst>
                                </p:cTn>
                              </p:par>
                              <p:par>
                                <p:cTn id="95" presetID="10" presetClass="entr" presetSubtype="0" fill="hold"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nodeType="with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fade">
                                      <p:cBhvr>
                                        <p:cTn id="100" dur="500"/>
                                        <p:tgtEl>
                                          <p:spTgt spid="41"/>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B053E-DE69-8E4D-9CA4-EE8F2E91C890}"/>
              </a:ext>
            </a:extLst>
          </p:cNvPr>
          <p:cNvSpPr>
            <a:spLocks noGrp="1"/>
          </p:cNvSpPr>
          <p:nvPr>
            <p:ph type="title"/>
          </p:nvPr>
        </p:nvSpPr>
        <p:spPr/>
        <p:txBody>
          <a:bodyPr/>
          <a:lstStyle/>
          <a:p>
            <a:r>
              <a:rPr lang="it-IT" dirty="0"/>
              <a:t>Da un’indagine del 2018 condotta dalla McKinsey…</a:t>
            </a:r>
          </a:p>
        </p:txBody>
      </p:sp>
      <p:sp>
        <p:nvSpPr>
          <p:cNvPr id="3" name="Content Placeholder 2">
            <a:extLst>
              <a:ext uri="{FF2B5EF4-FFF2-40B4-BE49-F238E27FC236}">
                <a16:creationId xmlns:a16="http://schemas.microsoft.com/office/drawing/2014/main" id="{CC4EE986-2EFC-A149-1F21-3160B2B4C557}"/>
              </a:ext>
            </a:extLst>
          </p:cNvPr>
          <p:cNvSpPr>
            <a:spLocks noGrp="1"/>
          </p:cNvSpPr>
          <p:nvPr>
            <p:ph idx="1"/>
          </p:nvPr>
        </p:nvSpPr>
        <p:spPr>
          <a:xfrm>
            <a:off x="507868" y="1143000"/>
            <a:ext cx="11071516" cy="914400"/>
          </a:xfrm>
        </p:spPr>
        <p:txBody>
          <a:bodyPr/>
          <a:lstStyle/>
          <a:p>
            <a:r>
              <a:rPr lang="it-IT" dirty="0"/>
              <a:t>..che fece scattare l’allarme «contro» AMAZON</a:t>
            </a:r>
          </a:p>
          <a:p>
            <a:endParaRPr lang="it-IT" dirty="0"/>
          </a:p>
          <a:p>
            <a:endParaRPr lang="it-IT" dirty="0"/>
          </a:p>
          <a:p>
            <a:endParaRPr lang="it-IT" dirty="0"/>
          </a:p>
          <a:p>
            <a:endParaRPr lang="it-IT" dirty="0"/>
          </a:p>
          <a:p>
            <a:endParaRPr lang="it-IT" dirty="0"/>
          </a:p>
          <a:p>
            <a:endParaRPr lang="it-IT" dirty="0"/>
          </a:p>
          <a:p>
            <a:endParaRPr lang="it-IT" dirty="0"/>
          </a:p>
          <a:p>
            <a:endParaRPr lang="it-IT" sz="1400" dirty="0"/>
          </a:p>
          <a:p>
            <a:r>
              <a:rPr lang="it-IT" dirty="0"/>
              <a:t>I Clienti, così come i Fornitori,  considerano vitali la </a:t>
            </a:r>
            <a:r>
              <a:rPr lang="it-IT" i="1" dirty="0"/>
              <a:t>gamma di prodotti </a:t>
            </a:r>
            <a:r>
              <a:rPr lang="it-IT" dirty="0"/>
              <a:t>e la loro </a:t>
            </a:r>
            <a:r>
              <a:rPr lang="it-IT" i="1" dirty="0"/>
              <a:t>disponibilità. Il </a:t>
            </a:r>
            <a:r>
              <a:rPr lang="it-IT" i="1" dirty="0">
                <a:solidFill>
                  <a:srgbClr val="00B0F0"/>
                </a:solidFill>
              </a:rPr>
              <a:t>RAPPORTO</a:t>
            </a:r>
            <a:r>
              <a:rPr lang="it-IT" i="1" dirty="0"/>
              <a:t> conta ancora.</a:t>
            </a:r>
          </a:p>
        </p:txBody>
      </p:sp>
      <p:sp>
        <p:nvSpPr>
          <p:cNvPr id="4" name="TextBox 3">
            <a:extLst>
              <a:ext uri="{FF2B5EF4-FFF2-40B4-BE49-F238E27FC236}">
                <a16:creationId xmlns:a16="http://schemas.microsoft.com/office/drawing/2014/main" id="{CB98F95E-EC87-1FB8-E376-58C184CC466F}"/>
              </a:ext>
            </a:extLst>
          </p:cNvPr>
          <p:cNvSpPr txBox="1"/>
          <p:nvPr/>
        </p:nvSpPr>
        <p:spPr>
          <a:xfrm>
            <a:off x="333772" y="6237312"/>
            <a:ext cx="11588429" cy="253916"/>
          </a:xfrm>
          <a:prstGeom prst="rect">
            <a:avLst/>
          </a:prstGeom>
          <a:noFill/>
        </p:spPr>
        <p:txBody>
          <a:bodyPr wrap="none" rtlCol="0">
            <a:spAutoFit/>
          </a:bodyPr>
          <a:lstStyle/>
          <a:p>
            <a:r>
              <a:rPr lang="it-IT" sz="1050" dirty="0">
                <a:latin typeface="+mn-lt"/>
              </a:rPr>
              <a:t>Sondaggio </a:t>
            </a:r>
            <a:r>
              <a:rPr lang="en-US" sz="1050" dirty="0">
                <a:latin typeface="+mn-lt"/>
              </a:rPr>
              <a:t>del 2018 </a:t>
            </a:r>
            <a:r>
              <a:rPr lang="en-US" sz="1050" dirty="0" err="1">
                <a:latin typeface="+mn-lt"/>
              </a:rPr>
              <a:t>della</a:t>
            </a:r>
            <a:r>
              <a:rPr lang="en-US" sz="1050" dirty="0">
                <a:latin typeface="+mn-lt"/>
              </a:rPr>
              <a:t> McKinsey “</a:t>
            </a:r>
            <a:r>
              <a:rPr lang="en-US" sz="1050" dirty="0">
                <a:solidFill>
                  <a:schemeClr val="bg1">
                    <a:lumMod val="50000"/>
                  </a:schemeClr>
                </a:solidFill>
                <a:latin typeface="+mn-lt"/>
              </a:rPr>
              <a:t>Distribution Service Line Customer Survey</a:t>
            </a:r>
            <a:r>
              <a:rPr lang="en-US" sz="1050" dirty="0">
                <a:latin typeface="+mn-lt"/>
              </a:rPr>
              <a:t>”</a:t>
            </a:r>
            <a:r>
              <a:rPr lang="it-IT" sz="1050" dirty="0">
                <a:latin typeface="+mn-lt"/>
              </a:rPr>
              <a:t> sulla base della domanda "</a:t>
            </a:r>
            <a:r>
              <a:rPr lang="it-IT" sz="1050" dirty="0">
                <a:solidFill>
                  <a:schemeClr val="bg1">
                    <a:lumMod val="50000"/>
                  </a:schemeClr>
                </a:solidFill>
                <a:latin typeface="+mn-lt"/>
              </a:rPr>
              <a:t>Dove pensi che i distributori tradizionali forniscano attualmente il maggior valore?</a:t>
            </a:r>
            <a:r>
              <a:rPr lang="it-IT" sz="1050" dirty="0">
                <a:latin typeface="+mn-lt"/>
              </a:rPr>
              <a:t>"</a:t>
            </a:r>
            <a:r>
              <a:rPr lang="it-IT" sz="1050" dirty="0">
                <a:solidFill>
                  <a:schemeClr val="bg1">
                    <a:lumMod val="50000"/>
                  </a:schemeClr>
                </a:solidFill>
                <a:latin typeface="+mn-lt"/>
              </a:rPr>
              <a:t> </a:t>
            </a:r>
          </a:p>
        </p:txBody>
      </p:sp>
      <p:graphicFrame>
        <p:nvGraphicFramePr>
          <p:cNvPr id="5" name="Chart 4">
            <a:extLst>
              <a:ext uri="{FF2B5EF4-FFF2-40B4-BE49-F238E27FC236}">
                <a16:creationId xmlns:a16="http://schemas.microsoft.com/office/drawing/2014/main" id="{AA013F31-A7F9-AC25-1786-77467D312FA2}"/>
              </a:ext>
            </a:extLst>
          </p:cNvPr>
          <p:cNvGraphicFramePr>
            <a:graphicFrameLocks/>
          </p:cNvGraphicFramePr>
          <p:nvPr/>
        </p:nvGraphicFramePr>
        <p:xfrm>
          <a:off x="549796" y="2446129"/>
          <a:ext cx="5832648"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362F823F-6B07-E278-910F-80AEDBA6D596}"/>
              </a:ext>
            </a:extLst>
          </p:cNvPr>
          <p:cNvGraphicFramePr>
            <a:graphicFrameLocks/>
          </p:cNvGraphicFramePr>
          <p:nvPr/>
        </p:nvGraphicFramePr>
        <p:xfrm>
          <a:off x="5313149" y="2446129"/>
          <a:ext cx="612011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A4F22F15-C51A-0139-FFD7-B2B8458D2479}"/>
              </a:ext>
            </a:extLst>
          </p:cNvPr>
          <p:cNvSpPr txBox="1"/>
          <p:nvPr/>
        </p:nvSpPr>
        <p:spPr>
          <a:xfrm>
            <a:off x="507868" y="1775336"/>
            <a:ext cx="6120112" cy="461665"/>
          </a:xfrm>
          <a:prstGeom prst="rect">
            <a:avLst/>
          </a:prstGeom>
          <a:noFill/>
        </p:spPr>
        <p:txBody>
          <a:bodyPr wrap="square">
            <a:spAutoFit/>
          </a:bodyPr>
          <a:lstStyle/>
          <a:p>
            <a:r>
              <a:rPr lang="it-IT" sz="2400" b="1" i="0" u="none" strike="noStrike" dirty="0">
                <a:solidFill>
                  <a:srgbClr val="000000"/>
                </a:solidFill>
                <a:effectLst/>
                <a:latin typeface="Calibri" panose="020F0502020204030204" pitchFamily="34" charset="0"/>
              </a:rPr>
              <a:t>Importanza per i clienti</a:t>
            </a:r>
            <a:r>
              <a:rPr lang="it-IT" dirty="0"/>
              <a:t> </a:t>
            </a:r>
          </a:p>
        </p:txBody>
      </p:sp>
      <p:sp>
        <p:nvSpPr>
          <p:cNvPr id="10" name="TextBox 9">
            <a:extLst>
              <a:ext uri="{FF2B5EF4-FFF2-40B4-BE49-F238E27FC236}">
                <a16:creationId xmlns:a16="http://schemas.microsoft.com/office/drawing/2014/main" id="{DBC73EDA-A1DF-EB97-2437-3A06691CF6DE}"/>
              </a:ext>
            </a:extLst>
          </p:cNvPr>
          <p:cNvSpPr txBox="1"/>
          <p:nvPr/>
        </p:nvSpPr>
        <p:spPr>
          <a:xfrm>
            <a:off x="6311004" y="1772816"/>
            <a:ext cx="6120112" cy="461665"/>
          </a:xfrm>
          <a:prstGeom prst="rect">
            <a:avLst/>
          </a:prstGeom>
          <a:noFill/>
        </p:spPr>
        <p:txBody>
          <a:bodyPr wrap="square">
            <a:spAutoFit/>
          </a:bodyPr>
          <a:lstStyle/>
          <a:p>
            <a:r>
              <a:rPr lang="it-IT" sz="2400" b="1" i="0" u="none" strike="noStrike" dirty="0">
                <a:solidFill>
                  <a:srgbClr val="000000"/>
                </a:solidFill>
                <a:effectLst/>
                <a:latin typeface="Calibri" panose="020F0502020204030204" pitchFamily="34" charset="0"/>
              </a:rPr>
              <a:t>Importanza per i fornitori</a:t>
            </a:r>
            <a:r>
              <a:rPr lang="it-IT" dirty="0"/>
              <a:t> </a:t>
            </a:r>
          </a:p>
        </p:txBody>
      </p:sp>
      <p:sp>
        <p:nvSpPr>
          <p:cNvPr id="7" name="Oval 6">
            <a:extLst>
              <a:ext uri="{FF2B5EF4-FFF2-40B4-BE49-F238E27FC236}">
                <a16:creationId xmlns:a16="http://schemas.microsoft.com/office/drawing/2014/main" id="{480280EC-3A7A-D61A-EF65-383CA5D1D9F4}"/>
              </a:ext>
            </a:extLst>
          </p:cNvPr>
          <p:cNvSpPr/>
          <p:nvPr/>
        </p:nvSpPr>
        <p:spPr bwMode="auto">
          <a:xfrm>
            <a:off x="463006" y="2492896"/>
            <a:ext cx="11161240" cy="634773"/>
          </a:xfrm>
          <a:prstGeom prst="ellipse">
            <a:avLst/>
          </a:prstGeom>
          <a:noFill/>
          <a:ln w="952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pic>
        <p:nvPicPr>
          <p:cNvPr id="15362" name="Picture 2" descr="Survey v Questionnaire v Poll | How do you know which one to use">
            <a:extLst>
              <a:ext uri="{FF2B5EF4-FFF2-40B4-BE49-F238E27FC236}">
                <a16:creationId xmlns:a16="http://schemas.microsoft.com/office/drawing/2014/main" id="{1AFD3AC3-A055-C08E-9FE5-2CD5FAEB509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42884" y="533400"/>
            <a:ext cx="1187863" cy="412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693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17" dur="500"/>
                                        <p:tgtEl>
                                          <p:spTgt spid="5">
                                            <p:graphicEl>
                                              <a:chart seriesIdx="-3" categoryIdx="-3" bldStep="gridLegen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chart seriesIdx="0" categoryIdx="0" bldStep="ptInSeries"/>
                                            </p:graphicEl>
                                          </p:spTgt>
                                        </p:tgtEl>
                                        <p:attrNameLst>
                                          <p:attrName>style.visibility</p:attrName>
                                        </p:attrNameLst>
                                      </p:cBhvr>
                                      <p:to>
                                        <p:strVal val="visible"/>
                                      </p:to>
                                    </p:set>
                                    <p:animEffect transition="in" filter="fade">
                                      <p:cBhvr>
                                        <p:cTn id="22" dur="500"/>
                                        <p:tgtEl>
                                          <p:spTgt spid="5">
                                            <p:graphicEl>
                                              <a:chart seriesIdx="0" categoryIdx="0" bldStep="ptIn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chart seriesIdx="0" categoryIdx="1" bldStep="ptInSeries"/>
                                            </p:graphicEl>
                                          </p:spTgt>
                                        </p:tgtEl>
                                        <p:attrNameLst>
                                          <p:attrName>style.visibility</p:attrName>
                                        </p:attrNameLst>
                                      </p:cBhvr>
                                      <p:to>
                                        <p:strVal val="visible"/>
                                      </p:to>
                                    </p:set>
                                    <p:animEffect transition="in" filter="fade">
                                      <p:cBhvr>
                                        <p:cTn id="27" dur="500"/>
                                        <p:tgtEl>
                                          <p:spTgt spid="5">
                                            <p:graphicEl>
                                              <a:chart seriesIdx="0" categoryIdx="1" bldStep="ptIn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graphicEl>
                                              <a:chart seriesIdx="0" categoryIdx="2" bldStep="ptInSeries"/>
                                            </p:graphicEl>
                                          </p:spTgt>
                                        </p:tgtEl>
                                        <p:attrNameLst>
                                          <p:attrName>style.visibility</p:attrName>
                                        </p:attrNameLst>
                                      </p:cBhvr>
                                      <p:to>
                                        <p:strVal val="visible"/>
                                      </p:to>
                                    </p:set>
                                    <p:animEffect transition="in" filter="fade">
                                      <p:cBhvr>
                                        <p:cTn id="32" dur="500"/>
                                        <p:tgtEl>
                                          <p:spTgt spid="5">
                                            <p:graphicEl>
                                              <a:chart seriesIdx="0" categoryIdx="2" bldStep="ptIn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graphicEl>
                                              <a:chart seriesIdx="0" categoryIdx="3" bldStep="ptInSeries"/>
                                            </p:graphicEl>
                                          </p:spTgt>
                                        </p:tgtEl>
                                        <p:attrNameLst>
                                          <p:attrName>style.visibility</p:attrName>
                                        </p:attrNameLst>
                                      </p:cBhvr>
                                      <p:to>
                                        <p:strVal val="visible"/>
                                      </p:to>
                                    </p:set>
                                    <p:animEffect transition="in" filter="fade">
                                      <p:cBhvr>
                                        <p:cTn id="37" dur="500"/>
                                        <p:tgtEl>
                                          <p:spTgt spid="5">
                                            <p:graphicEl>
                                              <a:chart seriesIdx="0" categoryIdx="3" bldStep="ptIn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graphicEl>
                                              <a:chart seriesIdx="0" categoryIdx="4" bldStep="ptInSeries"/>
                                            </p:graphicEl>
                                          </p:spTgt>
                                        </p:tgtEl>
                                        <p:attrNameLst>
                                          <p:attrName>style.visibility</p:attrName>
                                        </p:attrNameLst>
                                      </p:cBhvr>
                                      <p:to>
                                        <p:strVal val="visible"/>
                                      </p:to>
                                    </p:set>
                                    <p:animEffect transition="in" filter="fade">
                                      <p:cBhvr>
                                        <p:cTn id="42" dur="500"/>
                                        <p:tgtEl>
                                          <p:spTgt spid="5">
                                            <p:graphicEl>
                                              <a:chart seriesIdx="0" categoryIdx="4" bldStep="ptIn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graphicEl>
                                              <a:chart seriesIdx="0" categoryIdx="5" bldStep="ptInSeries"/>
                                            </p:graphicEl>
                                          </p:spTgt>
                                        </p:tgtEl>
                                        <p:attrNameLst>
                                          <p:attrName>style.visibility</p:attrName>
                                        </p:attrNameLst>
                                      </p:cBhvr>
                                      <p:to>
                                        <p:strVal val="visible"/>
                                      </p:to>
                                    </p:set>
                                    <p:animEffect transition="in" filter="fade">
                                      <p:cBhvr>
                                        <p:cTn id="47" dur="500"/>
                                        <p:tgtEl>
                                          <p:spTgt spid="5">
                                            <p:graphicEl>
                                              <a:chart seriesIdx="0" categoryIdx="5" bldStep="ptIn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graphicEl>
                                              <a:chart seriesIdx="0" categoryIdx="6" bldStep="ptInSeries"/>
                                            </p:graphicEl>
                                          </p:spTgt>
                                        </p:tgtEl>
                                        <p:attrNameLst>
                                          <p:attrName>style.visibility</p:attrName>
                                        </p:attrNameLst>
                                      </p:cBhvr>
                                      <p:to>
                                        <p:strVal val="visible"/>
                                      </p:to>
                                    </p:set>
                                    <p:animEffect transition="in" filter="fade">
                                      <p:cBhvr>
                                        <p:cTn id="52" dur="500"/>
                                        <p:tgtEl>
                                          <p:spTgt spid="5">
                                            <p:graphicEl>
                                              <a:chart seriesIdx="0" categoryIdx="6" bldStep="ptIn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graphicEl>
                                              <a:chart seriesIdx="0" categoryIdx="7" bldStep="ptInSeries"/>
                                            </p:graphicEl>
                                          </p:spTgt>
                                        </p:tgtEl>
                                        <p:attrNameLst>
                                          <p:attrName>style.visibility</p:attrName>
                                        </p:attrNameLst>
                                      </p:cBhvr>
                                      <p:to>
                                        <p:strVal val="visible"/>
                                      </p:to>
                                    </p:set>
                                    <p:animEffect transition="in" filter="fade">
                                      <p:cBhvr>
                                        <p:cTn id="57" dur="500"/>
                                        <p:tgtEl>
                                          <p:spTgt spid="5">
                                            <p:graphicEl>
                                              <a:chart seriesIdx="0" categoryIdx="7" bldStep="ptInSeries"/>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
                                            <p:graphicEl>
                                              <a:chart seriesIdx="0" categoryIdx="8" bldStep="ptInSeries"/>
                                            </p:graphicEl>
                                          </p:spTgt>
                                        </p:tgtEl>
                                        <p:attrNameLst>
                                          <p:attrName>style.visibility</p:attrName>
                                        </p:attrNameLst>
                                      </p:cBhvr>
                                      <p:to>
                                        <p:strVal val="visible"/>
                                      </p:to>
                                    </p:set>
                                    <p:animEffect transition="in" filter="fade">
                                      <p:cBhvr>
                                        <p:cTn id="62" dur="500"/>
                                        <p:tgtEl>
                                          <p:spTgt spid="5">
                                            <p:graphicEl>
                                              <a:chart seriesIdx="0" categoryIdx="8" bldStep="ptInSeries"/>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graphicEl>
                                              <a:chart seriesIdx="0" categoryIdx="9" bldStep="ptInSeries"/>
                                            </p:graphicEl>
                                          </p:spTgt>
                                        </p:tgtEl>
                                        <p:attrNameLst>
                                          <p:attrName>style.visibility</p:attrName>
                                        </p:attrNameLst>
                                      </p:cBhvr>
                                      <p:to>
                                        <p:strVal val="visible"/>
                                      </p:to>
                                    </p:set>
                                    <p:animEffect transition="in" filter="fade">
                                      <p:cBhvr>
                                        <p:cTn id="67" dur="500"/>
                                        <p:tgtEl>
                                          <p:spTgt spid="5">
                                            <p:graphicEl>
                                              <a:chart seriesIdx="0" categoryIdx="9" bldStep="ptInSeries"/>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
                                            <p:graphicEl>
                                              <a:chart seriesIdx="0" categoryIdx="10" bldStep="ptInSeries"/>
                                            </p:graphicEl>
                                          </p:spTgt>
                                        </p:tgtEl>
                                        <p:attrNameLst>
                                          <p:attrName>style.visibility</p:attrName>
                                        </p:attrNameLst>
                                      </p:cBhvr>
                                      <p:to>
                                        <p:strVal val="visible"/>
                                      </p:to>
                                    </p:set>
                                    <p:animEffect transition="in" filter="fade">
                                      <p:cBhvr>
                                        <p:cTn id="72" dur="500"/>
                                        <p:tgtEl>
                                          <p:spTgt spid="5">
                                            <p:graphicEl>
                                              <a:chart seriesIdx="0" categoryIdx="10" bldStep="ptInSeries"/>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fade">
                                      <p:cBhvr>
                                        <p:cTn id="82" dur="500"/>
                                        <p:tgtEl>
                                          <p:spTgt spid="6">
                                            <p:graphicEl>
                                              <a:chart seriesIdx="-3" categoryIdx="-3" bldStep="gridLegend"/>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6">
                                            <p:graphicEl>
                                              <a:chart seriesIdx="0" categoryIdx="0" bldStep="ptInSeries"/>
                                            </p:graphicEl>
                                          </p:spTgt>
                                        </p:tgtEl>
                                        <p:attrNameLst>
                                          <p:attrName>style.visibility</p:attrName>
                                        </p:attrNameLst>
                                      </p:cBhvr>
                                      <p:to>
                                        <p:strVal val="visible"/>
                                      </p:to>
                                    </p:set>
                                    <p:animEffect transition="in" filter="fade">
                                      <p:cBhvr>
                                        <p:cTn id="87" dur="500"/>
                                        <p:tgtEl>
                                          <p:spTgt spid="6">
                                            <p:graphicEl>
                                              <a:chart seriesIdx="0" categoryIdx="0" bldStep="ptInSeries"/>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
                                            <p:graphicEl>
                                              <a:chart seriesIdx="0" categoryIdx="1" bldStep="ptInSeries"/>
                                            </p:graphicEl>
                                          </p:spTgt>
                                        </p:tgtEl>
                                        <p:attrNameLst>
                                          <p:attrName>style.visibility</p:attrName>
                                        </p:attrNameLst>
                                      </p:cBhvr>
                                      <p:to>
                                        <p:strVal val="visible"/>
                                      </p:to>
                                    </p:set>
                                    <p:animEffect transition="in" filter="fade">
                                      <p:cBhvr>
                                        <p:cTn id="92" dur="500"/>
                                        <p:tgtEl>
                                          <p:spTgt spid="6">
                                            <p:graphicEl>
                                              <a:chart seriesIdx="0" categoryIdx="1" bldStep="ptInSeries"/>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6">
                                            <p:graphicEl>
                                              <a:chart seriesIdx="0" categoryIdx="2" bldStep="ptInSeries"/>
                                            </p:graphicEl>
                                          </p:spTgt>
                                        </p:tgtEl>
                                        <p:attrNameLst>
                                          <p:attrName>style.visibility</p:attrName>
                                        </p:attrNameLst>
                                      </p:cBhvr>
                                      <p:to>
                                        <p:strVal val="visible"/>
                                      </p:to>
                                    </p:set>
                                    <p:animEffect transition="in" filter="fade">
                                      <p:cBhvr>
                                        <p:cTn id="97" dur="500"/>
                                        <p:tgtEl>
                                          <p:spTgt spid="6">
                                            <p:graphicEl>
                                              <a:chart seriesIdx="0" categoryIdx="2" bldStep="ptInSeries"/>
                                            </p:graphic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6">
                                            <p:graphicEl>
                                              <a:chart seriesIdx="0" categoryIdx="3" bldStep="ptInSeries"/>
                                            </p:graphicEl>
                                          </p:spTgt>
                                        </p:tgtEl>
                                        <p:attrNameLst>
                                          <p:attrName>style.visibility</p:attrName>
                                        </p:attrNameLst>
                                      </p:cBhvr>
                                      <p:to>
                                        <p:strVal val="visible"/>
                                      </p:to>
                                    </p:set>
                                    <p:animEffect transition="in" filter="fade">
                                      <p:cBhvr>
                                        <p:cTn id="102" dur="500"/>
                                        <p:tgtEl>
                                          <p:spTgt spid="6">
                                            <p:graphicEl>
                                              <a:chart seriesIdx="0" categoryIdx="3" bldStep="ptInSeries"/>
                                            </p:graphic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6">
                                            <p:graphicEl>
                                              <a:chart seriesIdx="0" categoryIdx="4" bldStep="ptInSeries"/>
                                            </p:graphicEl>
                                          </p:spTgt>
                                        </p:tgtEl>
                                        <p:attrNameLst>
                                          <p:attrName>style.visibility</p:attrName>
                                        </p:attrNameLst>
                                      </p:cBhvr>
                                      <p:to>
                                        <p:strVal val="visible"/>
                                      </p:to>
                                    </p:set>
                                    <p:animEffect transition="in" filter="fade">
                                      <p:cBhvr>
                                        <p:cTn id="107" dur="500"/>
                                        <p:tgtEl>
                                          <p:spTgt spid="6">
                                            <p:graphicEl>
                                              <a:chart seriesIdx="0" categoryIdx="4" bldStep="ptInSeries"/>
                                            </p:graphic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6">
                                            <p:graphicEl>
                                              <a:chart seriesIdx="0" categoryIdx="5" bldStep="ptInSeries"/>
                                            </p:graphicEl>
                                          </p:spTgt>
                                        </p:tgtEl>
                                        <p:attrNameLst>
                                          <p:attrName>style.visibility</p:attrName>
                                        </p:attrNameLst>
                                      </p:cBhvr>
                                      <p:to>
                                        <p:strVal val="visible"/>
                                      </p:to>
                                    </p:set>
                                    <p:animEffect transition="in" filter="fade">
                                      <p:cBhvr>
                                        <p:cTn id="112" dur="500"/>
                                        <p:tgtEl>
                                          <p:spTgt spid="6">
                                            <p:graphicEl>
                                              <a:chart seriesIdx="0" categoryIdx="5" bldStep="ptInSeries"/>
                                            </p:graphicEl>
                                          </p:spTgt>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6">
                                            <p:graphicEl>
                                              <a:chart seriesIdx="0" categoryIdx="6" bldStep="ptInSeries"/>
                                            </p:graphicEl>
                                          </p:spTgt>
                                        </p:tgtEl>
                                        <p:attrNameLst>
                                          <p:attrName>style.visibility</p:attrName>
                                        </p:attrNameLst>
                                      </p:cBhvr>
                                      <p:to>
                                        <p:strVal val="visible"/>
                                      </p:to>
                                    </p:set>
                                    <p:animEffect transition="in" filter="fade">
                                      <p:cBhvr>
                                        <p:cTn id="117" dur="500"/>
                                        <p:tgtEl>
                                          <p:spTgt spid="6">
                                            <p:graphicEl>
                                              <a:chart seriesIdx="0" categoryIdx="6" bldStep="ptInSeries"/>
                                            </p:graphic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6">
                                            <p:graphicEl>
                                              <a:chart seriesIdx="0" categoryIdx="7" bldStep="ptInSeries"/>
                                            </p:graphicEl>
                                          </p:spTgt>
                                        </p:tgtEl>
                                        <p:attrNameLst>
                                          <p:attrName>style.visibility</p:attrName>
                                        </p:attrNameLst>
                                      </p:cBhvr>
                                      <p:to>
                                        <p:strVal val="visible"/>
                                      </p:to>
                                    </p:set>
                                    <p:animEffect transition="in" filter="fade">
                                      <p:cBhvr>
                                        <p:cTn id="122" dur="500"/>
                                        <p:tgtEl>
                                          <p:spTgt spid="6">
                                            <p:graphicEl>
                                              <a:chart seriesIdx="0" categoryIdx="7" bldStep="ptInSeries"/>
                                            </p:graphicEl>
                                          </p:spTgt>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6">
                                            <p:graphicEl>
                                              <a:chart seriesIdx="0" categoryIdx="8" bldStep="ptInSeries"/>
                                            </p:graphicEl>
                                          </p:spTgt>
                                        </p:tgtEl>
                                        <p:attrNameLst>
                                          <p:attrName>style.visibility</p:attrName>
                                        </p:attrNameLst>
                                      </p:cBhvr>
                                      <p:to>
                                        <p:strVal val="visible"/>
                                      </p:to>
                                    </p:set>
                                    <p:animEffect transition="in" filter="fade">
                                      <p:cBhvr>
                                        <p:cTn id="127" dur="500"/>
                                        <p:tgtEl>
                                          <p:spTgt spid="6">
                                            <p:graphicEl>
                                              <a:chart seriesIdx="0" categoryIdx="8" bldStep="ptInSeries"/>
                                            </p:graphicEl>
                                          </p:spTgt>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7"/>
                                        </p:tgtEl>
                                        <p:attrNameLst>
                                          <p:attrName>style.visibility</p:attrName>
                                        </p:attrNameLst>
                                      </p:cBhvr>
                                      <p:to>
                                        <p:strVal val="visible"/>
                                      </p:to>
                                    </p:set>
                                    <p:animEffect transition="in" filter="fade">
                                      <p:cBhvr>
                                        <p:cTn id="132" dur="500"/>
                                        <p:tgtEl>
                                          <p:spTgt spid="7"/>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3">
                                            <p:txEl>
                                              <p:pRg st="9" end="9"/>
                                            </p:txEl>
                                          </p:spTgt>
                                        </p:tgtEl>
                                        <p:attrNameLst>
                                          <p:attrName>style.visibility</p:attrName>
                                        </p:attrNameLst>
                                      </p:cBhvr>
                                      <p:to>
                                        <p:strVal val="visible"/>
                                      </p:to>
                                    </p:set>
                                    <p:animEffect transition="in" filter="fade">
                                      <p:cBhvr>
                                        <p:cTn id="137" dur="500"/>
                                        <p:tgtEl>
                                          <p:spTgt spid="3">
                                            <p:txEl>
                                              <p:pRg st="9" end="9"/>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4"/>
                                        </p:tgtEl>
                                        <p:attrNameLst>
                                          <p:attrName>style.visibility</p:attrName>
                                        </p:attrNameLst>
                                      </p:cBhvr>
                                      <p:to>
                                        <p:strVal val="visible"/>
                                      </p:to>
                                    </p:set>
                                    <p:animEffect transition="in" filter="fade">
                                      <p:cBhvr>
                                        <p:cTn id="1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Graphic spid="5" grpId="0">
        <p:bldSub>
          <a:bldChart bld="seriesEl"/>
        </p:bldSub>
      </p:bldGraphic>
      <p:bldGraphic spid="6" grpId="0">
        <p:bldSub>
          <a:bldChart bld="seriesEl"/>
        </p:bldSub>
      </p:bldGraphic>
      <p:bldP spid="8" grpId="0"/>
      <p:bldP spid="10"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3AE89-0197-D93E-212E-87903CDC091A}"/>
              </a:ext>
            </a:extLst>
          </p:cNvPr>
          <p:cNvSpPr>
            <a:spLocks noGrp="1"/>
          </p:cNvSpPr>
          <p:nvPr>
            <p:ph type="title"/>
          </p:nvPr>
        </p:nvSpPr>
        <p:spPr/>
        <p:txBody>
          <a:bodyPr/>
          <a:lstStyle/>
          <a:p>
            <a:r>
              <a:rPr lang="it-IT" dirty="0"/>
              <a:t>Valori Richiesti ai Distributori</a:t>
            </a:r>
            <a:r>
              <a:rPr lang="it-IT" baseline="30000" dirty="0"/>
              <a:t>*</a:t>
            </a:r>
            <a:r>
              <a:rPr lang="it-IT" dirty="0"/>
              <a:t> dai Clienti dopo il COVID-19</a:t>
            </a:r>
          </a:p>
        </p:txBody>
      </p:sp>
      <p:pic>
        <p:nvPicPr>
          <p:cNvPr id="5" name="Picture 4">
            <a:extLst>
              <a:ext uri="{FF2B5EF4-FFF2-40B4-BE49-F238E27FC236}">
                <a16:creationId xmlns:a16="http://schemas.microsoft.com/office/drawing/2014/main" id="{3F1FD78A-6535-FD61-2009-D284884C4FD8}"/>
              </a:ext>
            </a:extLst>
          </p:cNvPr>
          <p:cNvPicPr>
            <a:picLocks noChangeAspect="1"/>
          </p:cNvPicPr>
          <p:nvPr/>
        </p:nvPicPr>
        <p:blipFill>
          <a:blip r:embed="rId3"/>
          <a:stretch>
            <a:fillRect/>
          </a:stretch>
        </p:blipFill>
        <p:spPr>
          <a:xfrm>
            <a:off x="3214092" y="1268760"/>
            <a:ext cx="8672671" cy="5251458"/>
          </a:xfrm>
          <a:prstGeom prst="rect">
            <a:avLst/>
          </a:prstGeom>
        </p:spPr>
      </p:pic>
      <p:pic>
        <p:nvPicPr>
          <p:cNvPr id="9" name="Picture 8">
            <a:extLst>
              <a:ext uri="{FF2B5EF4-FFF2-40B4-BE49-F238E27FC236}">
                <a16:creationId xmlns:a16="http://schemas.microsoft.com/office/drawing/2014/main" id="{12B52FF2-F4A3-DAF9-A333-155D6107F7A1}"/>
              </a:ext>
            </a:extLst>
          </p:cNvPr>
          <p:cNvPicPr>
            <a:picLocks noChangeAspect="1"/>
          </p:cNvPicPr>
          <p:nvPr/>
        </p:nvPicPr>
        <p:blipFill>
          <a:blip r:embed="rId4"/>
          <a:stretch>
            <a:fillRect/>
          </a:stretch>
        </p:blipFill>
        <p:spPr>
          <a:xfrm>
            <a:off x="405780" y="1512064"/>
            <a:ext cx="3141906" cy="4104456"/>
          </a:xfrm>
          <a:prstGeom prst="rect">
            <a:avLst/>
          </a:prstGeom>
        </p:spPr>
      </p:pic>
      <p:sp>
        <p:nvSpPr>
          <p:cNvPr id="10" name="TextBox 9">
            <a:extLst>
              <a:ext uri="{FF2B5EF4-FFF2-40B4-BE49-F238E27FC236}">
                <a16:creationId xmlns:a16="http://schemas.microsoft.com/office/drawing/2014/main" id="{5B7B253A-43AF-F342-D3C8-F50D3CA43285}"/>
              </a:ext>
            </a:extLst>
          </p:cNvPr>
          <p:cNvSpPr txBox="1"/>
          <p:nvPr/>
        </p:nvSpPr>
        <p:spPr>
          <a:xfrm>
            <a:off x="421319" y="5508798"/>
            <a:ext cx="2736647" cy="215444"/>
          </a:xfrm>
          <a:prstGeom prst="rect">
            <a:avLst/>
          </a:prstGeom>
          <a:noFill/>
        </p:spPr>
        <p:txBody>
          <a:bodyPr wrap="none" rtlCol="0">
            <a:spAutoFit/>
          </a:bodyPr>
          <a:lstStyle/>
          <a:p>
            <a:r>
              <a:rPr lang="it-IT" sz="800" baseline="30000" dirty="0">
                <a:latin typeface="+mn-lt"/>
              </a:rPr>
              <a:t>*</a:t>
            </a:r>
            <a:r>
              <a:rPr lang="it-IT" sz="800" dirty="0">
                <a:latin typeface="+mn-lt"/>
              </a:rPr>
              <a:t>Distributori di materiale per l’Industria e per l’Elettronica</a:t>
            </a:r>
          </a:p>
        </p:txBody>
      </p:sp>
      <p:sp>
        <p:nvSpPr>
          <p:cNvPr id="11" name="TextBox 10">
            <a:extLst>
              <a:ext uri="{FF2B5EF4-FFF2-40B4-BE49-F238E27FC236}">
                <a16:creationId xmlns:a16="http://schemas.microsoft.com/office/drawing/2014/main" id="{53C78811-D2CB-2849-06D3-E5FF744B74F8}"/>
              </a:ext>
            </a:extLst>
          </p:cNvPr>
          <p:cNvSpPr txBox="1"/>
          <p:nvPr/>
        </p:nvSpPr>
        <p:spPr>
          <a:xfrm>
            <a:off x="7039670" y="2060848"/>
            <a:ext cx="1668983" cy="338554"/>
          </a:xfrm>
          <a:prstGeom prst="rect">
            <a:avLst/>
          </a:prstGeom>
          <a:solidFill>
            <a:schemeClr val="bg1"/>
          </a:solidFill>
          <a:ln>
            <a:solidFill>
              <a:srgbClr val="002060"/>
            </a:solidFill>
          </a:ln>
        </p:spPr>
        <p:txBody>
          <a:bodyPr wrap="none" rtlCol="0">
            <a:spAutoFit/>
          </a:bodyPr>
          <a:lstStyle/>
          <a:p>
            <a:r>
              <a:rPr lang="it-IT" sz="1600" dirty="0">
                <a:latin typeface="+mn-lt"/>
              </a:rPr>
              <a:t>DISPONIBILITA’</a:t>
            </a:r>
          </a:p>
        </p:txBody>
      </p:sp>
      <p:sp>
        <p:nvSpPr>
          <p:cNvPr id="12" name="TextBox 11">
            <a:extLst>
              <a:ext uri="{FF2B5EF4-FFF2-40B4-BE49-F238E27FC236}">
                <a16:creationId xmlns:a16="http://schemas.microsoft.com/office/drawing/2014/main" id="{EA645436-40F8-7795-5DAF-C6048DCBA375}"/>
              </a:ext>
            </a:extLst>
          </p:cNvPr>
          <p:cNvSpPr txBox="1"/>
          <p:nvPr/>
        </p:nvSpPr>
        <p:spPr>
          <a:xfrm>
            <a:off x="7039670" y="2385428"/>
            <a:ext cx="1981120" cy="338554"/>
          </a:xfrm>
          <a:prstGeom prst="rect">
            <a:avLst/>
          </a:prstGeom>
          <a:solidFill>
            <a:schemeClr val="bg1"/>
          </a:solidFill>
          <a:ln>
            <a:solidFill>
              <a:srgbClr val="002060"/>
            </a:solidFill>
          </a:ln>
        </p:spPr>
        <p:txBody>
          <a:bodyPr wrap="none" rtlCol="0">
            <a:spAutoFit/>
          </a:bodyPr>
          <a:lstStyle/>
          <a:p>
            <a:r>
              <a:rPr lang="it-IT" sz="1600" dirty="0">
                <a:latin typeface="+mn-lt"/>
              </a:rPr>
              <a:t>SERVIZIO CLIENTI</a:t>
            </a:r>
          </a:p>
        </p:txBody>
      </p:sp>
      <p:sp>
        <p:nvSpPr>
          <p:cNvPr id="13" name="TextBox 12">
            <a:extLst>
              <a:ext uri="{FF2B5EF4-FFF2-40B4-BE49-F238E27FC236}">
                <a16:creationId xmlns:a16="http://schemas.microsoft.com/office/drawing/2014/main" id="{87CECD2F-6070-B5B7-0CCC-6CD0223C244A}"/>
              </a:ext>
            </a:extLst>
          </p:cNvPr>
          <p:cNvSpPr txBox="1"/>
          <p:nvPr/>
        </p:nvSpPr>
        <p:spPr>
          <a:xfrm>
            <a:off x="7039670" y="2708340"/>
            <a:ext cx="3159198" cy="338554"/>
          </a:xfrm>
          <a:prstGeom prst="rect">
            <a:avLst/>
          </a:prstGeom>
          <a:solidFill>
            <a:srgbClr val="FFFF00"/>
          </a:solidFill>
          <a:ln>
            <a:solidFill>
              <a:srgbClr val="002060"/>
            </a:solidFill>
          </a:ln>
        </p:spPr>
        <p:txBody>
          <a:bodyPr wrap="none" rtlCol="0">
            <a:spAutoFit/>
          </a:bodyPr>
          <a:lstStyle/>
          <a:p>
            <a:r>
              <a:rPr lang="it-IT" sz="1600" dirty="0">
                <a:latin typeface="+mn-lt"/>
              </a:rPr>
              <a:t>SERVIZI A VALORE AGGIUNTO</a:t>
            </a:r>
          </a:p>
        </p:txBody>
      </p:sp>
      <p:sp>
        <p:nvSpPr>
          <p:cNvPr id="14" name="TextBox 13">
            <a:extLst>
              <a:ext uri="{FF2B5EF4-FFF2-40B4-BE49-F238E27FC236}">
                <a16:creationId xmlns:a16="http://schemas.microsoft.com/office/drawing/2014/main" id="{B26AE136-DF77-01F8-A7F2-8F7DBE35EDA4}"/>
              </a:ext>
            </a:extLst>
          </p:cNvPr>
          <p:cNvSpPr txBox="1"/>
          <p:nvPr/>
        </p:nvSpPr>
        <p:spPr>
          <a:xfrm>
            <a:off x="7048901" y="3347700"/>
            <a:ext cx="3005951" cy="369332"/>
          </a:xfrm>
          <a:prstGeom prst="rect">
            <a:avLst/>
          </a:prstGeom>
          <a:solidFill>
            <a:schemeClr val="bg1"/>
          </a:solidFill>
          <a:ln>
            <a:solidFill>
              <a:srgbClr val="002060"/>
            </a:solidFill>
          </a:ln>
        </p:spPr>
        <p:txBody>
          <a:bodyPr wrap="none" rtlCol="0">
            <a:spAutoFit/>
          </a:bodyPr>
          <a:lstStyle/>
          <a:p>
            <a:r>
              <a:rPr lang="it-IT" sz="1800" dirty="0">
                <a:latin typeface="+mn-lt"/>
              </a:rPr>
              <a:t>Piattaforma di e-Commerce</a:t>
            </a:r>
          </a:p>
        </p:txBody>
      </p:sp>
    </p:spTree>
    <p:extLst>
      <p:ext uri="{BB962C8B-B14F-4D97-AF65-F5344CB8AC3E}">
        <p14:creationId xmlns:p14="http://schemas.microsoft.com/office/powerpoint/2010/main" val="1300069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48058-A3BC-1D25-689E-F882F66BF5AD}"/>
              </a:ext>
            </a:extLst>
          </p:cNvPr>
          <p:cNvSpPr>
            <a:spLocks noGrp="1"/>
          </p:cNvSpPr>
          <p:nvPr>
            <p:ph type="title"/>
          </p:nvPr>
        </p:nvSpPr>
        <p:spPr/>
        <p:txBody>
          <a:bodyPr/>
          <a:lstStyle/>
          <a:p>
            <a:r>
              <a:rPr lang="it-IT" dirty="0"/>
              <a:t>Valori nella Catena di Fornitura dei Componenti Elettronici…</a:t>
            </a:r>
          </a:p>
        </p:txBody>
      </p:sp>
      <p:sp>
        <p:nvSpPr>
          <p:cNvPr id="5" name="Oval 4">
            <a:extLst>
              <a:ext uri="{FF2B5EF4-FFF2-40B4-BE49-F238E27FC236}">
                <a16:creationId xmlns:a16="http://schemas.microsoft.com/office/drawing/2014/main" id="{C7DF932F-675B-0FB4-038B-14B3F34E0416}"/>
              </a:ext>
            </a:extLst>
          </p:cNvPr>
          <p:cNvSpPr>
            <a:spLocks noChangeAspect="1"/>
          </p:cNvSpPr>
          <p:nvPr/>
        </p:nvSpPr>
        <p:spPr bwMode="auto">
          <a:xfrm>
            <a:off x="549796" y="1434949"/>
            <a:ext cx="1268601" cy="1224855"/>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Gamma di prodotti</a:t>
            </a:r>
            <a:endParaRPr lang="it-IT" sz="900" b="0" i="0" u="none" strike="noStrike" dirty="0">
              <a:solidFill>
                <a:srgbClr val="000000"/>
              </a:solidFill>
              <a:effectLst/>
              <a:latin typeface="Calibri" panose="020F0502020204030204" pitchFamily="34" charset="0"/>
            </a:endParaRPr>
          </a:p>
        </p:txBody>
      </p:sp>
      <p:sp>
        <p:nvSpPr>
          <p:cNvPr id="6" name="Oval 5">
            <a:extLst>
              <a:ext uri="{FF2B5EF4-FFF2-40B4-BE49-F238E27FC236}">
                <a16:creationId xmlns:a16="http://schemas.microsoft.com/office/drawing/2014/main" id="{241DCA62-D0CB-F29F-AED7-888539A43405}"/>
              </a:ext>
            </a:extLst>
          </p:cNvPr>
          <p:cNvSpPr>
            <a:spLocks noChangeAspect="1"/>
          </p:cNvSpPr>
          <p:nvPr/>
        </p:nvSpPr>
        <p:spPr bwMode="auto">
          <a:xfrm>
            <a:off x="2564351" y="3329731"/>
            <a:ext cx="1268601" cy="1224855"/>
          </a:xfrm>
          <a:prstGeom prst="ellips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Rapporto con il rappresentante di Vendita</a:t>
            </a:r>
            <a:endParaRPr lang="it-IT" sz="900" b="0" i="0" u="none" strike="noStrike" dirty="0">
              <a:solidFill>
                <a:srgbClr val="000000"/>
              </a:solidFill>
              <a:effectLst/>
              <a:latin typeface="Calibri" panose="020F0502020204030204" pitchFamily="34" charset="0"/>
            </a:endParaRPr>
          </a:p>
        </p:txBody>
      </p:sp>
      <p:sp>
        <p:nvSpPr>
          <p:cNvPr id="7" name="Oval 6">
            <a:extLst>
              <a:ext uri="{FF2B5EF4-FFF2-40B4-BE49-F238E27FC236}">
                <a16:creationId xmlns:a16="http://schemas.microsoft.com/office/drawing/2014/main" id="{2CFD276D-D6BF-DF7B-E3E9-DB681764F4B0}"/>
              </a:ext>
            </a:extLst>
          </p:cNvPr>
          <p:cNvSpPr>
            <a:spLocks noChangeAspect="1"/>
          </p:cNvSpPr>
          <p:nvPr/>
        </p:nvSpPr>
        <p:spPr bwMode="auto">
          <a:xfrm>
            <a:off x="8593733" y="2527573"/>
            <a:ext cx="1268601" cy="122485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Consegna il giorno stesso / successivo</a:t>
            </a:r>
            <a:endParaRPr lang="it-IT" sz="900" b="0" i="0" u="none" strike="noStrike" dirty="0">
              <a:solidFill>
                <a:srgbClr val="000000"/>
              </a:solidFill>
              <a:effectLst/>
              <a:latin typeface="Calibri" panose="020F0502020204030204" pitchFamily="34" charset="0"/>
            </a:endParaRPr>
          </a:p>
        </p:txBody>
      </p:sp>
      <p:sp>
        <p:nvSpPr>
          <p:cNvPr id="8" name="Oval 7">
            <a:extLst>
              <a:ext uri="{FF2B5EF4-FFF2-40B4-BE49-F238E27FC236}">
                <a16:creationId xmlns:a16="http://schemas.microsoft.com/office/drawing/2014/main" id="{6CC31FBF-D434-AF4A-26EA-FB6F266676EB}"/>
              </a:ext>
            </a:extLst>
          </p:cNvPr>
          <p:cNvSpPr>
            <a:spLocks noChangeAspect="1"/>
          </p:cNvSpPr>
          <p:nvPr/>
        </p:nvSpPr>
        <p:spPr bwMode="auto">
          <a:xfrm>
            <a:off x="7609889" y="3579318"/>
            <a:ext cx="1268601" cy="1224855"/>
          </a:xfrm>
          <a:prstGeom prst="ellipse">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Servizio clienti</a:t>
            </a:r>
            <a:endParaRPr lang="it-IT" sz="900" b="0" i="0" u="none" strike="noStrike" dirty="0">
              <a:solidFill>
                <a:srgbClr val="000000"/>
              </a:solidFill>
              <a:effectLst/>
              <a:latin typeface="Calibri" panose="020F0502020204030204" pitchFamily="34" charset="0"/>
            </a:endParaRPr>
          </a:p>
        </p:txBody>
      </p:sp>
      <p:sp>
        <p:nvSpPr>
          <p:cNvPr id="9" name="Oval 8">
            <a:extLst>
              <a:ext uri="{FF2B5EF4-FFF2-40B4-BE49-F238E27FC236}">
                <a16:creationId xmlns:a16="http://schemas.microsoft.com/office/drawing/2014/main" id="{C997A991-05C9-28BE-8037-6690AA335692}"/>
              </a:ext>
            </a:extLst>
          </p:cNvPr>
          <p:cNvSpPr>
            <a:spLocks noChangeAspect="1"/>
          </p:cNvSpPr>
          <p:nvPr/>
        </p:nvSpPr>
        <p:spPr bwMode="auto">
          <a:xfrm>
            <a:off x="2023538" y="1434949"/>
            <a:ext cx="1268601" cy="1224855"/>
          </a:xfrm>
          <a:prstGeom prst="ellipse">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solidFill>
                  <a:schemeClr val="bg1">
                    <a:lumMod val="95000"/>
                  </a:schemeClr>
                </a:solidFill>
                <a:effectLst/>
              </a:rPr>
              <a:t>Disponibilità del prodotto</a:t>
            </a:r>
            <a:endParaRPr lang="it-IT" sz="900" b="0" i="0" u="none" strike="noStrike" dirty="0">
              <a:solidFill>
                <a:schemeClr val="bg1">
                  <a:lumMod val="95000"/>
                </a:schemeClr>
              </a:solidFill>
              <a:effectLst/>
              <a:latin typeface="Calibri" panose="020F0502020204030204" pitchFamily="34" charset="0"/>
            </a:endParaRPr>
          </a:p>
        </p:txBody>
      </p:sp>
      <p:sp>
        <p:nvSpPr>
          <p:cNvPr id="10" name="Oval 9">
            <a:extLst>
              <a:ext uri="{FF2B5EF4-FFF2-40B4-BE49-F238E27FC236}">
                <a16:creationId xmlns:a16="http://schemas.microsoft.com/office/drawing/2014/main" id="{A509F599-B292-3579-46E7-805D8EB9334D}"/>
              </a:ext>
            </a:extLst>
          </p:cNvPr>
          <p:cNvSpPr>
            <a:spLocks noChangeAspect="1"/>
          </p:cNvSpPr>
          <p:nvPr/>
        </p:nvSpPr>
        <p:spPr bwMode="auto">
          <a:xfrm>
            <a:off x="3947554" y="3501008"/>
            <a:ext cx="1268601" cy="122485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Prezzi</a:t>
            </a:r>
            <a:endParaRPr lang="it-IT" sz="900" b="0" i="0" u="none" strike="noStrike" dirty="0">
              <a:solidFill>
                <a:srgbClr val="000000"/>
              </a:solidFill>
              <a:effectLst/>
              <a:latin typeface="Calibri" panose="020F0502020204030204" pitchFamily="34" charset="0"/>
            </a:endParaRPr>
          </a:p>
        </p:txBody>
      </p:sp>
      <p:sp>
        <p:nvSpPr>
          <p:cNvPr id="13" name="Oval 12">
            <a:extLst>
              <a:ext uri="{FF2B5EF4-FFF2-40B4-BE49-F238E27FC236}">
                <a16:creationId xmlns:a16="http://schemas.microsoft.com/office/drawing/2014/main" id="{B8DF919C-961D-97C0-DFB2-4086A21D9E87}"/>
              </a:ext>
            </a:extLst>
          </p:cNvPr>
          <p:cNvSpPr>
            <a:spLocks noChangeAspect="1"/>
          </p:cNvSpPr>
          <p:nvPr/>
        </p:nvSpPr>
        <p:spPr bwMode="auto">
          <a:xfrm>
            <a:off x="10270876" y="4838292"/>
            <a:ext cx="1268601" cy="1224855"/>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Monitoraggio in tempo reale</a:t>
            </a:r>
          </a:p>
        </p:txBody>
      </p:sp>
      <p:sp>
        <p:nvSpPr>
          <p:cNvPr id="16" name="Oval 15">
            <a:extLst>
              <a:ext uri="{FF2B5EF4-FFF2-40B4-BE49-F238E27FC236}">
                <a16:creationId xmlns:a16="http://schemas.microsoft.com/office/drawing/2014/main" id="{D814FDA8-5478-90DB-EA32-BA2B69B8DAD1}"/>
              </a:ext>
            </a:extLst>
          </p:cNvPr>
          <p:cNvSpPr>
            <a:spLocks noChangeAspect="1"/>
          </p:cNvSpPr>
          <p:nvPr/>
        </p:nvSpPr>
        <p:spPr bwMode="auto">
          <a:xfrm>
            <a:off x="3383898" y="2328747"/>
            <a:ext cx="1268601" cy="1224855"/>
          </a:xfrm>
          <a:prstGeom prst="ellips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Competenza Tecnica</a:t>
            </a:r>
          </a:p>
        </p:txBody>
      </p:sp>
      <p:sp>
        <p:nvSpPr>
          <p:cNvPr id="17" name="Oval 16">
            <a:extLst>
              <a:ext uri="{FF2B5EF4-FFF2-40B4-BE49-F238E27FC236}">
                <a16:creationId xmlns:a16="http://schemas.microsoft.com/office/drawing/2014/main" id="{E0256C10-CEF9-61AA-D7C2-F18FC8E0706F}"/>
              </a:ext>
            </a:extLst>
          </p:cNvPr>
          <p:cNvSpPr>
            <a:spLocks noChangeAspect="1"/>
          </p:cNvSpPr>
          <p:nvPr/>
        </p:nvSpPr>
        <p:spPr bwMode="auto">
          <a:xfrm>
            <a:off x="5603595" y="3429000"/>
            <a:ext cx="1268601" cy="1224855"/>
          </a:xfrm>
          <a:prstGeom prst="ellipse">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Condizioni di pagamento / finanziamento</a:t>
            </a:r>
          </a:p>
        </p:txBody>
      </p:sp>
      <p:sp>
        <p:nvSpPr>
          <p:cNvPr id="18" name="Oval 17">
            <a:extLst>
              <a:ext uri="{FF2B5EF4-FFF2-40B4-BE49-F238E27FC236}">
                <a16:creationId xmlns:a16="http://schemas.microsoft.com/office/drawing/2014/main" id="{ECAD8189-33BD-AEA4-C74D-8C3B6A3733E4}"/>
              </a:ext>
            </a:extLst>
          </p:cNvPr>
          <p:cNvSpPr>
            <a:spLocks noChangeAspect="1"/>
          </p:cNvSpPr>
          <p:nvPr/>
        </p:nvSpPr>
        <p:spPr bwMode="auto">
          <a:xfrm>
            <a:off x="7516415" y="1602600"/>
            <a:ext cx="1268601" cy="1224855"/>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900" u="none" strike="noStrike" dirty="0">
                <a:effectLst/>
              </a:rPr>
              <a:t>Piattaforma di eCommerce</a:t>
            </a:r>
          </a:p>
        </p:txBody>
      </p:sp>
      <p:sp>
        <p:nvSpPr>
          <p:cNvPr id="19" name="Oval 18">
            <a:extLst>
              <a:ext uri="{FF2B5EF4-FFF2-40B4-BE49-F238E27FC236}">
                <a16:creationId xmlns:a16="http://schemas.microsoft.com/office/drawing/2014/main" id="{83D5663E-6D28-A3A3-A43F-CCC70B2224E8}"/>
              </a:ext>
            </a:extLst>
          </p:cNvPr>
          <p:cNvSpPr>
            <a:spLocks noChangeAspect="1"/>
          </p:cNvSpPr>
          <p:nvPr/>
        </p:nvSpPr>
        <p:spPr bwMode="auto">
          <a:xfrm>
            <a:off x="7705694" y="4964575"/>
            <a:ext cx="1268601" cy="1224855"/>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
            <a:r>
              <a:rPr lang="it-IT" sz="1400" b="1" u="none" strike="noStrike" dirty="0">
                <a:effectLst/>
              </a:rPr>
              <a:t>Servizi a Valore Aggiunto</a:t>
            </a:r>
          </a:p>
        </p:txBody>
      </p:sp>
      <p:sp>
        <p:nvSpPr>
          <p:cNvPr id="12" name="TextBox 11">
            <a:extLst>
              <a:ext uri="{FF2B5EF4-FFF2-40B4-BE49-F238E27FC236}">
                <a16:creationId xmlns:a16="http://schemas.microsoft.com/office/drawing/2014/main" id="{890DF876-70DE-D5A3-7D12-AAB4BEAC08A6}"/>
              </a:ext>
            </a:extLst>
          </p:cNvPr>
          <p:cNvSpPr txBox="1"/>
          <p:nvPr/>
        </p:nvSpPr>
        <p:spPr>
          <a:xfrm>
            <a:off x="9104646" y="1381636"/>
            <a:ext cx="2544286" cy="369332"/>
          </a:xfrm>
          <a:prstGeom prst="rect">
            <a:avLst/>
          </a:prstGeom>
          <a:noFill/>
        </p:spPr>
        <p:txBody>
          <a:bodyPr wrap="none" rtlCol="0">
            <a:spAutoFit/>
          </a:bodyPr>
          <a:lstStyle/>
          <a:p>
            <a:r>
              <a:rPr lang="it-IT" sz="1800" dirty="0">
                <a:solidFill>
                  <a:srgbClr val="FF0000"/>
                </a:solidFill>
                <a:latin typeface="+mn-lt"/>
              </a:rPr>
              <a:t>…e costi da sostenere!</a:t>
            </a:r>
          </a:p>
        </p:txBody>
      </p:sp>
      <p:sp>
        <p:nvSpPr>
          <p:cNvPr id="14" name="Isosceles Triangle 13">
            <a:extLst>
              <a:ext uri="{FF2B5EF4-FFF2-40B4-BE49-F238E27FC236}">
                <a16:creationId xmlns:a16="http://schemas.microsoft.com/office/drawing/2014/main" id="{FA68F11E-42C7-3ACC-E2D4-FA7096D4A930}"/>
              </a:ext>
            </a:extLst>
          </p:cNvPr>
          <p:cNvSpPr/>
          <p:nvPr/>
        </p:nvSpPr>
        <p:spPr bwMode="auto">
          <a:xfrm>
            <a:off x="1298253" y="2511337"/>
            <a:ext cx="1195067" cy="859673"/>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it-IT" sz="700" b="0" i="0" u="none" strike="noStrike" cap="none" normalizeH="0" baseline="0" dirty="0">
                <a:ln>
                  <a:noFill/>
                </a:ln>
                <a:solidFill>
                  <a:srgbClr val="FFFF00"/>
                </a:solidFill>
                <a:effectLst/>
                <a:latin typeface="Times" charset="0"/>
              </a:rPr>
              <a:t>Costi di Magazzino</a:t>
            </a:r>
          </a:p>
        </p:txBody>
      </p:sp>
      <p:sp>
        <p:nvSpPr>
          <p:cNvPr id="15" name="Isosceles Triangle 14">
            <a:extLst>
              <a:ext uri="{FF2B5EF4-FFF2-40B4-BE49-F238E27FC236}">
                <a16:creationId xmlns:a16="http://schemas.microsoft.com/office/drawing/2014/main" id="{E8885C54-6920-DCEE-ADAD-37F684F5F028}"/>
              </a:ext>
            </a:extLst>
          </p:cNvPr>
          <p:cNvSpPr/>
          <p:nvPr/>
        </p:nvSpPr>
        <p:spPr bwMode="auto">
          <a:xfrm>
            <a:off x="3193723" y="4554586"/>
            <a:ext cx="1195067" cy="859673"/>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it-IT" sz="700" b="0" i="0" u="none" strike="noStrike" cap="none" normalizeH="0" baseline="0" dirty="0">
                <a:ln>
                  <a:noFill/>
                </a:ln>
                <a:solidFill>
                  <a:srgbClr val="FFFF00"/>
                </a:solidFill>
                <a:effectLst/>
                <a:latin typeface="Times" charset="0"/>
              </a:rPr>
              <a:t>Costi del Personale e di Gestione</a:t>
            </a:r>
          </a:p>
        </p:txBody>
      </p:sp>
      <p:sp>
        <p:nvSpPr>
          <p:cNvPr id="20" name="Isosceles Triangle 19">
            <a:extLst>
              <a:ext uri="{FF2B5EF4-FFF2-40B4-BE49-F238E27FC236}">
                <a16:creationId xmlns:a16="http://schemas.microsoft.com/office/drawing/2014/main" id="{775E96EA-8BB8-4830-8C72-DBBE0AC1A0D8}"/>
              </a:ext>
            </a:extLst>
          </p:cNvPr>
          <p:cNvSpPr/>
          <p:nvPr/>
        </p:nvSpPr>
        <p:spPr bwMode="auto">
          <a:xfrm>
            <a:off x="4985530" y="5203474"/>
            <a:ext cx="1195067" cy="859673"/>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it-IT" sz="700" b="0" i="0" u="none" strike="noStrike" cap="none" normalizeH="0" baseline="0" dirty="0">
                <a:ln>
                  <a:noFill/>
                </a:ln>
                <a:solidFill>
                  <a:srgbClr val="FFFF00"/>
                </a:solidFill>
                <a:effectLst/>
                <a:latin typeface="Times" charset="0"/>
              </a:rPr>
              <a:t>Costi Finanziari Aggiuntivi</a:t>
            </a:r>
          </a:p>
        </p:txBody>
      </p:sp>
      <p:sp>
        <p:nvSpPr>
          <p:cNvPr id="21" name="Isosceles Triangle 20">
            <a:extLst>
              <a:ext uri="{FF2B5EF4-FFF2-40B4-BE49-F238E27FC236}">
                <a16:creationId xmlns:a16="http://schemas.microsoft.com/office/drawing/2014/main" id="{B671ADB7-AC8A-766F-C563-D6B077C80AE0}"/>
              </a:ext>
            </a:extLst>
          </p:cNvPr>
          <p:cNvSpPr/>
          <p:nvPr/>
        </p:nvSpPr>
        <p:spPr bwMode="auto">
          <a:xfrm>
            <a:off x="9075809" y="5450719"/>
            <a:ext cx="1195067" cy="859673"/>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it-IT" sz="700" b="0" i="0" u="none" strike="noStrike" cap="none" normalizeH="0" baseline="0" dirty="0">
                <a:ln>
                  <a:noFill/>
                </a:ln>
                <a:solidFill>
                  <a:srgbClr val="FFFF00"/>
                </a:solidFill>
                <a:effectLst/>
                <a:latin typeface="Times" charset="0"/>
              </a:rPr>
              <a:t>Costi Generali</a:t>
            </a:r>
          </a:p>
        </p:txBody>
      </p:sp>
      <p:cxnSp>
        <p:nvCxnSpPr>
          <p:cNvPr id="4" name="Straight Arrow Connector 3">
            <a:extLst>
              <a:ext uri="{FF2B5EF4-FFF2-40B4-BE49-F238E27FC236}">
                <a16:creationId xmlns:a16="http://schemas.microsoft.com/office/drawing/2014/main" id="{ED9341A7-1E86-DFE5-38F5-9BBBF633147E}"/>
              </a:ext>
            </a:extLst>
          </p:cNvPr>
          <p:cNvCxnSpPr>
            <a:cxnSpLocks/>
          </p:cNvCxnSpPr>
          <p:nvPr/>
        </p:nvCxnSpPr>
        <p:spPr bwMode="auto">
          <a:xfrm>
            <a:off x="440152" y="6381328"/>
            <a:ext cx="11270884"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F9A26ED3-0E45-E016-2AAB-A1CEB7AB6ABE}"/>
              </a:ext>
            </a:extLst>
          </p:cNvPr>
          <p:cNvCxnSpPr>
            <a:cxnSpLocks/>
          </p:cNvCxnSpPr>
          <p:nvPr/>
        </p:nvCxnSpPr>
        <p:spPr bwMode="auto">
          <a:xfrm flipV="1">
            <a:off x="440152" y="1052736"/>
            <a:ext cx="0" cy="532859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pic>
        <p:nvPicPr>
          <p:cNvPr id="3074" name="Picture 2" descr="Perché e come offrire valore aggiunto con la SEO - Seochef">
            <a:extLst>
              <a:ext uri="{FF2B5EF4-FFF2-40B4-BE49-F238E27FC236}">
                <a16:creationId xmlns:a16="http://schemas.microsoft.com/office/drawing/2014/main" id="{E2288457-045C-C31A-C41C-7B8E036531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8769" y="1365811"/>
            <a:ext cx="2533650" cy="180022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1AC16063-738F-6131-E191-CDB7DD70D440}"/>
              </a:ext>
            </a:extLst>
          </p:cNvPr>
          <p:cNvSpPr txBox="1"/>
          <p:nvPr/>
        </p:nvSpPr>
        <p:spPr>
          <a:xfrm>
            <a:off x="440151" y="6045911"/>
            <a:ext cx="5019323" cy="369332"/>
          </a:xfrm>
          <a:prstGeom prst="rect">
            <a:avLst/>
          </a:prstGeom>
          <a:noFill/>
        </p:spPr>
        <p:txBody>
          <a:bodyPr wrap="none" rtlCol="0">
            <a:spAutoFit/>
          </a:bodyPr>
          <a:lstStyle/>
          <a:p>
            <a:r>
              <a:rPr lang="it-IT" sz="1800" dirty="0">
                <a:solidFill>
                  <a:srgbClr val="0070C0"/>
                </a:solidFill>
                <a:latin typeface="+mn-lt"/>
              </a:rPr>
              <a:t>Fare il Distributore richiede l’arte del funambolo</a:t>
            </a:r>
          </a:p>
        </p:txBody>
      </p:sp>
      <p:pic>
        <p:nvPicPr>
          <p:cNvPr id="3076" name="Picture 4" descr="Il funambolo come metafora della vita e dell'amore - AlberoniMagazine.it">
            <a:extLst>
              <a:ext uri="{FF2B5EF4-FFF2-40B4-BE49-F238E27FC236}">
                <a16:creationId xmlns:a16="http://schemas.microsoft.com/office/drawing/2014/main" id="{F0C9C1FC-1295-8A74-5FDF-6B8EEC1F657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737" y="4741549"/>
            <a:ext cx="2647118" cy="132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82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500"/>
                                        <p:tgtEl>
                                          <p:spTgt spid="1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fade">
                                      <p:cBhvr>
                                        <p:cTn id="96" dur="500"/>
                                        <p:tgtEl>
                                          <p:spTgt spid="1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076"/>
                                        </p:tgtEl>
                                        <p:attrNameLst>
                                          <p:attrName>style.visibility</p:attrName>
                                        </p:attrNameLst>
                                      </p:cBhvr>
                                      <p:to>
                                        <p:strVal val="visible"/>
                                      </p:to>
                                    </p:set>
                                    <p:animEffect transition="in" filter="fade">
                                      <p:cBhvr>
                                        <p:cTn id="106"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3" grpId="0" animBg="1"/>
      <p:bldP spid="16" grpId="0" animBg="1"/>
      <p:bldP spid="17" grpId="0" animBg="1"/>
      <p:bldP spid="18" grpId="0" animBg="1"/>
      <p:bldP spid="19" grpId="0" animBg="1"/>
      <p:bldP spid="12" grpId="0"/>
      <p:bldP spid="14" grpId="0" animBg="1"/>
      <p:bldP spid="15" grpId="0" animBg="1"/>
      <p:bldP spid="20" grpId="0" animBg="1"/>
      <p:bldP spid="21"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59E15-441B-1E16-49C1-939BCA45BE3B}"/>
              </a:ext>
            </a:extLst>
          </p:cNvPr>
          <p:cNvSpPr>
            <a:spLocks noGrp="1"/>
          </p:cNvSpPr>
          <p:nvPr>
            <p:ph type="title"/>
          </p:nvPr>
        </p:nvSpPr>
        <p:spPr>
          <a:xfrm>
            <a:off x="440152" y="76200"/>
            <a:ext cx="11414900" cy="914400"/>
          </a:xfrm>
        </p:spPr>
        <p:txBody>
          <a:bodyPr/>
          <a:lstStyle/>
          <a:p>
            <a:r>
              <a:rPr lang="it-IT" dirty="0"/>
              <a:t>Il Business della Distribuzione è destinato a diventare difficile</a:t>
            </a:r>
          </a:p>
        </p:txBody>
      </p:sp>
      <p:sp>
        <p:nvSpPr>
          <p:cNvPr id="3" name="Content Placeholder 2">
            <a:extLst>
              <a:ext uri="{FF2B5EF4-FFF2-40B4-BE49-F238E27FC236}">
                <a16:creationId xmlns:a16="http://schemas.microsoft.com/office/drawing/2014/main" id="{262A87F5-0A7C-0BFC-712F-0D6D3B98727F}"/>
              </a:ext>
            </a:extLst>
          </p:cNvPr>
          <p:cNvSpPr>
            <a:spLocks noGrp="1"/>
          </p:cNvSpPr>
          <p:nvPr>
            <p:ph idx="1"/>
          </p:nvPr>
        </p:nvSpPr>
        <p:spPr/>
        <p:txBody>
          <a:bodyPr/>
          <a:lstStyle/>
          <a:p>
            <a:r>
              <a:rPr lang="it-IT" sz="2000" dirty="0"/>
              <a:t>Rischio Disintermediazione</a:t>
            </a:r>
          </a:p>
          <a:p>
            <a:pPr lvl="1"/>
            <a:r>
              <a:rPr lang="it-IT" sz="1800" dirty="0"/>
              <a:t>Molti fornitori puntano a costruire relazioni dirette con i clienti finali</a:t>
            </a:r>
          </a:p>
          <a:p>
            <a:pPr lvl="2"/>
            <a:r>
              <a:rPr lang="it-IT" sz="1600" dirty="0"/>
              <a:t>Alcuni fornitori hanno perfino acceso piattaforme digitali per i propri clienti diretti</a:t>
            </a:r>
          </a:p>
          <a:p>
            <a:r>
              <a:rPr lang="it-IT" sz="2000" dirty="0"/>
              <a:t>I Fornitori più rilevanti mirano a decidere il Margine dei Distributori (e.g. S&amp;D)</a:t>
            </a:r>
          </a:p>
          <a:p>
            <a:r>
              <a:rPr lang="it-IT" sz="2000" dirty="0"/>
              <a:t>Le aspettative dei clienti sono in costante aumento mentre diminuisce l’importanza della relazione</a:t>
            </a:r>
          </a:p>
          <a:p>
            <a:pPr lvl="1"/>
            <a:r>
              <a:rPr lang="it-IT" sz="1800" dirty="0"/>
              <a:t>Proliferazione di meccanismi di riconoscimento di fedeltà (e.g. </a:t>
            </a:r>
            <a:r>
              <a:rPr lang="it-IT" sz="1800" dirty="0" err="1"/>
              <a:t>Rebate</a:t>
            </a:r>
            <a:r>
              <a:rPr lang="it-IT" sz="1800" dirty="0"/>
              <a:t>) come contromisura</a:t>
            </a:r>
          </a:p>
          <a:p>
            <a:r>
              <a:rPr lang="it-IT" sz="2000" dirty="0"/>
              <a:t>Richiesta di incremento per:</a:t>
            </a:r>
          </a:p>
          <a:p>
            <a:pPr lvl="2"/>
            <a:r>
              <a:rPr lang="it-IT" sz="1800" dirty="0"/>
              <a:t>la velocità di evasione ordini, il servizio clienti, l’ offerta, e le competenze tecniche (queste ultime potrebbero diventare sempre meno importanti)</a:t>
            </a:r>
          </a:p>
          <a:p>
            <a:r>
              <a:rPr lang="it-IT" sz="2000" dirty="0"/>
              <a:t>Il Mercato potrebbe lasciare i leader storici in favore di </a:t>
            </a:r>
            <a:r>
              <a:rPr lang="it-IT" sz="2000" u="sng" dirty="0"/>
              <a:t>nuovi operatori</a:t>
            </a:r>
            <a:r>
              <a:rPr lang="it-IT" sz="2000" dirty="0"/>
              <a:t>: sono le le </a:t>
            </a:r>
            <a:r>
              <a:rPr lang="it-IT" sz="2000" u="sng" dirty="0"/>
              <a:t>tecnologie rivoluzionarie</a:t>
            </a:r>
            <a:r>
              <a:rPr lang="it-IT" sz="2000" dirty="0"/>
              <a:t> che creano profonde fratture col passato ed a scombussolare lo status quo</a:t>
            </a:r>
          </a:p>
          <a:p>
            <a:r>
              <a:rPr lang="it-IT" sz="2000" dirty="0"/>
              <a:t>Ma i Fornitori hanno pur sempre il potere di rimodellare il tessuto distributivo</a:t>
            </a:r>
          </a:p>
          <a:p>
            <a:r>
              <a:rPr lang="it-IT" sz="2000" dirty="0"/>
              <a:t>Non tutti le nazioni hanno lo stesso peso né la medesima struttura della base clienti (e.g. è esemplare la frammentazione del contesto Italiano)</a:t>
            </a:r>
            <a:endParaRPr lang="it-IT" sz="2400" dirty="0"/>
          </a:p>
        </p:txBody>
      </p:sp>
      <p:pic>
        <p:nvPicPr>
          <p:cNvPr id="2050" name="Picture 2" descr="Meraki Digital Strategy">
            <a:extLst>
              <a:ext uri="{FF2B5EF4-FFF2-40B4-BE49-F238E27FC236}">
                <a16:creationId xmlns:a16="http://schemas.microsoft.com/office/drawing/2014/main" id="{7F3EB4F2-E65B-1078-0E46-7D4EFFCFB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100" y="990600"/>
            <a:ext cx="1632857"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37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6FAEC-9A11-6922-8D30-C91837AB12BE}"/>
              </a:ext>
            </a:extLst>
          </p:cNvPr>
          <p:cNvSpPr>
            <a:spLocks noGrp="1"/>
          </p:cNvSpPr>
          <p:nvPr>
            <p:ph type="title"/>
          </p:nvPr>
        </p:nvSpPr>
        <p:spPr/>
        <p:txBody>
          <a:bodyPr/>
          <a:lstStyle/>
          <a:p>
            <a:r>
              <a:rPr lang="it-IT" dirty="0"/>
              <a:t>Proporzioni e Potere Contrattuale</a:t>
            </a:r>
          </a:p>
        </p:txBody>
      </p:sp>
      <p:graphicFrame>
        <p:nvGraphicFramePr>
          <p:cNvPr id="11" name="Content Placeholder 10">
            <a:extLst>
              <a:ext uri="{FF2B5EF4-FFF2-40B4-BE49-F238E27FC236}">
                <a16:creationId xmlns:a16="http://schemas.microsoft.com/office/drawing/2014/main" id="{00A61F62-E574-41D2-D149-D7EA8D0F20F5}"/>
              </a:ext>
            </a:extLst>
          </p:cNvPr>
          <p:cNvGraphicFramePr>
            <a:graphicFrameLocks noGrp="1"/>
          </p:cNvGraphicFramePr>
          <p:nvPr>
            <p:ph idx="1"/>
            <p:extLst>
              <p:ext uri="{D42A27DB-BD31-4B8C-83A1-F6EECF244321}">
                <p14:modId xmlns:p14="http://schemas.microsoft.com/office/powerpoint/2010/main" val="965223385"/>
              </p:ext>
            </p:extLst>
          </p:nvPr>
        </p:nvGraphicFramePr>
        <p:xfrm>
          <a:off x="508000" y="1143000"/>
          <a:ext cx="11071225" cy="401419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B2ADD214-256C-4F8E-6019-8323B923E58F}"/>
              </a:ext>
            </a:extLst>
          </p:cNvPr>
          <p:cNvSpPr txBox="1"/>
          <p:nvPr/>
        </p:nvSpPr>
        <p:spPr>
          <a:xfrm>
            <a:off x="508000" y="5701630"/>
            <a:ext cx="11105242" cy="830997"/>
          </a:xfrm>
          <a:prstGeom prst="rect">
            <a:avLst/>
          </a:prstGeom>
          <a:noFill/>
        </p:spPr>
        <p:txBody>
          <a:bodyPr wrap="square" rtlCol="0">
            <a:spAutoFit/>
          </a:bodyPr>
          <a:lstStyle/>
          <a:p>
            <a:r>
              <a:rPr lang="it-IT" sz="2400" dirty="0">
                <a:solidFill>
                  <a:srgbClr val="FF0000"/>
                </a:solidFill>
              </a:rPr>
              <a:t>Dopo decenni di S&amp;D nel mondo dei Semiconduttori, nel 2017 Texas Instruments elimina gli incentivi per la Demand </a:t>
            </a:r>
            <a:r>
              <a:rPr lang="it-IT" sz="2400" dirty="0" err="1">
                <a:solidFill>
                  <a:srgbClr val="FF0000"/>
                </a:solidFill>
              </a:rPr>
              <a:t>Creation</a:t>
            </a:r>
            <a:endParaRPr lang="it-IT" sz="1800" dirty="0">
              <a:solidFill>
                <a:srgbClr val="FF0000"/>
              </a:solidFill>
              <a:latin typeface="+mn-lt"/>
            </a:endParaRPr>
          </a:p>
        </p:txBody>
      </p:sp>
      <p:pic>
        <p:nvPicPr>
          <p:cNvPr id="4098" name="Picture 2" descr="UISP - Giochi - Braccio di ferro">
            <a:extLst>
              <a:ext uri="{FF2B5EF4-FFF2-40B4-BE49-F238E27FC236}">
                <a16:creationId xmlns:a16="http://schemas.microsoft.com/office/drawing/2014/main" id="{9536BA5C-210A-5E3D-E062-6A7ADC63AB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5314" y="153144"/>
            <a:ext cx="1423911" cy="98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759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EB3F-4BDC-4B97-34F1-2FB8536C00BF}"/>
              </a:ext>
            </a:extLst>
          </p:cNvPr>
          <p:cNvSpPr>
            <a:spLocks noGrp="1"/>
          </p:cNvSpPr>
          <p:nvPr>
            <p:ph type="title"/>
          </p:nvPr>
        </p:nvSpPr>
        <p:spPr/>
        <p:txBody>
          <a:bodyPr/>
          <a:lstStyle/>
          <a:p>
            <a:r>
              <a:rPr lang="it-IT" dirty="0"/>
              <a:t>Tipologie di Distributore: il solo Fatturato non dice tutto!</a:t>
            </a:r>
          </a:p>
        </p:txBody>
      </p:sp>
      <p:sp>
        <p:nvSpPr>
          <p:cNvPr id="3" name="Content Placeholder 2">
            <a:extLst>
              <a:ext uri="{FF2B5EF4-FFF2-40B4-BE49-F238E27FC236}">
                <a16:creationId xmlns:a16="http://schemas.microsoft.com/office/drawing/2014/main" id="{CADC8261-F027-1228-3BE9-E1A0EBD0063F}"/>
              </a:ext>
            </a:extLst>
          </p:cNvPr>
          <p:cNvSpPr>
            <a:spLocks noGrp="1"/>
          </p:cNvSpPr>
          <p:nvPr>
            <p:ph idx="1"/>
          </p:nvPr>
        </p:nvSpPr>
        <p:spPr/>
        <p:txBody>
          <a:bodyPr/>
          <a:lstStyle/>
          <a:p>
            <a:pPr marL="514350" indent="-514350">
              <a:lnSpc>
                <a:spcPct val="150000"/>
              </a:lnSpc>
              <a:buFont typeface="+mj-lt"/>
              <a:buAutoNum type="arabicPeriod"/>
            </a:pPr>
            <a:r>
              <a:rPr lang="it-IT" sz="2400" dirty="0"/>
              <a:t>Broad-line</a:t>
            </a:r>
          </a:p>
          <a:p>
            <a:pPr lvl="1">
              <a:lnSpc>
                <a:spcPct val="150000"/>
              </a:lnSpc>
            </a:pPr>
            <a:r>
              <a:rPr lang="it-IT" sz="2000" dirty="0"/>
              <a:t>Ampio parco di Fornitori su una gamma estesa di tipologia di componenti, con logistica ottimizzata per elevate quantità per tipologia</a:t>
            </a:r>
          </a:p>
          <a:p>
            <a:pPr marL="514350" indent="-514350">
              <a:lnSpc>
                <a:spcPct val="150000"/>
              </a:lnSpc>
              <a:buFont typeface="+mj-lt"/>
              <a:buAutoNum type="arabicPeriod"/>
            </a:pPr>
            <a:r>
              <a:rPr lang="it-IT" sz="2400" dirty="0"/>
              <a:t>Specializzato</a:t>
            </a:r>
          </a:p>
          <a:p>
            <a:pPr lvl="1">
              <a:lnSpc>
                <a:spcPct val="150000"/>
              </a:lnSpc>
            </a:pPr>
            <a:r>
              <a:rPr lang="it-IT" sz="2000" dirty="0"/>
              <a:t>Parco selezionato di Fornitori di cui si ha un’elevata competenza</a:t>
            </a:r>
          </a:p>
          <a:p>
            <a:pPr marL="514350" indent="-514350">
              <a:lnSpc>
                <a:spcPct val="150000"/>
              </a:lnSpc>
              <a:buFont typeface="+mj-lt"/>
              <a:buAutoNum type="arabicPeriod"/>
            </a:pPr>
            <a:r>
              <a:rPr lang="it-IT" sz="2400" dirty="0"/>
              <a:t>Servizio Elevato/</a:t>
            </a:r>
            <a:r>
              <a:rPr lang="it-IT" sz="2400" dirty="0" err="1"/>
              <a:t>eCatalog</a:t>
            </a:r>
            <a:endParaRPr lang="it-IT" sz="2400" dirty="0"/>
          </a:p>
          <a:p>
            <a:pPr lvl="1">
              <a:lnSpc>
                <a:spcPct val="150000"/>
              </a:lnSpc>
            </a:pPr>
            <a:r>
              <a:rPr lang="it-IT" sz="2000" dirty="0"/>
              <a:t>Logistica ai massimi livelli asservita ad un’offerta orizzontale (numeri relativamente elevati ma con un’ampiezza di offerta illimitata)</a:t>
            </a:r>
          </a:p>
          <a:p>
            <a:pPr marL="514350" indent="-514350">
              <a:lnSpc>
                <a:spcPct val="150000"/>
              </a:lnSpc>
              <a:buFont typeface="+mj-lt"/>
              <a:buAutoNum type="arabicPeriod"/>
            </a:pPr>
            <a:r>
              <a:rPr lang="it-IT" sz="2400" dirty="0"/>
              <a:t>Numero ridotto di Fornitori</a:t>
            </a:r>
          </a:p>
          <a:p>
            <a:pPr lvl="1">
              <a:lnSpc>
                <a:spcPct val="150000"/>
              </a:lnSpc>
            </a:pPr>
            <a:r>
              <a:rPr lang="it-IT" sz="2000" dirty="0"/>
              <a:t>Forte parzializzazione sulla tipologia di componenti</a:t>
            </a:r>
          </a:p>
        </p:txBody>
      </p:sp>
      <p:pic>
        <p:nvPicPr>
          <p:cNvPr id="5" name="Picture 4">
            <a:extLst>
              <a:ext uri="{FF2B5EF4-FFF2-40B4-BE49-F238E27FC236}">
                <a16:creationId xmlns:a16="http://schemas.microsoft.com/office/drawing/2014/main" id="{95F4C58C-FE61-27DD-FAF7-C47A13DB92ED}"/>
              </a:ext>
            </a:extLst>
          </p:cNvPr>
          <p:cNvPicPr>
            <a:picLocks noChangeAspect="1"/>
          </p:cNvPicPr>
          <p:nvPr/>
        </p:nvPicPr>
        <p:blipFill>
          <a:blip r:embed="rId3"/>
          <a:stretch>
            <a:fillRect/>
          </a:stretch>
        </p:blipFill>
        <p:spPr>
          <a:xfrm>
            <a:off x="9258962" y="990600"/>
            <a:ext cx="2354280" cy="857088"/>
          </a:xfrm>
          <a:prstGeom prst="rect">
            <a:avLst/>
          </a:prstGeom>
        </p:spPr>
      </p:pic>
    </p:spTree>
    <p:extLst>
      <p:ext uri="{BB962C8B-B14F-4D97-AF65-F5344CB8AC3E}">
        <p14:creationId xmlns:p14="http://schemas.microsoft.com/office/powerpoint/2010/main" val="1678687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60C89-5986-5247-E45D-947FB23B8FE9}"/>
              </a:ext>
            </a:extLst>
          </p:cNvPr>
          <p:cNvSpPr>
            <a:spLocks noGrp="1"/>
          </p:cNvSpPr>
          <p:nvPr>
            <p:ph type="title"/>
          </p:nvPr>
        </p:nvSpPr>
        <p:spPr/>
        <p:txBody>
          <a:bodyPr/>
          <a:lstStyle/>
          <a:p>
            <a:r>
              <a:rPr lang="it-IT" dirty="0"/>
              <a:t>Esempi di Distributori Identitari, Ibridi e «salti di specie»</a:t>
            </a:r>
          </a:p>
        </p:txBody>
      </p:sp>
      <p:sp>
        <p:nvSpPr>
          <p:cNvPr id="3" name="Content Placeholder 2">
            <a:extLst>
              <a:ext uri="{FF2B5EF4-FFF2-40B4-BE49-F238E27FC236}">
                <a16:creationId xmlns:a16="http://schemas.microsoft.com/office/drawing/2014/main" id="{ED4045C8-542A-5A6C-6C3E-94580E06EBE2}"/>
              </a:ext>
            </a:extLst>
          </p:cNvPr>
          <p:cNvSpPr>
            <a:spLocks noGrp="1"/>
          </p:cNvSpPr>
          <p:nvPr>
            <p:ph idx="1"/>
          </p:nvPr>
        </p:nvSpPr>
        <p:spPr/>
        <p:txBody>
          <a:bodyPr/>
          <a:lstStyle/>
          <a:p>
            <a:pPr>
              <a:lnSpc>
                <a:spcPct val="150000"/>
              </a:lnSpc>
            </a:pPr>
            <a:r>
              <a:rPr lang="en-US" sz="2800" dirty="0"/>
              <a:t>Broad-line Distributors</a:t>
            </a:r>
          </a:p>
          <a:p>
            <a:pPr lvl="1">
              <a:lnSpc>
                <a:spcPct val="150000"/>
              </a:lnSpc>
            </a:pPr>
            <a:r>
              <a:rPr lang="en-US" sz="2000" dirty="0">
                <a:solidFill>
                  <a:srgbClr val="0070C0"/>
                </a:solidFill>
              </a:rPr>
              <a:t>Arrow</a:t>
            </a:r>
            <a:r>
              <a:rPr lang="en-US" sz="2000" dirty="0"/>
              <a:t>, </a:t>
            </a:r>
            <a:r>
              <a:rPr lang="en-US" sz="2000" dirty="0">
                <a:solidFill>
                  <a:srgbClr val="0070C0"/>
                </a:solidFill>
              </a:rPr>
              <a:t>Avnet</a:t>
            </a:r>
            <a:r>
              <a:rPr lang="en-US" sz="2000" dirty="0"/>
              <a:t>, </a:t>
            </a:r>
            <a:r>
              <a:rPr lang="en-US" sz="2000" dirty="0">
                <a:solidFill>
                  <a:srgbClr val="0070C0"/>
                </a:solidFill>
              </a:rPr>
              <a:t>Future</a:t>
            </a:r>
            <a:r>
              <a:rPr lang="en-US" sz="2000" baseline="30000" dirty="0">
                <a:solidFill>
                  <a:srgbClr val="0070C0"/>
                </a:solidFill>
              </a:rPr>
              <a:t>*</a:t>
            </a:r>
            <a:r>
              <a:rPr lang="en-US" sz="2000" dirty="0"/>
              <a:t>, </a:t>
            </a:r>
            <a:r>
              <a:rPr lang="en-US" sz="2000" dirty="0" err="1">
                <a:solidFill>
                  <a:srgbClr val="0070C0"/>
                </a:solidFill>
              </a:rPr>
              <a:t>Rutronik</a:t>
            </a:r>
            <a:endParaRPr lang="en-US" sz="2000" dirty="0">
              <a:solidFill>
                <a:srgbClr val="0070C0"/>
              </a:solidFill>
            </a:endParaRPr>
          </a:p>
          <a:p>
            <a:pPr>
              <a:lnSpc>
                <a:spcPct val="150000"/>
              </a:lnSpc>
            </a:pPr>
            <a:r>
              <a:rPr lang="en-US" sz="2800" dirty="0"/>
              <a:t>Specialized Distributors</a:t>
            </a:r>
          </a:p>
          <a:p>
            <a:pPr lvl="1">
              <a:lnSpc>
                <a:spcPct val="150000"/>
              </a:lnSpc>
            </a:pPr>
            <a:r>
              <a:rPr lang="en-US" sz="1800" dirty="0">
                <a:solidFill>
                  <a:srgbClr val="0070C0"/>
                </a:solidFill>
              </a:rPr>
              <a:t>TTI</a:t>
            </a:r>
            <a:r>
              <a:rPr lang="en-US" sz="1800" dirty="0"/>
              <a:t>, </a:t>
            </a:r>
            <a:r>
              <a:rPr lang="en-US" sz="1800" dirty="0">
                <a:solidFill>
                  <a:srgbClr val="0070C0"/>
                </a:solidFill>
              </a:rPr>
              <a:t>W</a:t>
            </a:r>
            <a:r>
              <a:rPr lang="it-IT" sz="1800" dirty="0" err="1">
                <a:solidFill>
                  <a:srgbClr val="0070C0"/>
                </a:solidFill>
              </a:rPr>
              <a:t>ürth</a:t>
            </a:r>
            <a:r>
              <a:rPr lang="it-IT" sz="1800" dirty="0">
                <a:solidFill>
                  <a:srgbClr val="0070C0"/>
                </a:solidFill>
              </a:rPr>
              <a:t> </a:t>
            </a:r>
            <a:r>
              <a:rPr lang="it-IT" sz="1800" dirty="0" err="1">
                <a:solidFill>
                  <a:srgbClr val="0070C0"/>
                </a:solidFill>
              </a:rPr>
              <a:t>Elektronik</a:t>
            </a:r>
            <a:r>
              <a:rPr lang="it-IT" sz="1800" dirty="0">
                <a:solidFill>
                  <a:srgbClr val="0070C0"/>
                </a:solidFill>
              </a:rPr>
              <a:t> </a:t>
            </a:r>
            <a:r>
              <a:rPr lang="it-IT" sz="1600" dirty="0"/>
              <a:t>(oltre ai componenti prevalentemente elettromeccanici e connettori, ha sistemi di potenza e di controllo, HMI, Optoelettronica, Moduli Wireless e Sensori, tecnologie di PCB)</a:t>
            </a:r>
          </a:p>
          <a:p>
            <a:pPr lvl="1">
              <a:lnSpc>
                <a:spcPct val="150000"/>
              </a:lnSpc>
            </a:pPr>
            <a:r>
              <a:rPr lang="en-US" sz="1800" dirty="0">
                <a:solidFill>
                  <a:srgbClr val="0070C0"/>
                </a:solidFill>
              </a:rPr>
              <a:t>WPG</a:t>
            </a:r>
            <a:r>
              <a:rPr lang="en-US" sz="1800" dirty="0"/>
              <a:t> </a:t>
            </a:r>
            <a:r>
              <a:rPr lang="en-US" sz="1600" dirty="0"/>
              <a:t>(Semiconductors + Logistic as a Service), </a:t>
            </a:r>
            <a:r>
              <a:rPr lang="en-US" sz="1800" dirty="0">
                <a:solidFill>
                  <a:srgbClr val="0070C0"/>
                </a:solidFill>
              </a:rPr>
              <a:t>WT Microelectronics </a:t>
            </a:r>
            <a:r>
              <a:rPr lang="en-US" sz="1600" dirty="0"/>
              <a:t>(high designers services)</a:t>
            </a:r>
          </a:p>
          <a:p>
            <a:pPr lvl="1">
              <a:lnSpc>
                <a:spcPct val="150000"/>
              </a:lnSpc>
            </a:pPr>
            <a:r>
              <a:rPr lang="en-US" sz="1800" dirty="0">
                <a:solidFill>
                  <a:srgbClr val="0070C0"/>
                </a:solidFill>
              </a:rPr>
              <a:t>SMITH</a:t>
            </a:r>
            <a:r>
              <a:rPr lang="en-US" sz="1800" dirty="0"/>
              <a:t> </a:t>
            </a:r>
            <a:r>
              <a:rPr lang="en-US" sz="1600" dirty="0"/>
              <a:t>(Intelligent Distribution), </a:t>
            </a:r>
            <a:r>
              <a:rPr lang="en-US" sz="1800" dirty="0">
                <a:solidFill>
                  <a:srgbClr val="0070C0"/>
                </a:solidFill>
              </a:rPr>
              <a:t>FUSION</a:t>
            </a:r>
            <a:r>
              <a:rPr lang="en-US" sz="1800" dirty="0"/>
              <a:t> </a:t>
            </a:r>
            <a:r>
              <a:rPr lang="en-US" sz="1600" dirty="0"/>
              <a:t>(Consultative Services)</a:t>
            </a:r>
          </a:p>
          <a:p>
            <a:pPr>
              <a:lnSpc>
                <a:spcPct val="150000"/>
              </a:lnSpc>
            </a:pPr>
            <a:r>
              <a:rPr lang="en-US" sz="2800" dirty="0"/>
              <a:t>High service Distributors</a:t>
            </a:r>
          </a:p>
          <a:p>
            <a:pPr lvl="1">
              <a:lnSpc>
                <a:spcPct val="150000"/>
              </a:lnSpc>
            </a:pPr>
            <a:r>
              <a:rPr lang="en-US" sz="2000" dirty="0">
                <a:solidFill>
                  <a:srgbClr val="0070C0"/>
                </a:solidFill>
              </a:rPr>
              <a:t>Digi-Key Electronics</a:t>
            </a:r>
            <a:r>
              <a:rPr lang="en-US" sz="2000" dirty="0"/>
              <a:t>, </a:t>
            </a:r>
            <a:r>
              <a:rPr lang="en-US" sz="2000" dirty="0">
                <a:solidFill>
                  <a:srgbClr val="0070C0"/>
                </a:solidFill>
              </a:rPr>
              <a:t>RS</a:t>
            </a:r>
            <a:r>
              <a:rPr lang="en-US" sz="2000" dirty="0"/>
              <a:t>, </a:t>
            </a:r>
            <a:r>
              <a:rPr lang="en-US" sz="1600" dirty="0"/>
              <a:t>da </a:t>
            </a:r>
            <a:r>
              <a:rPr lang="en-US" sz="1600" dirty="0" err="1"/>
              <a:t>includere</a:t>
            </a:r>
            <a:r>
              <a:rPr lang="en-US" sz="1600" dirty="0"/>
              <a:t> </a:t>
            </a:r>
            <a:r>
              <a:rPr lang="en-US" sz="2000" dirty="0">
                <a:solidFill>
                  <a:srgbClr val="0070C0"/>
                </a:solidFill>
              </a:rPr>
              <a:t>Mouser</a:t>
            </a:r>
            <a:r>
              <a:rPr lang="en-US" sz="2000" dirty="0"/>
              <a:t> &amp; </a:t>
            </a:r>
            <a:r>
              <a:rPr lang="en-US" sz="2000" dirty="0">
                <a:solidFill>
                  <a:srgbClr val="0070C0"/>
                </a:solidFill>
              </a:rPr>
              <a:t>Farnell</a:t>
            </a:r>
            <a:r>
              <a:rPr lang="en-US" sz="2000" dirty="0"/>
              <a:t> </a:t>
            </a:r>
            <a:r>
              <a:rPr lang="en-US" sz="1600" dirty="0"/>
              <a:t>se </a:t>
            </a:r>
            <a:r>
              <a:rPr lang="en-US" sz="1600" dirty="0" err="1"/>
              <a:t>considerati</a:t>
            </a:r>
            <a:r>
              <a:rPr lang="en-US" sz="1600" dirty="0"/>
              <a:t> a </a:t>
            </a:r>
            <a:r>
              <a:rPr lang="en-US" sz="1600" dirty="0" err="1"/>
              <a:t>sè</a:t>
            </a:r>
            <a:r>
              <a:rPr lang="en-US" sz="1600" dirty="0"/>
              <a:t> </a:t>
            </a:r>
            <a:r>
              <a:rPr lang="en-US" sz="1000" dirty="0"/>
              <a:t>(in </a:t>
            </a:r>
            <a:r>
              <a:rPr lang="en-US" sz="1000" dirty="0" err="1"/>
              <a:t>quanto</a:t>
            </a:r>
            <a:r>
              <a:rPr lang="en-US" sz="1000" dirty="0"/>
              <a:t> di </a:t>
            </a:r>
            <a:r>
              <a:rPr lang="en-US" sz="1000" dirty="0" err="1"/>
              <a:t>proprietà</a:t>
            </a:r>
            <a:r>
              <a:rPr lang="en-US" sz="1000" dirty="0"/>
              <a:t> di </a:t>
            </a:r>
            <a:r>
              <a:rPr lang="en-US" sz="1000" dirty="0" err="1"/>
              <a:t>Distributori</a:t>
            </a:r>
            <a:r>
              <a:rPr lang="en-US" sz="1000" dirty="0"/>
              <a:t>)</a:t>
            </a:r>
            <a:endParaRPr lang="it-IT" sz="2000" dirty="0"/>
          </a:p>
        </p:txBody>
      </p:sp>
      <p:sp>
        <p:nvSpPr>
          <p:cNvPr id="4" name="Arrow: Curved Right 3">
            <a:extLst>
              <a:ext uri="{FF2B5EF4-FFF2-40B4-BE49-F238E27FC236}">
                <a16:creationId xmlns:a16="http://schemas.microsoft.com/office/drawing/2014/main" id="{AA3F0385-E313-E42E-AB0A-A70B939036B4}"/>
              </a:ext>
            </a:extLst>
          </p:cNvPr>
          <p:cNvSpPr/>
          <p:nvPr/>
        </p:nvSpPr>
        <p:spPr bwMode="auto">
          <a:xfrm rot="10800000">
            <a:off x="5158308" y="1340768"/>
            <a:ext cx="792088" cy="1530424"/>
          </a:xfrm>
          <a:prstGeom prst="curv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5" name="Arrow: Curved Right 4">
            <a:extLst>
              <a:ext uri="{FF2B5EF4-FFF2-40B4-BE49-F238E27FC236}">
                <a16:creationId xmlns:a16="http://schemas.microsoft.com/office/drawing/2014/main" id="{88F1FCA9-DF31-81DE-8366-78AB3CC57761}"/>
              </a:ext>
            </a:extLst>
          </p:cNvPr>
          <p:cNvSpPr/>
          <p:nvPr/>
        </p:nvSpPr>
        <p:spPr bwMode="auto">
          <a:xfrm rot="10800000">
            <a:off x="11062964" y="2564904"/>
            <a:ext cx="792088" cy="2952328"/>
          </a:xfrm>
          <a:prstGeom prst="curv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pic>
        <p:nvPicPr>
          <p:cNvPr id="7" name="Picture 6">
            <a:extLst>
              <a:ext uri="{FF2B5EF4-FFF2-40B4-BE49-F238E27FC236}">
                <a16:creationId xmlns:a16="http://schemas.microsoft.com/office/drawing/2014/main" id="{498C6E2F-3D9D-266A-E715-064BE5BA3C5B}"/>
              </a:ext>
            </a:extLst>
          </p:cNvPr>
          <p:cNvPicPr>
            <a:picLocks noChangeAspect="1"/>
          </p:cNvPicPr>
          <p:nvPr/>
        </p:nvPicPr>
        <p:blipFill>
          <a:blip r:embed="rId3"/>
          <a:stretch>
            <a:fillRect/>
          </a:stretch>
        </p:blipFill>
        <p:spPr>
          <a:xfrm>
            <a:off x="10466235" y="990600"/>
            <a:ext cx="1193458" cy="790404"/>
          </a:xfrm>
          <a:prstGeom prst="rect">
            <a:avLst/>
          </a:prstGeom>
        </p:spPr>
      </p:pic>
      <p:sp>
        <p:nvSpPr>
          <p:cNvPr id="6" name="TextBox 5">
            <a:extLst>
              <a:ext uri="{FF2B5EF4-FFF2-40B4-BE49-F238E27FC236}">
                <a16:creationId xmlns:a16="http://schemas.microsoft.com/office/drawing/2014/main" id="{E0FF062C-2840-34E2-3CA9-9642AD13960D}"/>
              </a:ext>
            </a:extLst>
          </p:cNvPr>
          <p:cNvSpPr txBox="1"/>
          <p:nvPr/>
        </p:nvSpPr>
        <p:spPr>
          <a:xfrm>
            <a:off x="623752" y="6269995"/>
            <a:ext cx="3624710" cy="261610"/>
          </a:xfrm>
          <a:prstGeom prst="rect">
            <a:avLst/>
          </a:prstGeom>
          <a:noFill/>
        </p:spPr>
        <p:txBody>
          <a:bodyPr wrap="none" rtlCol="0">
            <a:spAutoFit/>
          </a:bodyPr>
          <a:lstStyle/>
          <a:p>
            <a:r>
              <a:rPr lang="it-IT" sz="1100" baseline="30000" dirty="0">
                <a:latin typeface="+mn-lt"/>
              </a:rPr>
              <a:t>*</a:t>
            </a:r>
            <a:r>
              <a:rPr lang="it-IT" sz="1100" dirty="0">
                <a:latin typeface="+mn-lt"/>
              </a:rPr>
              <a:t>di proprietà dallo scorso anno di WT </a:t>
            </a:r>
            <a:r>
              <a:rPr lang="it-IT" sz="1100" dirty="0" err="1">
                <a:latin typeface="+mn-lt"/>
              </a:rPr>
              <a:t>Microelectronics</a:t>
            </a:r>
            <a:endParaRPr lang="it-IT" sz="1100" dirty="0">
              <a:latin typeface="+mn-lt"/>
            </a:endParaRPr>
          </a:p>
        </p:txBody>
      </p:sp>
    </p:spTree>
    <p:extLst>
      <p:ext uri="{BB962C8B-B14F-4D97-AF65-F5344CB8AC3E}">
        <p14:creationId xmlns:p14="http://schemas.microsoft.com/office/powerpoint/2010/main" val="385345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3"/>
      <p:bldP spid="4" grpId="0" animBg="1"/>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Acquisizioni seriali: perché c'è fame di piccole e medie imprese -  ilSole24ORE">
            <a:extLst>
              <a:ext uri="{FF2B5EF4-FFF2-40B4-BE49-F238E27FC236}">
                <a16:creationId xmlns:a16="http://schemas.microsoft.com/office/drawing/2014/main" id="{0B7547AA-1187-452A-DE56-8AC4487D7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9152" y="1850429"/>
            <a:ext cx="6059311" cy="31571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52B64E-6BCC-7130-57A6-49B41D54564E}"/>
              </a:ext>
            </a:extLst>
          </p:cNvPr>
          <p:cNvSpPr>
            <a:spLocks noGrp="1"/>
          </p:cNvSpPr>
          <p:nvPr>
            <p:ph type="title"/>
          </p:nvPr>
        </p:nvSpPr>
        <p:spPr>
          <a:xfrm>
            <a:off x="440152" y="76200"/>
            <a:ext cx="11173090" cy="914400"/>
          </a:xfrm>
        </p:spPr>
        <p:txBody>
          <a:bodyPr wrap="square" anchor="b">
            <a:normAutofit/>
          </a:bodyPr>
          <a:lstStyle/>
          <a:p>
            <a:r>
              <a:rPr lang="it-IT" dirty="0"/>
              <a:t>Com’è il Tessuto Distributivo Italiano?</a:t>
            </a:r>
          </a:p>
        </p:txBody>
      </p:sp>
      <p:sp>
        <p:nvSpPr>
          <p:cNvPr id="3" name="Content Placeholder 2">
            <a:extLst>
              <a:ext uri="{FF2B5EF4-FFF2-40B4-BE49-F238E27FC236}">
                <a16:creationId xmlns:a16="http://schemas.microsoft.com/office/drawing/2014/main" id="{FB49A57B-2290-CF07-BB88-A791DA8FFB61}"/>
              </a:ext>
            </a:extLst>
          </p:cNvPr>
          <p:cNvSpPr>
            <a:spLocks noGrp="1"/>
          </p:cNvSpPr>
          <p:nvPr>
            <p:ph sz="half" idx="1"/>
          </p:nvPr>
        </p:nvSpPr>
        <p:spPr>
          <a:xfrm>
            <a:off x="507868" y="1143000"/>
            <a:ext cx="5383398" cy="4876800"/>
          </a:xfrm>
        </p:spPr>
        <p:txBody>
          <a:bodyPr wrap="square" anchor="t">
            <a:normAutofit lnSpcReduction="10000"/>
          </a:bodyPr>
          <a:lstStyle/>
          <a:p>
            <a:pPr>
              <a:lnSpc>
                <a:spcPct val="90000"/>
              </a:lnSpc>
            </a:pPr>
            <a:r>
              <a:rPr lang="it-IT" sz="1800" dirty="0"/>
              <a:t>Anche il Mercato Italiano dei Componenti Elettronici riflette argomenti che abbiamo incontrato nella descrizione del loro contesto in ambito Mondiale</a:t>
            </a:r>
          </a:p>
          <a:p>
            <a:pPr>
              <a:lnSpc>
                <a:spcPct val="90000"/>
              </a:lnSpc>
            </a:pPr>
            <a:r>
              <a:rPr lang="it-IT" sz="1800" dirty="0"/>
              <a:t>Nel corso degli ultimi decenni i Distributori «locali» a ciascuna nazione sono stati oggetto di acquisizioni, modalità con la quale i Distributori Americani hanno colonizzato l’Europa, e con meccanismo di crescita analogo alcuni soggetti delle più importanti nazioni europee si sono espansi altrove in cerca di una massa critica rilevante</a:t>
            </a:r>
          </a:p>
          <a:p>
            <a:pPr>
              <a:lnSpc>
                <a:spcPct val="90000"/>
              </a:lnSpc>
            </a:pPr>
            <a:r>
              <a:rPr lang="it-IT" sz="1800" dirty="0"/>
              <a:t>Le acquisizioni sembravano una modalità di crescita obsoleta, fintanto che il </a:t>
            </a:r>
            <a:r>
              <a:rPr lang="it-IT" sz="1800" dirty="0" err="1"/>
              <a:t>post-COVID</a:t>
            </a:r>
            <a:r>
              <a:rPr lang="it-IT" sz="1800" dirty="0"/>
              <a:t> non ne rinvigorito il fascino fino ad arrivare all’ultima che </a:t>
            </a:r>
            <a:r>
              <a:rPr lang="it-IT" sz="1800" dirty="0" err="1"/>
              <a:t>Steliau</a:t>
            </a:r>
            <a:r>
              <a:rPr lang="it-IT" sz="1800" dirty="0"/>
              <a:t> ha perfezionato con la </a:t>
            </a:r>
            <a:r>
              <a:rPr lang="it-IT" sz="1800" dirty="0" err="1"/>
              <a:t>Adelsy</a:t>
            </a:r>
            <a:endParaRPr lang="it-IT" sz="1800" dirty="0"/>
          </a:p>
          <a:p>
            <a:pPr>
              <a:lnSpc>
                <a:spcPct val="90000"/>
              </a:lnSpc>
            </a:pPr>
            <a:r>
              <a:rPr lang="it-IT" sz="1800" dirty="0"/>
              <a:t>La crescita passa ANCHE attraverso l’aggregazione di competenze non necessariamente di carburante finanziario di un Fondo di Investimento</a:t>
            </a:r>
          </a:p>
          <a:p>
            <a:pPr lvl="1">
              <a:lnSpc>
                <a:spcPct val="90000"/>
              </a:lnSpc>
            </a:pPr>
            <a:endParaRPr lang="it-IT" sz="1600" dirty="0"/>
          </a:p>
          <a:p>
            <a:pPr>
              <a:lnSpc>
                <a:spcPct val="90000"/>
              </a:lnSpc>
            </a:pPr>
            <a:endParaRPr lang="it-IT" sz="1800" dirty="0"/>
          </a:p>
        </p:txBody>
      </p:sp>
      <p:pic>
        <p:nvPicPr>
          <p:cNvPr id="5" name="Picture 4">
            <a:extLst>
              <a:ext uri="{FF2B5EF4-FFF2-40B4-BE49-F238E27FC236}">
                <a16:creationId xmlns:a16="http://schemas.microsoft.com/office/drawing/2014/main" id="{6A938D8A-C96F-878E-B178-8C93AC6DD80C}"/>
              </a:ext>
            </a:extLst>
          </p:cNvPr>
          <p:cNvPicPr>
            <a:picLocks noChangeAspect="1"/>
          </p:cNvPicPr>
          <p:nvPr/>
        </p:nvPicPr>
        <p:blipFill>
          <a:blip r:embed="rId4"/>
          <a:stretch>
            <a:fillRect/>
          </a:stretch>
        </p:blipFill>
        <p:spPr>
          <a:xfrm>
            <a:off x="14319868" y="45186"/>
            <a:ext cx="757973" cy="845127"/>
          </a:xfrm>
          <a:prstGeom prst="rect">
            <a:avLst/>
          </a:prstGeom>
        </p:spPr>
      </p:pic>
      <p:pic>
        <p:nvPicPr>
          <p:cNvPr id="6146" name="Picture 2" descr="M&amp;A, fusioni e acquisizioni al -22,5% nel travel globale | L'Agenzia di  Viaggi Magazine">
            <a:extLst>
              <a:ext uri="{FF2B5EF4-FFF2-40B4-BE49-F238E27FC236}">
                <a16:creationId xmlns:a16="http://schemas.microsoft.com/office/drawing/2014/main" id="{A4BAB41C-845F-84E3-69F8-CC757A8421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2382" y="271921"/>
            <a:ext cx="1584902" cy="718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1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elling Through Retail or Direct to Consumer - Which do I choose - Enhance  Training">
            <a:extLst>
              <a:ext uri="{FF2B5EF4-FFF2-40B4-BE49-F238E27FC236}">
                <a16:creationId xmlns:a16="http://schemas.microsoft.com/office/drawing/2014/main" id="{51DF5529-FAEE-DC72-32C1-65D1B4CE54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904" y="1028441"/>
            <a:ext cx="11192413" cy="53723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1903B12-69E7-E096-6FE5-789F4107B10E}"/>
              </a:ext>
            </a:extLst>
          </p:cNvPr>
          <p:cNvSpPr>
            <a:spLocks noGrp="1"/>
          </p:cNvSpPr>
          <p:nvPr>
            <p:ph type="title"/>
          </p:nvPr>
        </p:nvSpPr>
        <p:spPr/>
        <p:txBody>
          <a:bodyPr/>
          <a:lstStyle/>
          <a:p>
            <a:r>
              <a:rPr lang="it-IT" dirty="0"/>
              <a:t>Il Ruolo del Distributore</a:t>
            </a:r>
          </a:p>
        </p:txBody>
      </p:sp>
      <p:pic>
        <p:nvPicPr>
          <p:cNvPr id="5" name="Picture 4">
            <a:extLst>
              <a:ext uri="{FF2B5EF4-FFF2-40B4-BE49-F238E27FC236}">
                <a16:creationId xmlns:a16="http://schemas.microsoft.com/office/drawing/2014/main" id="{754B61CE-7F1B-6EAC-6986-958042ABD482}"/>
              </a:ext>
            </a:extLst>
          </p:cNvPr>
          <p:cNvPicPr>
            <a:picLocks noChangeAspect="1"/>
          </p:cNvPicPr>
          <p:nvPr/>
        </p:nvPicPr>
        <p:blipFill>
          <a:blip r:embed="rId4"/>
          <a:stretch>
            <a:fillRect/>
          </a:stretch>
        </p:blipFill>
        <p:spPr>
          <a:xfrm>
            <a:off x="557044" y="1052736"/>
            <a:ext cx="2673853" cy="3534298"/>
          </a:xfrm>
          <a:prstGeom prst="rect">
            <a:avLst/>
          </a:prstGeom>
        </p:spPr>
      </p:pic>
      <p:pic>
        <p:nvPicPr>
          <p:cNvPr id="7" name="Picture 6">
            <a:extLst>
              <a:ext uri="{FF2B5EF4-FFF2-40B4-BE49-F238E27FC236}">
                <a16:creationId xmlns:a16="http://schemas.microsoft.com/office/drawing/2014/main" id="{4B4966AF-C309-2C8A-C018-4F12F78AE6C3}"/>
              </a:ext>
            </a:extLst>
          </p:cNvPr>
          <p:cNvPicPr>
            <a:picLocks noChangeAspect="1"/>
          </p:cNvPicPr>
          <p:nvPr/>
        </p:nvPicPr>
        <p:blipFill>
          <a:blip r:embed="rId5"/>
          <a:stretch>
            <a:fillRect/>
          </a:stretch>
        </p:blipFill>
        <p:spPr>
          <a:xfrm>
            <a:off x="4807625" y="1052736"/>
            <a:ext cx="2646097" cy="3546315"/>
          </a:xfrm>
          <a:prstGeom prst="rect">
            <a:avLst/>
          </a:prstGeom>
        </p:spPr>
      </p:pic>
      <p:pic>
        <p:nvPicPr>
          <p:cNvPr id="9" name="Picture 8">
            <a:extLst>
              <a:ext uri="{FF2B5EF4-FFF2-40B4-BE49-F238E27FC236}">
                <a16:creationId xmlns:a16="http://schemas.microsoft.com/office/drawing/2014/main" id="{91EF9FEB-5753-88F0-7FFA-AE80AA953F2A}"/>
              </a:ext>
            </a:extLst>
          </p:cNvPr>
          <p:cNvPicPr>
            <a:picLocks noChangeAspect="1"/>
          </p:cNvPicPr>
          <p:nvPr/>
        </p:nvPicPr>
        <p:blipFill>
          <a:blip r:embed="rId6"/>
          <a:stretch>
            <a:fillRect/>
          </a:stretch>
        </p:blipFill>
        <p:spPr>
          <a:xfrm>
            <a:off x="9027299" y="1052737"/>
            <a:ext cx="2539721" cy="3534298"/>
          </a:xfrm>
          <a:prstGeom prst="rect">
            <a:avLst/>
          </a:prstGeom>
        </p:spPr>
      </p:pic>
      <p:sp>
        <p:nvSpPr>
          <p:cNvPr id="11" name="TextBox 10">
            <a:extLst>
              <a:ext uri="{FF2B5EF4-FFF2-40B4-BE49-F238E27FC236}">
                <a16:creationId xmlns:a16="http://schemas.microsoft.com/office/drawing/2014/main" id="{ABE688A2-D0CE-EA37-08E7-782CFD5B7C87}"/>
              </a:ext>
            </a:extLst>
          </p:cNvPr>
          <p:cNvSpPr txBox="1"/>
          <p:nvPr/>
        </p:nvSpPr>
        <p:spPr>
          <a:xfrm>
            <a:off x="472903" y="4587035"/>
            <a:ext cx="11192413" cy="1938992"/>
          </a:xfrm>
          <a:prstGeom prst="rect">
            <a:avLst/>
          </a:prstGeom>
          <a:solidFill>
            <a:schemeClr val="bg1"/>
          </a:solidFill>
        </p:spPr>
        <p:txBody>
          <a:bodyPr wrap="square">
            <a:spAutoFit/>
          </a:bodyPr>
          <a:lstStyle/>
          <a:p>
            <a:r>
              <a:rPr lang="it-IT" sz="2000" dirty="0"/>
              <a:t>I </a:t>
            </a:r>
            <a:r>
              <a:rPr lang="it-IT" sz="2000" dirty="0">
                <a:solidFill>
                  <a:srgbClr val="002060"/>
                </a:solidFill>
              </a:rPr>
              <a:t>distributori</a:t>
            </a:r>
            <a:r>
              <a:rPr lang="it-IT" sz="2000" dirty="0"/>
              <a:t> svolgono un ruolo chiave nel garantire che i prodotti raggiungano il mercato in modo efficiente, colmando il divario tra i produttori e le entità che alla fine vendono ai consumatori</a:t>
            </a:r>
          </a:p>
          <a:p>
            <a:r>
              <a:rPr lang="it-IT" sz="2000" dirty="0"/>
              <a:t>Nel commercio o nell'impresa, un </a:t>
            </a:r>
            <a:r>
              <a:rPr lang="it-IT" sz="2000" dirty="0">
                <a:solidFill>
                  <a:srgbClr val="002060"/>
                </a:solidFill>
              </a:rPr>
              <a:t>distributore</a:t>
            </a:r>
            <a:r>
              <a:rPr lang="it-IT" sz="2000" dirty="0"/>
              <a:t> è un’ </a:t>
            </a:r>
            <a:r>
              <a:rPr lang="it-IT" sz="2000" i="1" dirty="0">
                <a:solidFill>
                  <a:srgbClr val="0070C0"/>
                </a:solidFill>
              </a:rPr>
              <a:t>entità intermediaria </a:t>
            </a:r>
            <a:r>
              <a:rPr lang="it-IT" sz="2000" dirty="0"/>
              <a:t>che acquista prodotti direttamente dai produttori e li colloca sul Mercato</a:t>
            </a:r>
          </a:p>
          <a:p>
            <a:r>
              <a:rPr lang="it-IT" sz="2000" dirty="0"/>
              <a:t>I Distributori </a:t>
            </a:r>
            <a:r>
              <a:rPr lang="it-IT" sz="2000" dirty="0" err="1"/>
              <a:t>eCatalog</a:t>
            </a:r>
            <a:r>
              <a:rPr lang="it-IT" sz="2000" dirty="0"/>
              <a:t> hanno fatto, nel nostro settore, quello che non riuscirono a fare i grandi EMS negli anni 2000</a:t>
            </a:r>
            <a:endParaRPr lang="it-IT" dirty="0"/>
          </a:p>
        </p:txBody>
      </p:sp>
    </p:spTree>
    <p:extLst>
      <p:ext uri="{BB962C8B-B14F-4D97-AF65-F5344CB8AC3E}">
        <p14:creationId xmlns:p14="http://schemas.microsoft.com/office/powerpoint/2010/main" val="3706708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3074"/>
                                        </p:tgtEl>
                                        <p:attrNameLst>
                                          <p:attrName>style.opacity</p:attrName>
                                        </p:attrNameLst>
                                      </p:cBhvr>
                                      <p:to>
                                        <p:strVal val="0.2"/>
                                      </p:to>
                                    </p:set>
                                    <p:animEffect filter="image" prLst="opacity: 0.2">
                                      <p:cBhvr rctx="IE">
                                        <p:cTn id="7" dur="indefinite"/>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animEffect transition="in" filter="fade">
                                      <p:cBhvr>
                                        <p:cTn id="17" dur="500"/>
                                        <p:tgtEl>
                                          <p:spTgt spid="11">
                                            <p:bg/>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1" end="1"/>
                                            </p:txEl>
                                          </p:spTgt>
                                        </p:tgtEl>
                                        <p:attrNameLst>
                                          <p:attrName>style.visibility</p:attrName>
                                        </p:attrNameLst>
                                      </p:cBhvr>
                                      <p:to>
                                        <p:strVal val="visible"/>
                                      </p:to>
                                    </p:set>
                                    <p:animEffect transition="in" filter="fade">
                                      <p:cBhvr>
                                        <p:cTn id="32" dur="500"/>
                                        <p:tgtEl>
                                          <p:spTgt spid="11">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Effect transition="in" filter="fade">
                                      <p:cBhvr>
                                        <p:cTn id="37" dur="500"/>
                                        <p:tgtEl>
                                          <p:spTgt spid="11">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8C0B565-3386-DE57-213A-43C82DAF419B}"/>
              </a:ext>
            </a:extLst>
          </p:cNvPr>
          <p:cNvSpPr>
            <a:spLocks noGrp="1"/>
          </p:cNvSpPr>
          <p:nvPr>
            <p:ph type="title"/>
          </p:nvPr>
        </p:nvSpPr>
        <p:spPr>
          <a:xfrm>
            <a:off x="440152" y="76200"/>
            <a:ext cx="11342892" cy="914400"/>
          </a:xfrm>
        </p:spPr>
        <p:txBody>
          <a:bodyPr/>
          <a:lstStyle/>
          <a:p>
            <a:r>
              <a:rPr lang="it-IT" dirty="0"/>
              <a:t>Oltre 100 Operatori, di cui circa 50 sopra i 10M€ nel 2023</a:t>
            </a:r>
          </a:p>
        </p:txBody>
      </p:sp>
      <p:pic>
        <p:nvPicPr>
          <p:cNvPr id="1026" name="Picture 2" descr="Riflessione di arte digitale del prisma con gocce d'acqua a colori  arcobaleno a spettro completo come luce di cristallo di vetro | Immagine  Premium generata dall'IA">
            <a:extLst>
              <a:ext uri="{FF2B5EF4-FFF2-40B4-BE49-F238E27FC236}">
                <a16:creationId xmlns:a16="http://schemas.microsoft.com/office/drawing/2014/main" id="{4B1ED7AF-D8EF-55D9-133D-77229A012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352" y="1124744"/>
            <a:ext cx="7999277" cy="53285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0205A76-0B94-A5DE-76BA-0229F65FACEE}"/>
              </a:ext>
            </a:extLst>
          </p:cNvPr>
          <p:cNvPicPr>
            <a:picLocks noChangeAspect="1"/>
          </p:cNvPicPr>
          <p:nvPr/>
        </p:nvPicPr>
        <p:blipFill>
          <a:blip r:embed="rId4"/>
          <a:stretch>
            <a:fillRect/>
          </a:stretch>
        </p:blipFill>
        <p:spPr>
          <a:xfrm>
            <a:off x="8742630" y="1124744"/>
            <a:ext cx="2608366" cy="5328592"/>
          </a:xfrm>
          <a:prstGeom prst="rect">
            <a:avLst/>
          </a:prstGeom>
        </p:spPr>
      </p:pic>
      <p:sp>
        <p:nvSpPr>
          <p:cNvPr id="10" name="TextBox 9">
            <a:extLst>
              <a:ext uri="{FF2B5EF4-FFF2-40B4-BE49-F238E27FC236}">
                <a16:creationId xmlns:a16="http://schemas.microsoft.com/office/drawing/2014/main" id="{E2A381EF-7D9C-20D3-DB49-7F10D27456A7}"/>
              </a:ext>
            </a:extLst>
          </p:cNvPr>
          <p:cNvSpPr txBox="1"/>
          <p:nvPr/>
        </p:nvSpPr>
        <p:spPr>
          <a:xfrm>
            <a:off x="1333753" y="1146096"/>
            <a:ext cx="800219" cy="5250796"/>
          </a:xfrm>
          <a:prstGeom prst="rect">
            <a:avLst/>
          </a:prstGeom>
          <a:noFill/>
        </p:spPr>
        <p:txBody>
          <a:bodyPr vert="vert270" wrap="none" rtlCol="0">
            <a:spAutoFit/>
          </a:bodyPr>
          <a:lstStyle/>
          <a:p>
            <a:r>
              <a:rPr lang="it-IT" sz="4000" b="1" dirty="0">
                <a:solidFill>
                  <a:schemeClr val="bg1"/>
                </a:solidFill>
                <a:latin typeface="+mn-lt"/>
              </a:rPr>
              <a:t>Distribuzione in Italia</a:t>
            </a:r>
          </a:p>
        </p:txBody>
      </p:sp>
    </p:spTree>
    <p:extLst>
      <p:ext uri="{BB962C8B-B14F-4D97-AF65-F5344CB8AC3E}">
        <p14:creationId xmlns:p14="http://schemas.microsoft.com/office/powerpoint/2010/main" val="385534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a:extLst>
              <a:ext uri="{FF2B5EF4-FFF2-40B4-BE49-F238E27FC236}">
                <a16:creationId xmlns:a16="http://schemas.microsoft.com/office/drawing/2014/main" id="{A1B7D9E8-F176-048B-0E24-197497407D66}"/>
              </a:ext>
            </a:extLst>
          </p:cNvPr>
          <p:cNvGraphicFramePr>
            <a:graphicFrameLocks noGrp="1"/>
          </p:cNvGraphicFramePr>
          <p:nvPr>
            <p:extLst>
              <p:ext uri="{D42A27DB-BD31-4B8C-83A1-F6EECF244321}">
                <p14:modId xmlns:p14="http://schemas.microsoft.com/office/powerpoint/2010/main" val="887853586"/>
              </p:ext>
            </p:extLst>
          </p:nvPr>
        </p:nvGraphicFramePr>
        <p:xfrm>
          <a:off x="5604810" y="990600"/>
          <a:ext cx="6250242" cy="5378006"/>
        </p:xfrm>
        <a:graphic>
          <a:graphicData uri="http://schemas.openxmlformats.org/drawingml/2006/table">
            <a:tbl>
              <a:tblPr firstRow="1" bandRow="1">
                <a:tableStyleId>{5C22544A-7EE6-4342-B048-85BDC9FD1C3A}</a:tableStyleId>
              </a:tblPr>
              <a:tblGrid>
                <a:gridCol w="1190523">
                  <a:extLst>
                    <a:ext uri="{9D8B030D-6E8A-4147-A177-3AD203B41FA5}">
                      <a16:colId xmlns:a16="http://schemas.microsoft.com/office/drawing/2014/main" val="1215816721"/>
                    </a:ext>
                  </a:extLst>
                </a:gridCol>
                <a:gridCol w="3403535">
                  <a:extLst>
                    <a:ext uri="{9D8B030D-6E8A-4147-A177-3AD203B41FA5}">
                      <a16:colId xmlns:a16="http://schemas.microsoft.com/office/drawing/2014/main" val="3760659375"/>
                    </a:ext>
                  </a:extLst>
                </a:gridCol>
                <a:gridCol w="1656184">
                  <a:extLst>
                    <a:ext uri="{9D8B030D-6E8A-4147-A177-3AD203B41FA5}">
                      <a16:colId xmlns:a16="http://schemas.microsoft.com/office/drawing/2014/main" val="1632029629"/>
                    </a:ext>
                  </a:extLst>
                </a:gridCol>
              </a:tblGrid>
              <a:tr h="235271">
                <a:tc>
                  <a:txBody>
                    <a:bodyPr/>
                    <a:lstStyle/>
                    <a:p>
                      <a:pPr>
                        <a:lnSpc>
                          <a:spcPct val="150000"/>
                        </a:lnSpc>
                        <a:spcBef>
                          <a:spcPts val="0"/>
                        </a:spcBef>
                        <a:spcAft>
                          <a:spcPts val="0"/>
                        </a:spcAft>
                      </a:pPr>
                      <a:r>
                        <a:rPr lang="it-IT" sz="1050" dirty="0"/>
                        <a:t>Rank 2023</a:t>
                      </a:r>
                    </a:p>
                  </a:txBody>
                  <a:tcPr anchor="ctr"/>
                </a:tc>
                <a:tc>
                  <a:txBody>
                    <a:bodyPr/>
                    <a:lstStyle/>
                    <a:p>
                      <a:pPr>
                        <a:lnSpc>
                          <a:spcPct val="150000"/>
                        </a:lnSpc>
                        <a:spcBef>
                          <a:spcPts val="0"/>
                        </a:spcBef>
                        <a:spcAft>
                          <a:spcPts val="0"/>
                        </a:spcAft>
                      </a:pPr>
                      <a:r>
                        <a:rPr lang="it-IT" sz="1050" dirty="0"/>
                        <a:t>Distributore</a:t>
                      </a:r>
                    </a:p>
                  </a:txBody>
                  <a:tcPr anchor="ctr"/>
                </a:tc>
                <a:tc>
                  <a:txBody>
                    <a:bodyPr/>
                    <a:lstStyle/>
                    <a:p>
                      <a:pPr>
                        <a:lnSpc>
                          <a:spcPct val="150000"/>
                        </a:lnSpc>
                        <a:spcBef>
                          <a:spcPts val="0"/>
                        </a:spcBef>
                        <a:spcAft>
                          <a:spcPts val="0"/>
                        </a:spcAft>
                      </a:pPr>
                      <a:r>
                        <a:rPr lang="it-IT" sz="1050" dirty="0"/>
                        <a:t>Fatturato 2023</a:t>
                      </a:r>
                    </a:p>
                  </a:txBody>
                  <a:tcPr anchor="ctr"/>
                </a:tc>
                <a:extLst>
                  <a:ext uri="{0D108BD9-81ED-4DB2-BD59-A6C34878D82A}">
                    <a16:rowId xmlns:a16="http://schemas.microsoft.com/office/drawing/2014/main" val="199716972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1</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ARROW</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858 Mil€</a:t>
                      </a:r>
                    </a:p>
                  </a:txBody>
                  <a:tcPr/>
                </a:tc>
                <a:extLst>
                  <a:ext uri="{0D108BD9-81ED-4DB2-BD59-A6C34878D82A}">
                    <a16:rowId xmlns:a16="http://schemas.microsoft.com/office/drawing/2014/main" val="4166414552"/>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2</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AVNET</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682 Mil€</a:t>
                      </a:r>
                    </a:p>
                  </a:txBody>
                  <a:tcPr/>
                </a:tc>
                <a:extLst>
                  <a:ext uri="{0D108BD9-81ED-4DB2-BD59-A6C34878D82A}">
                    <a16:rowId xmlns:a16="http://schemas.microsoft.com/office/drawing/2014/main" val="416227640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3</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MELCHIONI</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solidFill>
                            <a:srgbClr val="FF0000"/>
                          </a:solidFill>
                        </a:rPr>
                        <a:t>171 Mil€</a:t>
                      </a:r>
                    </a:p>
                  </a:txBody>
                  <a:tcPr/>
                </a:tc>
                <a:extLst>
                  <a:ext uri="{0D108BD9-81ED-4DB2-BD59-A6C34878D82A}">
                    <a16:rowId xmlns:a16="http://schemas.microsoft.com/office/drawing/2014/main" val="2001629274"/>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4</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TTI</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N/D</a:t>
                      </a:r>
                    </a:p>
                  </a:txBody>
                  <a:tcPr/>
                </a:tc>
                <a:extLst>
                  <a:ext uri="{0D108BD9-81ED-4DB2-BD59-A6C34878D82A}">
                    <a16:rowId xmlns:a16="http://schemas.microsoft.com/office/drawing/2014/main" val="323944303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5</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FUTURE ELECTRONICS</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N/D</a:t>
                      </a:r>
                    </a:p>
                  </a:txBody>
                  <a:tcPr/>
                </a:tc>
                <a:extLst>
                  <a:ext uri="{0D108BD9-81ED-4DB2-BD59-A6C34878D82A}">
                    <a16:rowId xmlns:a16="http://schemas.microsoft.com/office/drawing/2014/main" val="205941088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6</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RUTRONIK ITALIA</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108 Mil€</a:t>
                      </a:r>
                    </a:p>
                  </a:txBody>
                  <a:tcPr/>
                </a:tc>
                <a:extLst>
                  <a:ext uri="{0D108BD9-81ED-4DB2-BD59-A6C34878D82A}">
                    <a16:rowId xmlns:a16="http://schemas.microsoft.com/office/drawing/2014/main" val="4235263407"/>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7</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GY + WELT</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101Mil€</a:t>
                      </a:r>
                    </a:p>
                  </a:txBody>
                  <a:tcPr/>
                </a:tc>
                <a:extLst>
                  <a:ext uri="{0D108BD9-81ED-4DB2-BD59-A6C34878D82A}">
                    <a16:rowId xmlns:a16="http://schemas.microsoft.com/office/drawing/2014/main" val="297599380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8</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DIGIMAX</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67Mil€</a:t>
                      </a:r>
                    </a:p>
                  </a:txBody>
                  <a:tcPr/>
                </a:tc>
                <a:extLst>
                  <a:ext uri="{0D108BD9-81ED-4DB2-BD59-A6C34878D82A}">
                    <a16:rowId xmlns:a16="http://schemas.microsoft.com/office/drawing/2014/main" val="557097665"/>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9</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DART           N   +</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47 Mil€</a:t>
                      </a:r>
                    </a:p>
                  </a:txBody>
                  <a:tcPr/>
                </a:tc>
                <a:extLst>
                  <a:ext uri="{0D108BD9-81ED-4DB2-BD59-A6C34878D82A}">
                    <a16:rowId xmlns:a16="http://schemas.microsoft.com/office/drawing/2014/main" val="100927154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10</a:t>
                      </a:r>
                    </a:p>
                  </a:txBody>
                  <a:tcPr/>
                </a:tc>
                <a:tc>
                  <a:txBody>
                    <a:bodyPr/>
                    <a:lstStyle/>
                    <a:p>
                      <a:pPr>
                        <a:lnSpc>
                          <a:spcPct val="150000"/>
                        </a:lnSpc>
                        <a:spcBef>
                          <a:spcPts val="0"/>
                        </a:spcBef>
                        <a:spcAft>
                          <a:spcPts val="0"/>
                        </a:spcAft>
                      </a:pPr>
                      <a:endParaRPr lang="it-IT" sz="100" dirty="0"/>
                    </a:p>
                    <a:p>
                      <a:pPr>
                        <a:lnSpc>
                          <a:spcPct val="150000"/>
                        </a:lnSpc>
                        <a:spcBef>
                          <a:spcPts val="0"/>
                        </a:spcBef>
                        <a:spcAft>
                          <a:spcPts val="0"/>
                        </a:spcAft>
                      </a:pPr>
                      <a:endParaRPr lang="it-IT" sz="100" dirty="0"/>
                    </a:p>
                    <a:p>
                      <a:pPr>
                        <a:lnSpc>
                          <a:spcPct val="150000"/>
                        </a:lnSpc>
                        <a:spcBef>
                          <a:spcPts val="0"/>
                        </a:spcBef>
                        <a:spcAft>
                          <a:spcPts val="0"/>
                        </a:spcAft>
                      </a:pPr>
                      <a:endParaRPr lang="it-IT" sz="400" dirty="0"/>
                    </a:p>
                    <a:p>
                      <a:pPr>
                        <a:lnSpc>
                          <a:spcPct val="150000"/>
                        </a:lnSpc>
                        <a:spcBef>
                          <a:spcPts val="0"/>
                        </a:spcBef>
                        <a:spcAft>
                          <a:spcPts val="0"/>
                        </a:spcAft>
                      </a:pPr>
                      <a:r>
                        <a:rPr lang="it-IT" sz="1050" dirty="0"/>
                        <a:t>ACAL BFI</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41 M€</a:t>
                      </a:r>
                    </a:p>
                  </a:txBody>
                  <a:tcPr/>
                </a:tc>
                <a:extLst>
                  <a:ext uri="{0D108BD9-81ED-4DB2-BD59-A6C34878D82A}">
                    <a16:rowId xmlns:a16="http://schemas.microsoft.com/office/drawing/2014/main" val="2517794442"/>
                  </a:ext>
                </a:extLst>
              </a:tr>
            </a:tbl>
          </a:graphicData>
        </a:graphic>
      </p:graphicFrame>
      <p:sp>
        <p:nvSpPr>
          <p:cNvPr id="2" name="Title 1">
            <a:extLst>
              <a:ext uri="{FF2B5EF4-FFF2-40B4-BE49-F238E27FC236}">
                <a16:creationId xmlns:a16="http://schemas.microsoft.com/office/drawing/2014/main" id="{DDC7EB34-6335-BA9B-61D9-C66DE752B047}"/>
              </a:ext>
            </a:extLst>
          </p:cNvPr>
          <p:cNvSpPr>
            <a:spLocks noGrp="1"/>
          </p:cNvSpPr>
          <p:nvPr>
            <p:ph type="title"/>
          </p:nvPr>
        </p:nvSpPr>
        <p:spPr/>
        <p:txBody>
          <a:bodyPr/>
          <a:lstStyle/>
          <a:p>
            <a:r>
              <a:rPr lang="en-US" dirty="0"/>
              <a:t>I </a:t>
            </a:r>
            <a:r>
              <a:rPr lang="en-US" dirty="0" err="1"/>
              <a:t>Primi</a:t>
            </a:r>
            <a:r>
              <a:rPr lang="en-US" dirty="0"/>
              <a:t> 10 </a:t>
            </a:r>
            <a:r>
              <a:rPr lang="en-US" dirty="0" err="1"/>
              <a:t>Distributori</a:t>
            </a:r>
            <a:r>
              <a:rPr lang="en-US" dirty="0"/>
              <a:t> per </a:t>
            </a:r>
            <a:r>
              <a:rPr lang="en-US" dirty="0" err="1"/>
              <a:t>Fatturato</a:t>
            </a:r>
            <a:r>
              <a:rPr lang="en-US" dirty="0"/>
              <a:t> </a:t>
            </a:r>
            <a:r>
              <a:rPr lang="en-US" dirty="0" err="1"/>
              <a:t>nel</a:t>
            </a:r>
            <a:r>
              <a:rPr lang="en-US" dirty="0"/>
              <a:t> 2023</a:t>
            </a:r>
          </a:p>
        </p:txBody>
      </p:sp>
      <p:pic>
        <p:nvPicPr>
          <p:cNvPr id="11" name="Picture 10">
            <a:extLst>
              <a:ext uri="{FF2B5EF4-FFF2-40B4-BE49-F238E27FC236}">
                <a16:creationId xmlns:a16="http://schemas.microsoft.com/office/drawing/2014/main" id="{3C27F8FE-6A8B-48E0-17F5-8C7254286810}"/>
              </a:ext>
            </a:extLst>
          </p:cNvPr>
          <p:cNvPicPr>
            <a:picLocks noChangeAspect="1"/>
          </p:cNvPicPr>
          <p:nvPr/>
        </p:nvPicPr>
        <p:blipFill>
          <a:blip r:embed="rId3"/>
          <a:stretch>
            <a:fillRect/>
          </a:stretch>
        </p:blipFill>
        <p:spPr>
          <a:xfrm>
            <a:off x="11077772" y="120664"/>
            <a:ext cx="757973" cy="845127"/>
          </a:xfrm>
          <a:prstGeom prst="rect">
            <a:avLst/>
          </a:prstGeom>
        </p:spPr>
      </p:pic>
      <p:sp>
        <p:nvSpPr>
          <p:cNvPr id="13" name="Arrow: Right 12">
            <a:extLst>
              <a:ext uri="{FF2B5EF4-FFF2-40B4-BE49-F238E27FC236}">
                <a16:creationId xmlns:a16="http://schemas.microsoft.com/office/drawing/2014/main" id="{8C8021DF-80C3-9B36-32ED-769B3045030E}"/>
              </a:ext>
            </a:extLst>
          </p:cNvPr>
          <p:cNvSpPr/>
          <p:nvPr/>
        </p:nvSpPr>
        <p:spPr bwMode="auto">
          <a:xfrm>
            <a:off x="5158308" y="3460406"/>
            <a:ext cx="446502" cy="43204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graphicFrame>
        <p:nvGraphicFramePr>
          <p:cNvPr id="15" name="Table 14">
            <a:extLst>
              <a:ext uri="{FF2B5EF4-FFF2-40B4-BE49-F238E27FC236}">
                <a16:creationId xmlns:a16="http://schemas.microsoft.com/office/drawing/2014/main" id="{E74EDF59-D600-AE90-37F4-724634E25E84}"/>
              </a:ext>
            </a:extLst>
          </p:cNvPr>
          <p:cNvGraphicFramePr>
            <a:graphicFrameLocks noGrp="1"/>
          </p:cNvGraphicFramePr>
          <p:nvPr>
            <p:extLst>
              <p:ext uri="{D42A27DB-BD31-4B8C-83A1-F6EECF244321}">
                <p14:modId xmlns:p14="http://schemas.microsoft.com/office/powerpoint/2010/main" val="179810892"/>
              </p:ext>
            </p:extLst>
          </p:nvPr>
        </p:nvGraphicFramePr>
        <p:xfrm>
          <a:off x="405780" y="990600"/>
          <a:ext cx="4680520" cy="5332286"/>
        </p:xfrm>
        <a:graphic>
          <a:graphicData uri="http://schemas.openxmlformats.org/drawingml/2006/table">
            <a:tbl>
              <a:tblPr firstRow="1" bandRow="1">
                <a:tableStyleId>{5C22544A-7EE6-4342-B048-85BDC9FD1C3A}</a:tableStyleId>
              </a:tblPr>
              <a:tblGrid>
                <a:gridCol w="891528">
                  <a:extLst>
                    <a:ext uri="{9D8B030D-6E8A-4147-A177-3AD203B41FA5}">
                      <a16:colId xmlns:a16="http://schemas.microsoft.com/office/drawing/2014/main" val="1215816721"/>
                    </a:ext>
                  </a:extLst>
                </a:gridCol>
                <a:gridCol w="2291226">
                  <a:extLst>
                    <a:ext uri="{9D8B030D-6E8A-4147-A177-3AD203B41FA5}">
                      <a16:colId xmlns:a16="http://schemas.microsoft.com/office/drawing/2014/main" val="3760659375"/>
                    </a:ext>
                  </a:extLst>
                </a:gridCol>
                <a:gridCol w="1497766">
                  <a:extLst>
                    <a:ext uri="{9D8B030D-6E8A-4147-A177-3AD203B41FA5}">
                      <a16:colId xmlns:a16="http://schemas.microsoft.com/office/drawing/2014/main" val="1632029629"/>
                    </a:ext>
                  </a:extLst>
                </a:gridCol>
              </a:tblGrid>
              <a:tr h="235271">
                <a:tc>
                  <a:txBody>
                    <a:bodyPr/>
                    <a:lstStyle/>
                    <a:p>
                      <a:pPr>
                        <a:lnSpc>
                          <a:spcPct val="150000"/>
                        </a:lnSpc>
                        <a:spcBef>
                          <a:spcPts val="0"/>
                        </a:spcBef>
                        <a:spcAft>
                          <a:spcPts val="0"/>
                        </a:spcAft>
                      </a:pPr>
                      <a:r>
                        <a:rPr lang="it-IT" sz="1050" dirty="0"/>
                        <a:t>Rank 2023</a:t>
                      </a:r>
                    </a:p>
                  </a:txBody>
                  <a:tcPr anchor="ctr"/>
                </a:tc>
                <a:tc>
                  <a:txBody>
                    <a:bodyPr/>
                    <a:lstStyle/>
                    <a:p>
                      <a:pPr>
                        <a:lnSpc>
                          <a:spcPct val="150000"/>
                        </a:lnSpc>
                        <a:spcBef>
                          <a:spcPts val="0"/>
                        </a:spcBef>
                        <a:spcAft>
                          <a:spcPts val="0"/>
                        </a:spcAft>
                      </a:pPr>
                      <a:r>
                        <a:rPr lang="it-IT" sz="1050" dirty="0"/>
                        <a:t>Distributore</a:t>
                      </a:r>
                    </a:p>
                  </a:txBody>
                  <a:tcPr anchor="ctr"/>
                </a:tc>
                <a:tc>
                  <a:txBody>
                    <a:bodyPr/>
                    <a:lstStyle/>
                    <a:p>
                      <a:pPr>
                        <a:lnSpc>
                          <a:spcPct val="150000"/>
                        </a:lnSpc>
                        <a:spcBef>
                          <a:spcPts val="0"/>
                        </a:spcBef>
                        <a:spcAft>
                          <a:spcPts val="0"/>
                        </a:spcAft>
                      </a:pPr>
                      <a:r>
                        <a:rPr lang="it-IT" sz="1050" dirty="0"/>
                        <a:t>Fatturato 2023</a:t>
                      </a:r>
                    </a:p>
                  </a:txBody>
                  <a:tcPr anchor="ctr"/>
                </a:tc>
                <a:extLst>
                  <a:ext uri="{0D108BD9-81ED-4DB2-BD59-A6C34878D82A}">
                    <a16:rowId xmlns:a16="http://schemas.microsoft.com/office/drawing/2014/main" val="199716972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1</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ARROW</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858,51 Mil€</a:t>
                      </a:r>
                    </a:p>
                  </a:txBody>
                  <a:tcPr/>
                </a:tc>
                <a:extLst>
                  <a:ext uri="{0D108BD9-81ED-4DB2-BD59-A6C34878D82A}">
                    <a16:rowId xmlns:a16="http://schemas.microsoft.com/office/drawing/2014/main" val="4166414552"/>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2</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AVNET</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682,42 Mil€</a:t>
                      </a:r>
                    </a:p>
                  </a:txBody>
                  <a:tcPr/>
                </a:tc>
                <a:extLst>
                  <a:ext uri="{0D108BD9-81ED-4DB2-BD59-A6C34878D82A}">
                    <a16:rowId xmlns:a16="http://schemas.microsoft.com/office/drawing/2014/main" val="416227640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3</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MELCHIONI</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solidFill>
                            <a:srgbClr val="FF0000"/>
                          </a:solidFill>
                        </a:rPr>
                        <a:t>171,52 Mil€</a:t>
                      </a:r>
                    </a:p>
                  </a:txBody>
                  <a:tcPr/>
                </a:tc>
                <a:extLst>
                  <a:ext uri="{0D108BD9-81ED-4DB2-BD59-A6C34878D82A}">
                    <a16:rowId xmlns:a16="http://schemas.microsoft.com/office/drawing/2014/main" val="2001629274"/>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4</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RS COMPONENTS</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152,36Mil€</a:t>
                      </a:r>
                    </a:p>
                  </a:txBody>
                  <a:tcPr/>
                </a:tc>
                <a:extLst>
                  <a:ext uri="{0D108BD9-81ED-4DB2-BD59-A6C34878D82A}">
                    <a16:rowId xmlns:a16="http://schemas.microsoft.com/office/drawing/2014/main" val="323944303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5</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TTI</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N/D</a:t>
                      </a:r>
                    </a:p>
                  </a:txBody>
                  <a:tcPr/>
                </a:tc>
                <a:extLst>
                  <a:ext uri="{0D108BD9-81ED-4DB2-BD59-A6C34878D82A}">
                    <a16:rowId xmlns:a16="http://schemas.microsoft.com/office/drawing/2014/main" val="2059410881"/>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6</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FUTURE ELECTRONICS</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N/D</a:t>
                      </a:r>
                    </a:p>
                  </a:txBody>
                  <a:tcPr/>
                </a:tc>
                <a:extLst>
                  <a:ext uri="{0D108BD9-81ED-4DB2-BD59-A6C34878D82A}">
                    <a16:rowId xmlns:a16="http://schemas.microsoft.com/office/drawing/2014/main" val="4235263407"/>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7</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RUTRONIK ITALIA</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a:t>107,73 Mil€</a:t>
                      </a:r>
                      <a:endParaRPr lang="it-IT" sz="1050" dirty="0"/>
                    </a:p>
                  </a:txBody>
                  <a:tcPr/>
                </a:tc>
                <a:extLst>
                  <a:ext uri="{0D108BD9-81ED-4DB2-BD59-A6C34878D82A}">
                    <a16:rowId xmlns:a16="http://schemas.microsoft.com/office/drawing/2014/main" val="297599380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8</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STELIAU TECHNOLOGY + WELT*</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101,19Mil€</a:t>
                      </a:r>
                    </a:p>
                  </a:txBody>
                  <a:tcPr/>
                </a:tc>
                <a:extLst>
                  <a:ext uri="{0D108BD9-81ED-4DB2-BD59-A6C34878D82A}">
                    <a16:rowId xmlns:a16="http://schemas.microsoft.com/office/drawing/2014/main" val="557097665"/>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9</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DIGIMAX</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67,38Mil€</a:t>
                      </a:r>
                    </a:p>
                  </a:txBody>
                  <a:tcPr/>
                </a:tc>
                <a:extLst>
                  <a:ext uri="{0D108BD9-81ED-4DB2-BD59-A6C34878D82A}">
                    <a16:rowId xmlns:a16="http://schemas.microsoft.com/office/drawing/2014/main" val="1009271548"/>
                  </a:ext>
                </a:extLst>
              </a:tr>
              <a:tr h="235271">
                <a:tc>
                  <a:txBody>
                    <a:bodyPr/>
                    <a:lstStyle/>
                    <a:p>
                      <a:pPr algn="ctr">
                        <a:lnSpc>
                          <a:spcPct val="150000"/>
                        </a:lnSpc>
                        <a:spcBef>
                          <a:spcPts val="0"/>
                        </a:spcBef>
                        <a:spcAft>
                          <a:spcPts val="0"/>
                        </a:spcAft>
                      </a:pPr>
                      <a:endParaRPr lang="it-IT" sz="400" dirty="0"/>
                    </a:p>
                    <a:p>
                      <a:pPr algn="ctr">
                        <a:lnSpc>
                          <a:spcPct val="150000"/>
                        </a:lnSpc>
                        <a:spcBef>
                          <a:spcPts val="0"/>
                        </a:spcBef>
                        <a:spcAft>
                          <a:spcPts val="0"/>
                        </a:spcAft>
                      </a:pPr>
                      <a:r>
                        <a:rPr lang="it-IT" sz="1050" dirty="0"/>
                        <a:t>10</a:t>
                      </a:r>
                    </a:p>
                  </a:txBody>
                  <a:tcPr/>
                </a:tc>
                <a:tc>
                  <a:txBody>
                    <a:bodyPr/>
                    <a:lstStyle/>
                    <a:p>
                      <a:pPr>
                        <a:lnSpc>
                          <a:spcPct val="150000"/>
                        </a:lnSpc>
                        <a:spcBef>
                          <a:spcPts val="0"/>
                        </a:spcBef>
                        <a:spcAft>
                          <a:spcPts val="0"/>
                        </a:spcAft>
                      </a:pPr>
                      <a:endParaRPr lang="it-IT" sz="400" dirty="0"/>
                    </a:p>
                    <a:p>
                      <a:pPr>
                        <a:lnSpc>
                          <a:spcPct val="150000"/>
                        </a:lnSpc>
                        <a:spcBef>
                          <a:spcPts val="0"/>
                        </a:spcBef>
                        <a:spcAft>
                          <a:spcPts val="0"/>
                        </a:spcAft>
                      </a:pPr>
                      <a:r>
                        <a:rPr lang="it-IT" sz="1050" dirty="0"/>
                        <a:t>DARTON + E.C.</a:t>
                      </a:r>
                    </a:p>
                    <a:p>
                      <a:pPr>
                        <a:lnSpc>
                          <a:spcPct val="150000"/>
                        </a:lnSpc>
                        <a:spcBef>
                          <a:spcPts val="0"/>
                        </a:spcBef>
                        <a:spcAft>
                          <a:spcPts val="0"/>
                        </a:spcAft>
                      </a:pPr>
                      <a:endParaRPr lang="it-IT" sz="400" dirty="0"/>
                    </a:p>
                  </a:txBody>
                  <a:tcPr/>
                </a:tc>
                <a:tc>
                  <a:txBody>
                    <a:bodyPr/>
                    <a:lstStyle/>
                    <a:p>
                      <a:pPr algn="r">
                        <a:lnSpc>
                          <a:spcPct val="150000"/>
                        </a:lnSpc>
                        <a:spcBef>
                          <a:spcPts val="0"/>
                        </a:spcBef>
                        <a:spcAft>
                          <a:spcPts val="0"/>
                        </a:spcAft>
                      </a:pPr>
                      <a:r>
                        <a:rPr lang="it-IT" sz="1050" dirty="0"/>
                        <a:t>47,43 Mil€</a:t>
                      </a:r>
                    </a:p>
                  </a:txBody>
                  <a:tcPr/>
                </a:tc>
                <a:extLst>
                  <a:ext uri="{0D108BD9-81ED-4DB2-BD59-A6C34878D82A}">
                    <a16:rowId xmlns:a16="http://schemas.microsoft.com/office/drawing/2014/main" val="2517794442"/>
                  </a:ext>
                </a:extLst>
              </a:tr>
            </a:tbl>
          </a:graphicData>
        </a:graphic>
      </p:graphicFrame>
      <p:pic>
        <p:nvPicPr>
          <p:cNvPr id="4" name="Picture 3">
            <a:extLst>
              <a:ext uri="{FF2B5EF4-FFF2-40B4-BE49-F238E27FC236}">
                <a16:creationId xmlns:a16="http://schemas.microsoft.com/office/drawing/2014/main" id="{9B5EF061-3040-C8BC-0F2F-1B6F2AE07CCB}"/>
              </a:ext>
            </a:extLst>
          </p:cNvPr>
          <p:cNvPicPr>
            <a:picLocks noChangeAspect="1"/>
          </p:cNvPicPr>
          <p:nvPr/>
        </p:nvPicPr>
        <p:blipFill>
          <a:blip r:embed="rId4"/>
          <a:stretch>
            <a:fillRect/>
          </a:stretch>
        </p:blipFill>
        <p:spPr>
          <a:xfrm>
            <a:off x="6839171" y="1385999"/>
            <a:ext cx="1246939" cy="297436"/>
          </a:xfrm>
          <a:prstGeom prst="rect">
            <a:avLst/>
          </a:prstGeom>
        </p:spPr>
      </p:pic>
      <p:pic>
        <p:nvPicPr>
          <p:cNvPr id="6" name="Picture 5">
            <a:extLst>
              <a:ext uri="{FF2B5EF4-FFF2-40B4-BE49-F238E27FC236}">
                <a16:creationId xmlns:a16="http://schemas.microsoft.com/office/drawing/2014/main" id="{97C48461-EC5D-48AA-50D2-0B8E2BF42B2E}"/>
              </a:ext>
            </a:extLst>
          </p:cNvPr>
          <p:cNvPicPr>
            <a:picLocks noChangeAspect="1"/>
          </p:cNvPicPr>
          <p:nvPr/>
        </p:nvPicPr>
        <p:blipFill>
          <a:blip r:embed="rId5"/>
          <a:stretch>
            <a:fillRect/>
          </a:stretch>
        </p:blipFill>
        <p:spPr>
          <a:xfrm>
            <a:off x="6886499" y="1935357"/>
            <a:ext cx="3240360" cy="204187"/>
          </a:xfrm>
          <a:prstGeom prst="rect">
            <a:avLst/>
          </a:prstGeom>
        </p:spPr>
      </p:pic>
      <p:pic>
        <p:nvPicPr>
          <p:cNvPr id="8" name="Picture 7">
            <a:extLst>
              <a:ext uri="{FF2B5EF4-FFF2-40B4-BE49-F238E27FC236}">
                <a16:creationId xmlns:a16="http://schemas.microsoft.com/office/drawing/2014/main" id="{C88D5B24-9C5C-227C-FEA8-B52ABCCCF74B}"/>
              </a:ext>
            </a:extLst>
          </p:cNvPr>
          <p:cNvPicPr>
            <a:picLocks noChangeAspect="1"/>
          </p:cNvPicPr>
          <p:nvPr/>
        </p:nvPicPr>
        <p:blipFill>
          <a:blip r:embed="rId6"/>
          <a:stretch>
            <a:fillRect/>
          </a:stretch>
        </p:blipFill>
        <p:spPr>
          <a:xfrm>
            <a:off x="6881461" y="2440184"/>
            <a:ext cx="1154559" cy="265464"/>
          </a:xfrm>
          <a:prstGeom prst="rect">
            <a:avLst/>
          </a:prstGeom>
        </p:spPr>
      </p:pic>
      <p:pic>
        <p:nvPicPr>
          <p:cNvPr id="10" name="Picture 9">
            <a:extLst>
              <a:ext uri="{FF2B5EF4-FFF2-40B4-BE49-F238E27FC236}">
                <a16:creationId xmlns:a16="http://schemas.microsoft.com/office/drawing/2014/main" id="{59D7C019-89DD-46D4-CFCF-A3189B973D1E}"/>
              </a:ext>
            </a:extLst>
          </p:cNvPr>
          <p:cNvPicPr>
            <a:picLocks noChangeAspect="1"/>
          </p:cNvPicPr>
          <p:nvPr/>
        </p:nvPicPr>
        <p:blipFill>
          <a:blip r:embed="rId7"/>
          <a:stretch>
            <a:fillRect/>
          </a:stretch>
        </p:blipFill>
        <p:spPr>
          <a:xfrm>
            <a:off x="6881461" y="2821704"/>
            <a:ext cx="360041" cy="471327"/>
          </a:xfrm>
          <a:prstGeom prst="rect">
            <a:avLst/>
          </a:prstGeom>
        </p:spPr>
      </p:pic>
      <p:pic>
        <p:nvPicPr>
          <p:cNvPr id="14" name="Picture 13">
            <a:extLst>
              <a:ext uri="{FF2B5EF4-FFF2-40B4-BE49-F238E27FC236}">
                <a16:creationId xmlns:a16="http://schemas.microsoft.com/office/drawing/2014/main" id="{3FDF04D1-8FC2-901C-8519-BF7210692B50}"/>
              </a:ext>
            </a:extLst>
          </p:cNvPr>
          <p:cNvPicPr>
            <a:picLocks noChangeAspect="1"/>
          </p:cNvPicPr>
          <p:nvPr/>
        </p:nvPicPr>
        <p:blipFill>
          <a:blip r:embed="rId8"/>
          <a:stretch>
            <a:fillRect/>
          </a:stretch>
        </p:blipFill>
        <p:spPr>
          <a:xfrm>
            <a:off x="6860394" y="3377241"/>
            <a:ext cx="1546204" cy="386550"/>
          </a:xfrm>
          <a:prstGeom prst="rect">
            <a:avLst/>
          </a:prstGeom>
        </p:spPr>
      </p:pic>
      <p:pic>
        <p:nvPicPr>
          <p:cNvPr id="18" name="Picture 17">
            <a:extLst>
              <a:ext uri="{FF2B5EF4-FFF2-40B4-BE49-F238E27FC236}">
                <a16:creationId xmlns:a16="http://schemas.microsoft.com/office/drawing/2014/main" id="{A5284D2D-FE45-A6DD-658F-E20CD8BED1A3}"/>
              </a:ext>
            </a:extLst>
          </p:cNvPr>
          <p:cNvPicPr>
            <a:picLocks noChangeAspect="1"/>
          </p:cNvPicPr>
          <p:nvPr/>
        </p:nvPicPr>
        <p:blipFill>
          <a:blip r:embed="rId9"/>
          <a:stretch>
            <a:fillRect/>
          </a:stretch>
        </p:blipFill>
        <p:spPr>
          <a:xfrm>
            <a:off x="6886762" y="4436254"/>
            <a:ext cx="821476" cy="309500"/>
          </a:xfrm>
          <a:prstGeom prst="rect">
            <a:avLst/>
          </a:prstGeom>
        </p:spPr>
      </p:pic>
      <p:pic>
        <p:nvPicPr>
          <p:cNvPr id="20" name="Picture 19">
            <a:extLst>
              <a:ext uri="{FF2B5EF4-FFF2-40B4-BE49-F238E27FC236}">
                <a16:creationId xmlns:a16="http://schemas.microsoft.com/office/drawing/2014/main" id="{583441B3-8835-6581-E58D-0F545F611665}"/>
              </a:ext>
            </a:extLst>
          </p:cNvPr>
          <p:cNvPicPr>
            <a:picLocks noChangeAspect="1"/>
          </p:cNvPicPr>
          <p:nvPr/>
        </p:nvPicPr>
        <p:blipFill>
          <a:blip r:embed="rId10"/>
          <a:stretch>
            <a:fillRect/>
          </a:stretch>
        </p:blipFill>
        <p:spPr>
          <a:xfrm>
            <a:off x="6835941" y="4886769"/>
            <a:ext cx="849077" cy="367753"/>
          </a:xfrm>
          <a:prstGeom prst="rect">
            <a:avLst/>
          </a:prstGeom>
        </p:spPr>
      </p:pic>
      <p:pic>
        <p:nvPicPr>
          <p:cNvPr id="22" name="Picture 21">
            <a:extLst>
              <a:ext uri="{FF2B5EF4-FFF2-40B4-BE49-F238E27FC236}">
                <a16:creationId xmlns:a16="http://schemas.microsoft.com/office/drawing/2014/main" id="{A718E0DC-85A6-8DAA-A4B0-3218FFA1D837}"/>
              </a:ext>
            </a:extLst>
          </p:cNvPr>
          <p:cNvPicPr>
            <a:picLocks noChangeAspect="1"/>
          </p:cNvPicPr>
          <p:nvPr/>
        </p:nvPicPr>
        <p:blipFill>
          <a:blip r:embed="rId11"/>
          <a:stretch>
            <a:fillRect/>
          </a:stretch>
        </p:blipFill>
        <p:spPr>
          <a:xfrm>
            <a:off x="6835941" y="5867400"/>
            <a:ext cx="833448" cy="416724"/>
          </a:xfrm>
          <a:prstGeom prst="rect">
            <a:avLst/>
          </a:prstGeom>
        </p:spPr>
      </p:pic>
      <p:pic>
        <p:nvPicPr>
          <p:cNvPr id="25" name="Picture 24">
            <a:extLst>
              <a:ext uri="{FF2B5EF4-FFF2-40B4-BE49-F238E27FC236}">
                <a16:creationId xmlns:a16="http://schemas.microsoft.com/office/drawing/2014/main" id="{57D821D8-4C84-E532-CBC1-FDE45F35261F}"/>
              </a:ext>
            </a:extLst>
          </p:cNvPr>
          <p:cNvPicPr>
            <a:picLocks noChangeAspect="1"/>
          </p:cNvPicPr>
          <p:nvPr/>
        </p:nvPicPr>
        <p:blipFill>
          <a:blip r:embed="rId12"/>
          <a:stretch>
            <a:fillRect/>
          </a:stretch>
        </p:blipFill>
        <p:spPr>
          <a:xfrm>
            <a:off x="6860394" y="3888061"/>
            <a:ext cx="1695687" cy="371527"/>
          </a:xfrm>
          <a:prstGeom prst="rect">
            <a:avLst/>
          </a:prstGeom>
        </p:spPr>
      </p:pic>
      <p:pic>
        <p:nvPicPr>
          <p:cNvPr id="27" name="Picture 26">
            <a:extLst>
              <a:ext uri="{FF2B5EF4-FFF2-40B4-BE49-F238E27FC236}">
                <a16:creationId xmlns:a16="http://schemas.microsoft.com/office/drawing/2014/main" id="{011B8D21-C6D6-9FD2-F933-D1E179060C95}"/>
              </a:ext>
            </a:extLst>
          </p:cNvPr>
          <p:cNvPicPr>
            <a:picLocks noChangeAspect="1"/>
          </p:cNvPicPr>
          <p:nvPr/>
        </p:nvPicPr>
        <p:blipFill>
          <a:blip r:embed="rId13"/>
          <a:stretch>
            <a:fillRect/>
          </a:stretch>
        </p:blipFill>
        <p:spPr>
          <a:xfrm>
            <a:off x="6857935" y="5434327"/>
            <a:ext cx="957396" cy="290553"/>
          </a:xfrm>
          <a:prstGeom prst="rect">
            <a:avLst/>
          </a:prstGeom>
        </p:spPr>
      </p:pic>
      <p:pic>
        <p:nvPicPr>
          <p:cNvPr id="28" name="Picture 27" descr="A black text on a white background&#10;&#10;Description automatically generated">
            <a:extLst>
              <a:ext uri="{FF2B5EF4-FFF2-40B4-BE49-F238E27FC236}">
                <a16:creationId xmlns:a16="http://schemas.microsoft.com/office/drawing/2014/main" id="{C6E3C7D6-BE73-D80A-E4C2-8494A72A322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036020" y="5434327"/>
            <a:ext cx="1398551" cy="297696"/>
          </a:xfrm>
          <a:prstGeom prst="rect">
            <a:avLst/>
          </a:prstGeom>
        </p:spPr>
      </p:pic>
      <p:sp>
        <p:nvSpPr>
          <p:cNvPr id="3" name="TextBox 2">
            <a:extLst>
              <a:ext uri="{FF2B5EF4-FFF2-40B4-BE49-F238E27FC236}">
                <a16:creationId xmlns:a16="http://schemas.microsoft.com/office/drawing/2014/main" id="{7C50290B-3255-7D5E-2BAF-4A9E172E24A7}"/>
              </a:ext>
            </a:extLst>
          </p:cNvPr>
          <p:cNvSpPr txBox="1"/>
          <p:nvPr/>
        </p:nvSpPr>
        <p:spPr>
          <a:xfrm>
            <a:off x="333773" y="6313074"/>
            <a:ext cx="8930650" cy="230832"/>
          </a:xfrm>
          <a:prstGeom prst="rect">
            <a:avLst/>
          </a:prstGeom>
          <a:noFill/>
        </p:spPr>
        <p:txBody>
          <a:bodyPr wrap="none" rtlCol="0">
            <a:spAutoFit/>
          </a:bodyPr>
          <a:lstStyle/>
          <a:p>
            <a:r>
              <a:rPr lang="it-IT" sz="900" dirty="0">
                <a:solidFill>
                  <a:srgbClr val="FF0000"/>
                </a:solidFill>
                <a:latin typeface="+mn-lt"/>
              </a:rPr>
              <a:t>*</a:t>
            </a:r>
            <a:r>
              <a:rPr lang="it-IT" sz="900" dirty="0" err="1">
                <a:solidFill>
                  <a:srgbClr val="FF0000"/>
                </a:solidFill>
                <a:latin typeface="+mn-lt"/>
              </a:rPr>
              <a:t>Steliau</a:t>
            </a:r>
            <a:r>
              <a:rPr lang="it-IT" sz="900" dirty="0">
                <a:solidFill>
                  <a:srgbClr val="FF0000"/>
                </a:solidFill>
                <a:latin typeface="+mn-lt"/>
              </a:rPr>
              <a:t> è l’entità più attiva che dopo l’acquisizione di Special IND / E.C.C., e prima dell’estate quella di WELT, il 9 ottobre 2024 ha acquisito </a:t>
            </a:r>
            <a:r>
              <a:rPr lang="it-IT" sz="900" dirty="0" err="1">
                <a:solidFill>
                  <a:srgbClr val="FF0000"/>
                </a:solidFill>
                <a:latin typeface="+mn-lt"/>
              </a:rPr>
              <a:t>Adelsy</a:t>
            </a:r>
            <a:r>
              <a:rPr lang="it-IT" sz="900" dirty="0">
                <a:solidFill>
                  <a:srgbClr val="FF0000"/>
                </a:solidFill>
                <a:latin typeface="+mn-lt"/>
              </a:rPr>
              <a:t> non aggregata in tabella</a:t>
            </a:r>
          </a:p>
        </p:txBody>
      </p:sp>
      <p:sp>
        <p:nvSpPr>
          <p:cNvPr id="5" name="TextBox 4">
            <a:extLst>
              <a:ext uri="{FF2B5EF4-FFF2-40B4-BE49-F238E27FC236}">
                <a16:creationId xmlns:a16="http://schemas.microsoft.com/office/drawing/2014/main" id="{4A2A9A48-0192-36D4-E38E-6DF8D97448FC}"/>
              </a:ext>
            </a:extLst>
          </p:cNvPr>
          <p:cNvSpPr txBox="1"/>
          <p:nvPr/>
        </p:nvSpPr>
        <p:spPr>
          <a:xfrm>
            <a:off x="8527381" y="369472"/>
            <a:ext cx="2089033" cy="646331"/>
          </a:xfrm>
          <a:prstGeom prst="rect">
            <a:avLst/>
          </a:prstGeom>
          <a:noFill/>
        </p:spPr>
        <p:txBody>
          <a:bodyPr wrap="none" rtlCol="0">
            <a:spAutoFit/>
          </a:bodyPr>
          <a:lstStyle/>
          <a:p>
            <a:r>
              <a:rPr lang="it-IT" sz="1800" dirty="0">
                <a:latin typeface="+mn-lt"/>
              </a:rPr>
              <a:t>DMASS	   </a:t>
            </a:r>
            <a:r>
              <a:rPr lang="it-IT" sz="1000" dirty="0">
                <a:latin typeface="+mn-lt"/>
              </a:rPr>
              <a:t> </a:t>
            </a:r>
            <a:r>
              <a:rPr lang="it-IT" sz="1800" dirty="0">
                <a:solidFill>
                  <a:srgbClr val="00B050"/>
                </a:solidFill>
                <a:latin typeface="+mn-lt"/>
              </a:rPr>
              <a:t>+0,6%</a:t>
            </a:r>
          </a:p>
          <a:p>
            <a:r>
              <a:rPr lang="it-IT" sz="1800" dirty="0">
                <a:latin typeface="+mn-lt"/>
              </a:rPr>
              <a:t>ASSODEL </a:t>
            </a:r>
            <a:r>
              <a:rPr lang="it-IT" sz="1800" dirty="0">
                <a:solidFill>
                  <a:srgbClr val="00B050"/>
                </a:solidFill>
                <a:latin typeface="+mn-lt"/>
              </a:rPr>
              <a:t>+3,8% </a:t>
            </a:r>
          </a:p>
        </p:txBody>
      </p:sp>
    </p:spTree>
    <p:extLst>
      <p:ext uri="{BB962C8B-B14F-4D97-AF65-F5344CB8AC3E}">
        <p14:creationId xmlns:p14="http://schemas.microsoft.com/office/powerpoint/2010/main" val="337742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3E49275D-771E-FD9E-79B4-6F4C052CA191}"/>
              </a:ext>
            </a:extLst>
          </p:cNvPr>
          <p:cNvGraphicFramePr>
            <a:graphicFrameLocks/>
          </p:cNvGraphicFramePr>
          <p:nvPr>
            <p:extLst>
              <p:ext uri="{D42A27DB-BD31-4B8C-83A1-F6EECF244321}">
                <p14:modId xmlns:p14="http://schemas.microsoft.com/office/powerpoint/2010/main" val="506446873"/>
              </p:ext>
            </p:extLst>
          </p:nvPr>
        </p:nvGraphicFramePr>
        <p:xfrm>
          <a:off x="507868" y="1143000"/>
          <a:ext cx="7386744"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289940EE-2AD2-8A49-5819-248036F55099}"/>
              </a:ext>
            </a:extLst>
          </p:cNvPr>
          <p:cNvSpPr>
            <a:spLocks noGrp="1"/>
          </p:cNvSpPr>
          <p:nvPr>
            <p:ph type="title"/>
          </p:nvPr>
        </p:nvSpPr>
        <p:spPr/>
        <p:txBody>
          <a:bodyPr wrap="square" anchor="b">
            <a:normAutofit/>
          </a:bodyPr>
          <a:lstStyle/>
          <a:p>
            <a:r>
              <a:rPr lang="it-IT" dirty="0"/>
              <a:t>Due Distributori sono sempre i Dominanti</a:t>
            </a:r>
          </a:p>
        </p:txBody>
      </p:sp>
      <p:sp>
        <p:nvSpPr>
          <p:cNvPr id="5" name="Content Placeholder 4">
            <a:extLst>
              <a:ext uri="{FF2B5EF4-FFF2-40B4-BE49-F238E27FC236}">
                <a16:creationId xmlns:a16="http://schemas.microsoft.com/office/drawing/2014/main" id="{BC3919DA-D5BF-B1A5-5CA8-9EECD9AD5FA9}"/>
              </a:ext>
            </a:extLst>
          </p:cNvPr>
          <p:cNvSpPr>
            <a:spLocks noGrp="1"/>
          </p:cNvSpPr>
          <p:nvPr>
            <p:ph sz="half" idx="2"/>
          </p:nvPr>
        </p:nvSpPr>
        <p:spPr>
          <a:xfrm>
            <a:off x="7102524" y="1143000"/>
            <a:ext cx="4476860" cy="4876800"/>
          </a:xfrm>
        </p:spPr>
        <p:txBody>
          <a:bodyPr/>
          <a:lstStyle/>
          <a:p>
            <a:pPr algn="just"/>
            <a:r>
              <a:rPr lang="it-IT" sz="2000" dirty="0">
                <a:latin typeface="+mn-lt"/>
              </a:rPr>
              <a:t>Emerge un contesto a due zone, in analogia con il contesto mondiale. I primi due sono quattro volte più grandi del primo della zona successiva</a:t>
            </a:r>
          </a:p>
          <a:p>
            <a:pPr lvl="1"/>
            <a:r>
              <a:rPr lang="it-IT" sz="1800" dirty="0">
                <a:latin typeface="+mn-lt"/>
              </a:rPr>
              <a:t>A fronte di un DTAM Italiano che ASSODEL stima in 2,1B€, la somma dei fatturati di tutti gli operatori porta a 3B€ includendo i broker, </a:t>
            </a:r>
            <a:r>
              <a:rPr lang="it-IT" sz="1800" dirty="0" err="1">
                <a:latin typeface="+mn-lt"/>
              </a:rPr>
              <a:t>eCatalog</a:t>
            </a:r>
            <a:r>
              <a:rPr lang="it-IT" sz="1800" dirty="0">
                <a:latin typeface="+mn-lt"/>
              </a:rPr>
              <a:t> ed altre entità</a:t>
            </a:r>
          </a:p>
          <a:p>
            <a:pPr lvl="1"/>
            <a:r>
              <a:rPr lang="it-IT" sz="1800" dirty="0">
                <a:latin typeface="+mn-lt"/>
              </a:rPr>
              <a:t>Considerando un DTAM più vicino a quello stimato da ASSODEL, i primi 4 operatori fanno l’80% del Mercato</a:t>
            </a:r>
          </a:p>
          <a:p>
            <a:pPr algn="just"/>
            <a:endParaRPr lang="it-IT" sz="2000" dirty="0">
              <a:latin typeface="+mn-lt"/>
            </a:endParaRPr>
          </a:p>
          <a:p>
            <a:pPr algn="just"/>
            <a:r>
              <a:rPr lang="it-IT" sz="2000" dirty="0">
                <a:latin typeface="+mn-lt"/>
              </a:rPr>
              <a:t>Mancano i Distributori del Far East: fino a quando!? </a:t>
            </a:r>
          </a:p>
          <a:p>
            <a:pPr lvl="1"/>
            <a:r>
              <a:rPr lang="it-IT" sz="1800" dirty="0">
                <a:latin typeface="+mn-lt"/>
              </a:rPr>
              <a:t>WT </a:t>
            </a:r>
            <a:r>
              <a:rPr lang="it-IT" sz="1800" dirty="0" err="1">
                <a:latin typeface="+mn-lt"/>
              </a:rPr>
              <a:t>Microelectronics</a:t>
            </a:r>
            <a:r>
              <a:rPr lang="it-IT" sz="1800" dirty="0">
                <a:latin typeface="+mn-lt"/>
              </a:rPr>
              <a:t> intanto…</a:t>
            </a:r>
          </a:p>
          <a:p>
            <a:endParaRPr lang="it-IT" dirty="0"/>
          </a:p>
        </p:txBody>
      </p:sp>
      <p:sp>
        <p:nvSpPr>
          <p:cNvPr id="12" name="Rectangle 11">
            <a:extLst>
              <a:ext uri="{FF2B5EF4-FFF2-40B4-BE49-F238E27FC236}">
                <a16:creationId xmlns:a16="http://schemas.microsoft.com/office/drawing/2014/main" id="{727B6B6A-441C-1000-C8EE-214BAFA7E29B}"/>
              </a:ext>
            </a:extLst>
          </p:cNvPr>
          <p:cNvSpPr/>
          <p:nvPr/>
        </p:nvSpPr>
        <p:spPr bwMode="auto">
          <a:xfrm>
            <a:off x="318670" y="1412776"/>
            <a:ext cx="6716500" cy="843360"/>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14" name="Rectangle 13">
            <a:extLst>
              <a:ext uri="{FF2B5EF4-FFF2-40B4-BE49-F238E27FC236}">
                <a16:creationId xmlns:a16="http://schemas.microsoft.com/office/drawing/2014/main" id="{41F7E7BF-2408-44F9-277B-62C31BEF4188}"/>
              </a:ext>
            </a:extLst>
          </p:cNvPr>
          <p:cNvSpPr/>
          <p:nvPr/>
        </p:nvSpPr>
        <p:spPr bwMode="auto">
          <a:xfrm>
            <a:off x="318670" y="2781678"/>
            <a:ext cx="6716500" cy="1799450"/>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pic>
        <p:nvPicPr>
          <p:cNvPr id="3" name="Picture 2">
            <a:extLst>
              <a:ext uri="{FF2B5EF4-FFF2-40B4-BE49-F238E27FC236}">
                <a16:creationId xmlns:a16="http://schemas.microsoft.com/office/drawing/2014/main" id="{3B9105D9-A7CE-9AC8-20A5-CDEDF1C7D3D8}"/>
              </a:ext>
            </a:extLst>
          </p:cNvPr>
          <p:cNvPicPr>
            <a:picLocks noChangeAspect="1"/>
          </p:cNvPicPr>
          <p:nvPr/>
        </p:nvPicPr>
        <p:blipFill>
          <a:blip r:embed="rId4"/>
          <a:stretch>
            <a:fillRect/>
          </a:stretch>
        </p:blipFill>
        <p:spPr>
          <a:xfrm>
            <a:off x="11077772" y="120664"/>
            <a:ext cx="757973" cy="845127"/>
          </a:xfrm>
          <a:prstGeom prst="rect">
            <a:avLst/>
          </a:prstGeom>
        </p:spPr>
      </p:pic>
      <p:sp>
        <p:nvSpPr>
          <p:cNvPr id="6" name="Rectangle 5">
            <a:extLst>
              <a:ext uri="{FF2B5EF4-FFF2-40B4-BE49-F238E27FC236}">
                <a16:creationId xmlns:a16="http://schemas.microsoft.com/office/drawing/2014/main" id="{6F9E285A-D0C5-BCC5-B27E-F1646D82678C}"/>
              </a:ext>
            </a:extLst>
          </p:cNvPr>
          <p:cNvSpPr/>
          <p:nvPr/>
        </p:nvSpPr>
        <p:spPr bwMode="auto">
          <a:xfrm>
            <a:off x="318670" y="4683328"/>
            <a:ext cx="6716500" cy="1717472"/>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7" name="TextBox 6">
            <a:extLst>
              <a:ext uri="{FF2B5EF4-FFF2-40B4-BE49-F238E27FC236}">
                <a16:creationId xmlns:a16="http://schemas.microsoft.com/office/drawing/2014/main" id="{A7E98E2A-698A-CC0C-051A-4E15178DA696}"/>
              </a:ext>
            </a:extLst>
          </p:cNvPr>
          <p:cNvSpPr txBox="1"/>
          <p:nvPr/>
        </p:nvSpPr>
        <p:spPr>
          <a:xfrm>
            <a:off x="2998068" y="4941899"/>
            <a:ext cx="3528392" cy="1200329"/>
          </a:xfrm>
          <a:prstGeom prst="rect">
            <a:avLst/>
          </a:prstGeom>
          <a:noFill/>
        </p:spPr>
        <p:txBody>
          <a:bodyPr wrap="square" rtlCol="0">
            <a:spAutoFit/>
          </a:bodyPr>
          <a:lstStyle/>
          <a:p>
            <a:pPr algn="just"/>
            <a:r>
              <a:rPr lang="it-IT" sz="1800" dirty="0">
                <a:latin typeface="+mn-lt"/>
              </a:rPr>
              <a:t>Quel che differenzia il tessuto distributivo italiano è la sua accentuata frammentazione: ci sono oltre 100 Distributori!</a:t>
            </a:r>
          </a:p>
        </p:txBody>
      </p:sp>
      <p:grpSp>
        <p:nvGrpSpPr>
          <p:cNvPr id="22" name="Group 21">
            <a:extLst>
              <a:ext uri="{FF2B5EF4-FFF2-40B4-BE49-F238E27FC236}">
                <a16:creationId xmlns:a16="http://schemas.microsoft.com/office/drawing/2014/main" id="{E607FB95-B9A3-3F2B-084A-31D0985F3A5E}"/>
              </a:ext>
            </a:extLst>
          </p:cNvPr>
          <p:cNvGrpSpPr/>
          <p:nvPr/>
        </p:nvGrpSpPr>
        <p:grpSpPr>
          <a:xfrm>
            <a:off x="261764" y="1406520"/>
            <a:ext cx="412292" cy="4542760"/>
            <a:chOff x="189756" y="1406520"/>
            <a:chExt cx="412292" cy="4542760"/>
          </a:xfrm>
        </p:grpSpPr>
        <p:sp>
          <p:nvSpPr>
            <p:cNvPr id="8" name="TextBox 7">
              <a:extLst>
                <a:ext uri="{FF2B5EF4-FFF2-40B4-BE49-F238E27FC236}">
                  <a16:creationId xmlns:a16="http://schemas.microsoft.com/office/drawing/2014/main" id="{04823155-A8DD-B656-5DDE-2306A78FDA64}"/>
                </a:ext>
              </a:extLst>
            </p:cNvPr>
            <p:cNvSpPr txBox="1"/>
            <p:nvPr/>
          </p:nvSpPr>
          <p:spPr>
            <a:xfrm>
              <a:off x="246662" y="1406520"/>
              <a:ext cx="298480" cy="338554"/>
            </a:xfrm>
            <a:prstGeom prst="rect">
              <a:avLst/>
            </a:prstGeom>
            <a:noFill/>
          </p:spPr>
          <p:txBody>
            <a:bodyPr wrap="none" rtlCol="0">
              <a:spAutoFit/>
            </a:bodyPr>
            <a:lstStyle/>
            <a:p>
              <a:r>
                <a:rPr lang="it-IT" sz="1600" dirty="0">
                  <a:latin typeface="+mn-lt"/>
                </a:rPr>
                <a:t>1</a:t>
              </a:r>
            </a:p>
          </p:txBody>
        </p:sp>
        <p:sp>
          <p:nvSpPr>
            <p:cNvPr id="11" name="TextBox 10">
              <a:extLst>
                <a:ext uri="{FF2B5EF4-FFF2-40B4-BE49-F238E27FC236}">
                  <a16:creationId xmlns:a16="http://schemas.microsoft.com/office/drawing/2014/main" id="{0325687C-DF5A-2C57-D30D-D8871CF1912E}"/>
                </a:ext>
              </a:extLst>
            </p:cNvPr>
            <p:cNvSpPr txBox="1"/>
            <p:nvPr/>
          </p:nvSpPr>
          <p:spPr>
            <a:xfrm>
              <a:off x="246662" y="1864906"/>
              <a:ext cx="298480" cy="338554"/>
            </a:xfrm>
            <a:prstGeom prst="rect">
              <a:avLst/>
            </a:prstGeom>
            <a:noFill/>
          </p:spPr>
          <p:txBody>
            <a:bodyPr wrap="none" rtlCol="0">
              <a:spAutoFit/>
            </a:bodyPr>
            <a:lstStyle/>
            <a:p>
              <a:r>
                <a:rPr lang="it-IT" sz="1600" dirty="0">
                  <a:latin typeface="+mn-lt"/>
                </a:rPr>
                <a:t>2</a:t>
              </a:r>
            </a:p>
          </p:txBody>
        </p:sp>
        <p:sp>
          <p:nvSpPr>
            <p:cNvPr id="13" name="TextBox 12">
              <a:extLst>
                <a:ext uri="{FF2B5EF4-FFF2-40B4-BE49-F238E27FC236}">
                  <a16:creationId xmlns:a16="http://schemas.microsoft.com/office/drawing/2014/main" id="{8CFFF9E6-4B42-EAA8-DA77-F2C5982367BE}"/>
                </a:ext>
              </a:extLst>
            </p:cNvPr>
            <p:cNvSpPr txBox="1"/>
            <p:nvPr/>
          </p:nvSpPr>
          <p:spPr>
            <a:xfrm>
              <a:off x="246662" y="2323292"/>
              <a:ext cx="298480" cy="338554"/>
            </a:xfrm>
            <a:prstGeom prst="rect">
              <a:avLst/>
            </a:prstGeom>
            <a:noFill/>
          </p:spPr>
          <p:txBody>
            <a:bodyPr wrap="none" rtlCol="0">
              <a:spAutoFit/>
            </a:bodyPr>
            <a:lstStyle/>
            <a:p>
              <a:r>
                <a:rPr lang="it-IT" sz="1600" dirty="0">
                  <a:latin typeface="+mn-lt"/>
                </a:rPr>
                <a:t>3</a:t>
              </a:r>
            </a:p>
          </p:txBody>
        </p:sp>
        <p:sp>
          <p:nvSpPr>
            <p:cNvPr id="15" name="TextBox 14">
              <a:extLst>
                <a:ext uri="{FF2B5EF4-FFF2-40B4-BE49-F238E27FC236}">
                  <a16:creationId xmlns:a16="http://schemas.microsoft.com/office/drawing/2014/main" id="{B0E8B204-BF96-43F2-7265-B9EAA8B83372}"/>
                </a:ext>
              </a:extLst>
            </p:cNvPr>
            <p:cNvSpPr txBox="1"/>
            <p:nvPr/>
          </p:nvSpPr>
          <p:spPr>
            <a:xfrm>
              <a:off x="246662" y="2814740"/>
              <a:ext cx="298480" cy="338554"/>
            </a:xfrm>
            <a:prstGeom prst="rect">
              <a:avLst/>
            </a:prstGeom>
            <a:noFill/>
          </p:spPr>
          <p:txBody>
            <a:bodyPr wrap="none" rtlCol="0">
              <a:spAutoFit/>
            </a:bodyPr>
            <a:lstStyle/>
            <a:p>
              <a:r>
                <a:rPr lang="it-IT" sz="1600" dirty="0">
                  <a:latin typeface="+mn-lt"/>
                </a:rPr>
                <a:t>4</a:t>
              </a:r>
            </a:p>
          </p:txBody>
        </p:sp>
        <p:sp>
          <p:nvSpPr>
            <p:cNvPr id="16" name="TextBox 15">
              <a:extLst>
                <a:ext uri="{FF2B5EF4-FFF2-40B4-BE49-F238E27FC236}">
                  <a16:creationId xmlns:a16="http://schemas.microsoft.com/office/drawing/2014/main" id="{1C4CFF02-C12B-1CA6-F427-64AFAD66312D}"/>
                </a:ext>
              </a:extLst>
            </p:cNvPr>
            <p:cNvSpPr txBox="1"/>
            <p:nvPr/>
          </p:nvSpPr>
          <p:spPr>
            <a:xfrm>
              <a:off x="246662" y="3273126"/>
              <a:ext cx="298480" cy="338554"/>
            </a:xfrm>
            <a:prstGeom prst="rect">
              <a:avLst/>
            </a:prstGeom>
            <a:noFill/>
          </p:spPr>
          <p:txBody>
            <a:bodyPr wrap="none" rtlCol="0">
              <a:spAutoFit/>
            </a:bodyPr>
            <a:lstStyle/>
            <a:p>
              <a:r>
                <a:rPr lang="it-IT" sz="1600" dirty="0">
                  <a:latin typeface="+mn-lt"/>
                </a:rPr>
                <a:t>5</a:t>
              </a:r>
            </a:p>
          </p:txBody>
        </p:sp>
        <p:sp>
          <p:nvSpPr>
            <p:cNvPr id="17" name="TextBox 16">
              <a:extLst>
                <a:ext uri="{FF2B5EF4-FFF2-40B4-BE49-F238E27FC236}">
                  <a16:creationId xmlns:a16="http://schemas.microsoft.com/office/drawing/2014/main" id="{6FA2B986-BFA5-7DB7-B050-E164970EBE93}"/>
                </a:ext>
              </a:extLst>
            </p:cNvPr>
            <p:cNvSpPr txBox="1"/>
            <p:nvPr/>
          </p:nvSpPr>
          <p:spPr>
            <a:xfrm>
              <a:off x="246662" y="3731512"/>
              <a:ext cx="298480" cy="338554"/>
            </a:xfrm>
            <a:prstGeom prst="rect">
              <a:avLst/>
            </a:prstGeom>
            <a:noFill/>
          </p:spPr>
          <p:txBody>
            <a:bodyPr wrap="none" rtlCol="0">
              <a:spAutoFit/>
            </a:bodyPr>
            <a:lstStyle/>
            <a:p>
              <a:r>
                <a:rPr lang="it-IT" sz="1600" dirty="0">
                  <a:latin typeface="+mn-lt"/>
                </a:rPr>
                <a:t>6</a:t>
              </a:r>
            </a:p>
          </p:txBody>
        </p:sp>
        <p:sp>
          <p:nvSpPr>
            <p:cNvPr id="18" name="TextBox 17">
              <a:extLst>
                <a:ext uri="{FF2B5EF4-FFF2-40B4-BE49-F238E27FC236}">
                  <a16:creationId xmlns:a16="http://schemas.microsoft.com/office/drawing/2014/main" id="{B3820FB8-57CC-2403-27E3-9F2F95566A84}"/>
                </a:ext>
              </a:extLst>
            </p:cNvPr>
            <p:cNvSpPr txBox="1"/>
            <p:nvPr/>
          </p:nvSpPr>
          <p:spPr>
            <a:xfrm>
              <a:off x="246662" y="4189898"/>
              <a:ext cx="298480" cy="338554"/>
            </a:xfrm>
            <a:prstGeom prst="rect">
              <a:avLst/>
            </a:prstGeom>
            <a:noFill/>
          </p:spPr>
          <p:txBody>
            <a:bodyPr wrap="none" rtlCol="0">
              <a:spAutoFit/>
            </a:bodyPr>
            <a:lstStyle/>
            <a:p>
              <a:r>
                <a:rPr lang="it-IT" sz="1600" dirty="0">
                  <a:latin typeface="+mn-lt"/>
                </a:rPr>
                <a:t>7</a:t>
              </a:r>
            </a:p>
          </p:txBody>
        </p:sp>
        <p:sp>
          <p:nvSpPr>
            <p:cNvPr id="19" name="TextBox 18">
              <a:extLst>
                <a:ext uri="{FF2B5EF4-FFF2-40B4-BE49-F238E27FC236}">
                  <a16:creationId xmlns:a16="http://schemas.microsoft.com/office/drawing/2014/main" id="{9A269C38-2138-9D2D-E885-EC33160EC0C5}"/>
                </a:ext>
              </a:extLst>
            </p:cNvPr>
            <p:cNvSpPr txBox="1"/>
            <p:nvPr/>
          </p:nvSpPr>
          <p:spPr>
            <a:xfrm>
              <a:off x="246662" y="4648284"/>
              <a:ext cx="298480" cy="338554"/>
            </a:xfrm>
            <a:prstGeom prst="rect">
              <a:avLst/>
            </a:prstGeom>
            <a:noFill/>
          </p:spPr>
          <p:txBody>
            <a:bodyPr wrap="none" rtlCol="0">
              <a:spAutoFit/>
            </a:bodyPr>
            <a:lstStyle/>
            <a:p>
              <a:r>
                <a:rPr lang="it-IT" sz="1600" dirty="0">
                  <a:latin typeface="+mn-lt"/>
                </a:rPr>
                <a:t>8</a:t>
              </a:r>
            </a:p>
          </p:txBody>
        </p:sp>
        <p:sp>
          <p:nvSpPr>
            <p:cNvPr id="20" name="TextBox 19">
              <a:extLst>
                <a:ext uri="{FF2B5EF4-FFF2-40B4-BE49-F238E27FC236}">
                  <a16:creationId xmlns:a16="http://schemas.microsoft.com/office/drawing/2014/main" id="{0A308A9F-EF78-6C7D-EBD9-BD0EB3275FE3}"/>
                </a:ext>
              </a:extLst>
            </p:cNvPr>
            <p:cNvSpPr txBox="1"/>
            <p:nvPr/>
          </p:nvSpPr>
          <p:spPr>
            <a:xfrm>
              <a:off x="246662" y="5106670"/>
              <a:ext cx="298480" cy="338554"/>
            </a:xfrm>
            <a:prstGeom prst="rect">
              <a:avLst/>
            </a:prstGeom>
            <a:noFill/>
          </p:spPr>
          <p:txBody>
            <a:bodyPr wrap="none" rtlCol="0">
              <a:spAutoFit/>
            </a:bodyPr>
            <a:lstStyle/>
            <a:p>
              <a:r>
                <a:rPr lang="it-IT" sz="1600" dirty="0">
                  <a:latin typeface="+mn-lt"/>
                </a:rPr>
                <a:t>9</a:t>
              </a:r>
            </a:p>
          </p:txBody>
        </p:sp>
        <p:sp>
          <p:nvSpPr>
            <p:cNvPr id="21" name="TextBox 20">
              <a:extLst>
                <a:ext uri="{FF2B5EF4-FFF2-40B4-BE49-F238E27FC236}">
                  <a16:creationId xmlns:a16="http://schemas.microsoft.com/office/drawing/2014/main" id="{1C055CA3-25D9-6657-D16C-A5AC6585E70B}"/>
                </a:ext>
              </a:extLst>
            </p:cNvPr>
            <p:cNvSpPr txBox="1"/>
            <p:nvPr/>
          </p:nvSpPr>
          <p:spPr>
            <a:xfrm>
              <a:off x="189756" y="5610726"/>
              <a:ext cx="412292" cy="338554"/>
            </a:xfrm>
            <a:prstGeom prst="rect">
              <a:avLst/>
            </a:prstGeom>
            <a:noFill/>
          </p:spPr>
          <p:txBody>
            <a:bodyPr wrap="none" rtlCol="0">
              <a:spAutoFit/>
            </a:bodyPr>
            <a:lstStyle/>
            <a:p>
              <a:r>
                <a:rPr lang="it-IT" sz="1600" dirty="0">
                  <a:latin typeface="+mn-lt"/>
                </a:rPr>
                <a:t>10</a:t>
              </a:r>
            </a:p>
          </p:txBody>
        </p:sp>
      </p:grpSp>
    </p:spTree>
    <p:extLst>
      <p:ext uri="{BB962C8B-B14F-4D97-AF65-F5344CB8AC3E}">
        <p14:creationId xmlns:p14="http://schemas.microsoft.com/office/powerpoint/2010/main" val="140454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4" end="4"/>
                                            </p:txEl>
                                          </p:spTgt>
                                        </p:tgtEl>
                                        <p:attrNameLst>
                                          <p:attrName>style.visibility</p:attrName>
                                        </p:attrNameLst>
                                      </p:cBhvr>
                                      <p:to>
                                        <p:strVal val="visible"/>
                                      </p:to>
                                    </p:set>
                                    <p:animEffect transition="in" filter="fade">
                                      <p:cBhvr>
                                        <p:cTn id="52" dur="500"/>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5" end="5"/>
                                            </p:txEl>
                                          </p:spTgt>
                                        </p:tgtEl>
                                        <p:attrNameLst>
                                          <p:attrName>style.visibility</p:attrName>
                                        </p:attrNameLst>
                                      </p:cBhvr>
                                      <p:to>
                                        <p:strVal val="visible"/>
                                      </p:to>
                                    </p:set>
                                    <p:animEffect transition="in" filter="fade">
                                      <p:cBhvr>
                                        <p:cTn id="5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5" grpId="0" uiExpand="1" build="p" bldLvl="4"/>
      <p:bldP spid="12" grpId="0" animBg="1"/>
      <p:bldP spid="14" grpId="0" animBg="1"/>
      <p:bldP spid="6"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1E983-ACC9-F68D-DA99-2DBDC3E41266}"/>
              </a:ext>
            </a:extLst>
          </p:cNvPr>
          <p:cNvSpPr>
            <a:spLocks noGrp="1"/>
          </p:cNvSpPr>
          <p:nvPr>
            <p:ph type="title"/>
          </p:nvPr>
        </p:nvSpPr>
        <p:spPr>
          <a:xfrm>
            <a:off x="440152" y="76200"/>
            <a:ext cx="11173090" cy="914400"/>
          </a:xfrm>
        </p:spPr>
        <p:txBody>
          <a:bodyPr wrap="square" anchor="b">
            <a:normAutofit/>
          </a:bodyPr>
          <a:lstStyle/>
          <a:p>
            <a:r>
              <a:rPr lang="it-IT" dirty="0"/>
              <a:t>C’è ancora spazio per i </a:t>
            </a:r>
            <a:r>
              <a:rPr lang="it-IT"/>
              <a:t>Distributori Locali?</a:t>
            </a:r>
            <a:endParaRPr lang="it-IT" dirty="0"/>
          </a:p>
        </p:txBody>
      </p:sp>
      <p:sp>
        <p:nvSpPr>
          <p:cNvPr id="3" name="Content Placeholder 2">
            <a:extLst>
              <a:ext uri="{FF2B5EF4-FFF2-40B4-BE49-F238E27FC236}">
                <a16:creationId xmlns:a16="http://schemas.microsoft.com/office/drawing/2014/main" id="{FD174884-4D2A-1C69-2CDC-280293BD8FCD}"/>
              </a:ext>
            </a:extLst>
          </p:cNvPr>
          <p:cNvSpPr>
            <a:spLocks noGrp="1"/>
          </p:cNvSpPr>
          <p:nvPr>
            <p:ph sz="half" idx="1"/>
          </p:nvPr>
        </p:nvSpPr>
        <p:spPr>
          <a:xfrm>
            <a:off x="507868" y="1143000"/>
            <a:ext cx="5383398" cy="4876800"/>
          </a:xfrm>
        </p:spPr>
        <p:txBody>
          <a:bodyPr wrap="square" anchor="t">
            <a:normAutofit/>
          </a:bodyPr>
          <a:lstStyle/>
          <a:p>
            <a:pPr>
              <a:lnSpc>
                <a:spcPct val="90000"/>
              </a:lnSpc>
            </a:pPr>
            <a:r>
              <a:rPr lang="it-IT" sz="1600" dirty="0"/>
              <a:t>Nella Giungla della Distribuzione c’è spazio per tutti, perché la frammentazione del Mercato Italiano esige attenzioni differenti </a:t>
            </a:r>
          </a:p>
          <a:p>
            <a:pPr>
              <a:lnSpc>
                <a:spcPct val="90000"/>
              </a:lnSpc>
            </a:pPr>
            <a:r>
              <a:rPr lang="it-IT" sz="1600" dirty="0"/>
              <a:t>I Fornitori si prendono contromisure perché hanno fatto crescere «senza controllo» la Distribuzione</a:t>
            </a:r>
          </a:p>
          <a:p>
            <a:pPr lvl="1">
              <a:lnSpc>
                <a:spcPct val="90000"/>
              </a:lnSpc>
            </a:pPr>
            <a:r>
              <a:rPr lang="it-IT" sz="1600" dirty="0"/>
              <a:t>Da un punto meramente finanziario la cura dimagrante del numero di </a:t>
            </a:r>
            <a:r>
              <a:rPr lang="it-IT" sz="1600" dirty="0" err="1"/>
              <a:t>channel</a:t>
            </a:r>
            <a:r>
              <a:rPr lang="it-IT" sz="1600" dirty="0"/>
              <a:t>, armonizzandone la presenza  indipendentemente dalle caratteristiche del singolo mercato, rappresenta la strada maestra</a:t>
            </a:r>
          </a:p>
          <a:p>
            <a:pPr>
              <a:lnSpc>
                <a:spcPct val="90000"/>
              </a:lnSpc>
            </a:pPr>
            <a:r>
              <a:rPr lang="it-IT" sz="1600" dirty="0"/>
              <a:t>I grandi Distributori di tanto in tanto provocano un cambio generazionale</a:t>
            </a:r>
          </a:p>
          <a:p>
            <a:pPr lvl="1">
              <a:lnSpc>
                <a:spcPct val="90000"/>
              </a:lnSpc>
            </a:pPr>
            <a:r>
              <a:rPr lang="it-IT" sz="1600" dirty="0"/>
              <a:t>Così facendo, però, ignorano lo stress generato sulle relazioni con i clienti, perché queste in linea di principio ripartono da zero con tutti i tempi di assestamento</a:t>
            </a:r>
          </a:p>
          <a:p>
            <a:pPr>
              <a:lnSpc>
                <a:spcPct val="90000"/>
              </a:lnSpc>
            </a:pPr>
            <a:r>
              <a:rPr lang="it-IT" sz="1600" dirty="0"/>
              <a:t> I Distributori </a:t>
            </a:r>
            <a:r>
              <a:rPr lang="it-IT" sz="1600" dirty="0" err="1"/>
              <a:t>Regional</a:t>
            </a:r>
            <a:r>
              <a:rPr lang="it-IT" sz="1600" dirty="0"/>
              <a:t> si preoccupano di preservare le relazioni con i Clienti a tutti i livelli, puntando a mantenere le persone di Vendita e di Marketing sul campo stabili nel tempo</a:t>
            </a:r>
          </a:p>
          <a:p>
            <a:pPr>
              <a:lnSpc>
                <a:spcPct val="90000"/>
              </a:lnSpc>
            </a:pPr>
            <a:endParaRPr lang="it-IT" sz="1600" dirty="0"/>
          </a:p>
        </p:txBody>
      </p:sp>
      <p:pic>
        <p:nvPicPr>
          <p:cNvPr id="5124" name="Picture 4" descr="Bellissimo sfondo giungla con bordo fatto di foglie tropicali con spazio per  la copia | Immagine Premium generata dall'IA">
            <a:extLst>
              <a:ext uri="{FF2B5EF4-FFF2-40B4-BE49-F238E27FC236}">
                <a16:creationId xmlns:a16="http://schemas.microsoft.com/office/drawing/2014/main" id="{15639182-8213-512C-1F7E-FB47C40682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98" r="14711" b="1"/>
          <a:stretch/>
        </p:blipFill>
        <p:spPr bwMode="auto">
          <a:xfrm>
            <a:off x="6195986" y="1143000"/>
            <a:ext cx="5383398" cy="4876800"/>
          </a:xfrm>
          <a:prstGeom prst="rect">
            <a:avLst/>
          </a:prstGeom>
          <a:solidFill>
            <a:srgbClr val="FFFFFF"/>
          </a:solidFill>
        </p:spPr>
      </p:pic>
    </p:spTree>
    <p:extLst>
      <p:ext uri="{BB962C8B-B14F-4D97-AF65-F5344CB8AC3E}">
        <p14:creationId xmlns:p14="http://schemas.microsoft.com/office/powerpoint/2010/main" val="67846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B4CDEDE-BE6A-EA6A-B645-02828E9263A3}"/>
              </a:ext>
            </a:extLst>
          </p:cNvPr>
          <p:cNvPicPr>
            <a:picLocks noChangeAspect="1"/>
          </p:cNvPicPr>
          <p:nvPr/>
        </p:nvPicPr>
        <p:blipFill>
          <a:blip r:embed="rId3"/>
          <a:stretch>
            <a:fillRect/>
          </a:stretch>
        </p:blipFill>
        <p:spPr>
          <a:xfrm>
            <a:off x="575583" y="1143000"/>
            <a:ext cx="11105374" cy="5272916"/>
          </a:xfrm>
          <a:prstGeom prst="rect">
            <a:avLst/>
          </a:prstGeom>
        </p:spPr>
      </p:pic>
      <p:sp>
        <p:nvSpPr>
          <p:cNvPr id="2" name="Title 1">
            <a:extLst>
              <a:ext uri="{FF2B5EF4-FFF2-40B4-BE49-F238E27FC236}">
                <a16:creationId xmlns:a16="http://schemas.microsoft.com/office/drawing/2014/main" id="{9AE824ED-16CD-E8AE-BCE0-C15FD641C95C}"/>
              </a:ext>
            </a:extLst>
          </p:cNvPr>
          <p:cNvSpPr>
            <a:spLocks noGrp="1"/>
          </p:cNvSpPr>
          <p:nvPr>
            <p:ph type="title"/>
          </p:nvPr>
        </p:nvSpPr>
        <p:spPr/>
        <p:txBody>
          <a:bodyPr/>
          <a:lstStyle/>
          <a:p>
            <a:r>
              <a:rPr lang="it-IT" dirty="0"/>
              <a:t>Il Ruolo dei Clienti nel Futuro della Distribuzione</a:t>
            </a:r>
          </a:p>
        </p:txBody>
      </p:sp>
      <p:sp>
        <p:nvSpPr>
          <p:cNvPr id="3" name="Content Placeholder 2">
            <a:extLst>
              <a:ext uri="{FF2B5EF4-FFF2-40B4-BE49-F238E27FC236}">
                <a16:creationId xmlns:a16="http://schemas.microsoft.com/office/drawing/2014/main" id="{742AFC2A-B36A-9195-86F7-CE89F56B212C}"/>
              </a:ext>
            </a:extLst>
          </p:cNvPr>
          <p:cNvSpPr>
            <a:spLocks noGrp="1"/>
          </p:cNvSpPr>
          <p:nvPr>
            <p:ph idx="1"/>
          </p:nvPr>
        </p:nvSpPr>
        <p:spPr/>
        <p:txBody>
          <a:bodyPr/>
          <a:lstStyle/>
          <a:p>
            <a:r>
              <a:rPr lang="it-IT" dirty="0"/>
              <a:t>Il parco clienti non può che essere lo specchio della società</a:t>
            </a:r>
          </a:p>
          <a:p>
            <a:pPr lvl="1"/>
            <a:r>
              <a:rPr lang="it-IT" dirty="0"/>
              <a:t>Certamente ci sono clienti che sono price-</a:t>
            </a:r>
            <a:r>
              <a:rPr lang="it-IT" dirty="0" err="1"/>
              <a:t>driven</a:t>
            </a:r>
            <a:endParaRPr lang="it-IT" dirty="0"/>
          </a:p>
          <a:p>
            <a:pPr lvl="1"/>
            <a:r>
              <a:rPr lang="it-IT" dirty="0"/>
              <a:t>I Clienti più strutturati sanno bene che un mercato in regime di oligopolio fa sì che i «grandi» (distributori) prediligano «i grandi» (clienti)</a:t>
            </a:r>
          </a:p>
          <a:p>
            <a:pPr lvl="1"/>
            <a:r>
              <a:rPr lang="it-IT" dirty="0"/>
              <a:t>Il regime di oligopolio non è un contesto di mercato «libero»</a:t>
            </a:r>
          </a:p>
          <a:p>
            <a:pPr lvl="1"/>
            <a:r>
              <a:rPr lang="it-IT" dirty="0"/>
              <a:t>Per evitare la parabola delle boutique con Amazon ovvero quello dei Centri Commerciali, con anche esiti inattesi come il ritiro di Auchan, è necessario la consapevolezza dei Clienti, oltre all’abilità dei Distributori Locali</a:t>
            </a:r>
          </a:p>
          <a:p>
            <a:r>
              <a:rPr lang="it-IT" dirty="0"/>
              <a:t>Se non rimane uno slogan logoro e vuoto, il Distributore </a:t>
            </a:r>
            <a:r>
              <a:rPr lang="it-IT" dirty="0" err="1"/>
              <a:t>Regional</a:t>
            </a:r>
            <a:r>
              <a:rPr lang="it-IT" dirty="0"/>
              <a:t> deve saper interpretare il ruolo di un operatore che sia ispirato dal livello di servizio di caratura internazionale con l’attenzione tipica del «piccolo» contesto, perfino artigianale</a:t>
            </a:r>
          </a:p>
        </p:txBody>
      </p:sp>
      <p:pic>
        <p:nvPicPr>
          <p:cNvPr id="7170" name="Picture 2" descr="Il Mercato italiano M&amp;A è sempre più 'Mid Market' - Il Giornale delle PMI">
            <a:extLst>
              <a:ext uri="{FF2B5EF4-FFF2-40B4-BE49-F238E27FC236}">
                <a16:creationId xmlns:a16="http://schemas.microsoft.com/office/drawing/2014/main" id="{BC163615-F344-F1E1-E0BC-8071FFF2FBB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25481" y="457200"/>
            <a:ext cx="887761" cy="49936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
            <a:extLst>
              <a:ext uri="{FF2B5EF4-FFF2-40B4-BE49-F238E27FC236}">
                <a16:creationId xmlns:a16="http://schemas.microsoft.com/office/drawing/2014/main" id="{0139DD41-8C7D-1940-CD41-B4C9FCBA92E2}"/>
              </a:ext>
            </a:extLst>
          </p:cNvPr>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Tree>
    <p:extLst>
      <p:ext uri="{BB962C8B-B14F-4D97-AF65-F5344CB8AC3E}">
        <p14:creationId xmlns:p14="http://schemas.microsoft.com/office/powerpoint/2010/main" val="76867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6"/>
                                        </p:tgtEl>
                                        <p:attrNameLst>
                                          <p:attrName>style.opacity</p:attrName>
                                        </p:attrNameLst>
                                      </p:cBhvr>
                                      <p:to>
                                        <p:strVal val="0.2"/>
                                      </p:to>
                                    </p:set>
                                    <p:animEffect filter="image" prLst="opacity: 0.2">
                                      <p:cBhvr rctx="IE">
                                        <p:cTn id="7" dur="indefinite"/>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avide e Golia: la storia vera del film ispirato alle vicende bibliche">
            <a:extLst>
              <a:ext uri="{FF2B5EF4-FFF2-40B4-BE49-F238E27FC236}">
                <a16:creationId xmlns:a16="http://schemas.microsoft.com/office/drawing/2014/main" id="{15FC7403-00C0-0777-6A12-569EB37D12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9516" y="1031889"/>
            <a:ext cx="9469791" cy="532691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AAA6508-89C4-F560-5641-8A06AB978F18}"/>
              </a:ext>
            </a:extLst>
          </p:cNvPr>
          <p:cNvSpPr>
            <a:spLocks noGrp="1"/>
          </p:cNvSpPr>
          <p:nvPr>
            <p:ph type="title"/>
          </p:nvPr>
        </p:nvSpPr>
        <p:spPr/>
        <p:txBody>
          <a:bodyPr/>
          <a:lstStyle/>
          <a:p>
            <a:r>
              <a:rPr lang="it-IT" dirty="0"/>
              <a:t>Ed il Ruolo dei Fornitori nel Futuro della Distribuzione</a:t>
            </a:r>
          </a:p>
        </p:txBody>
      </p:sp>
      <p:sp>
        <p:nvSpPr>
          <p:cNvPr id="3" name="Content Placeholder 2">
            <a:extLst>
              <a:ext uri="{FF2B5EF4-FFF2-40B4-BE49-F238E27FC236}">
                <a16:creationId xmlns:a16="http://schemas.microsoft.com/office/drawing/2014/main" id="{39AD0C7C-D7E0-7DA2-7C35-D72678AD67EF}"/>
              </a:ext>
            </a:extLst>
          </p:cNvPr>
          <p:cNvSpPr>
            <a:spLocks noGrp="1"/>
          </p:cNvSpPr>
          <p:nvPr>
            <p:ph idx="1"/>
          </p:nvPr>
        </p:nvSpPr>
        <p:spPr/>
        <p:txBody>
          <a:bodyPr/>
          <a:lstStyle/>
          <a:p>
            <a:r>
              <a:rPr lang="it-IT" dirty="0"/>
              <a:t>Non è assolutamente assiomatico che il «piccolo» Fornitore debba accontentarsi dell’attenzione del Distributore locale, in attesa di avere tutte le carte in regola per (finalmente?) essere distribuito dai grandi </a:t>
            </a:r>
            <a:r>
              <a:rPr lang="it-IT" dirty="0" err="1"/>
              <a:t>broad</a:t>
            </a:r>
            <a:r>
              <a:rPr lang="it-IT" dirty="0"/>
              <a:t>-liner</a:t>
            </a:r>
          </a:p>
          <a:p>
            <a:r>
              <a:rPr lang="it-IT" dirty="0"/>
              <a:t>Se è vero che il rapporto in esclusiva è anacronistico, perché si critica un Distributore </a:t>
            </a:r>
            <a:r>
              <a:rPr lang="it-IT" dirty="0" err="1"/>
              <a:t>Regional</a:t>
            </a:r>
            <a:r>
              <a:rPr lang="it-IT" dirty="0"/>
              <a:t> se ha una line card ben assortita, avendo cura di evitare di fare il collezionista, mentre si accetta senza alcuna ritrosia che un Broad-liner abbia decine di marchi del tutto antagonisti in Line Card?</a:t>
            </a:r>
          </a:p>
          <a:p>
            <a:r>
              <a:rPr lang="it-IT" dirty="0"/>
              <a:t>Un Distributore che non abbia domini di contatto multipli con il cliente è MENO INTERESSANTE! Inoltre, e questo potrebbe essere doloso, avrà un tasso di crescita controllato dai Fornitori che ne intendono tarpare le ali di proposito</a:t>
            </a:r>
          </a:p>
        </p:txBody>
      </p:sp>
      <p:pic>
        <p:nvPicPr>
          <p:cNvPr id="8194" name="Picture 2" descr="Studio e preparazione al debutto giovani artisti – Direttore d'Orchestra -  Scuola dell'Opera">
            <a:extLst>
              <a:ext uri="{FF2B5EF4-FFF2-40B4-BE49-F238E27FC236}">
                <a16:creationId xmlns:a16="http://schemas.microsoft.com/office/drawing/2014/main" id="{0681C7A6-427D-EACE-4691-A8487951E1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82210" y="390557"/>
            <a:ext cx="931032" cy="62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063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2050"/>
                                        </p:tgtEl>
                                        <p:attrNameLst>
                                          <p:attrName>style.opacity</p:attrName>
                                        </p:attrNameLst>
                                      </p:cBhvr>
                                      <p:to>
                                        <p:strVal val="0.2"/>
                                      </p:to>
                                    </p:set>
                                    <p:animEffect filter="image" prLst="opacity: 0.2">
                                      <p:cBhvr rctx="IE">
                                        <p:cTn id="7" dur="indefinite"/>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C898A-C66F-3FC6-F174-ABE792E58CA2}"/>
              </a:ext>
            </a:extLst>
          </p:cNvPr>
          <p:cNvSpPr>
            <a:spLocks noGrp="1"/>
          </p:cNvSpPr>
          <p:nvPr>
            <p:ph type="title"/>
          </p:nvPr>
        </p:nvSpPr>
        <p:spPr/>
        <p:txBody>
          <a:bodyPr/>
          <a:lstStyle/>
          <a:p>
            <a:r>
              <a:rPr lang="it-IT" dirty="0"/>
              <a:t>Che cosa devono capire i Distributori </a:t>
            </a:r>
            <a:r>
              <a:rPr lang="it-IT" dirty="0" err="1"/>
              <a:t>Regional</a:t>
            </a:r>
            <a:r>
              <a:rPr lang="it-IT" dirty="0"/>
              <a:t>…</a:t>
            </a:r>
          </a:p>
        </p:txBody>
      </p:sp>
      <p:sp>
        <p:nvSpPr>
          <p:cNvPr id="3" name="Content Placeholder 2">
            <a:extLst>
              <a:ext uri="{FF2B5EF4-FFF2-40B4-BE49-F238E27FC236}">
                <a16:creationId xmlns:a16="http://schemas.microsoft.com/office/drawing/2014/main" id="{4F6DCB87-03B8-5BC0-42E2-478A60D80D58}"/>
              </a:ext>
            </a:extLst>
          </p:cNvPr>
          <p:cNvSpPr>
            <a:spLocks noGrp="1"/>
          </p:cNvSpPr>
          <p:nvPr>
            <p:ph idx="1"/>
          </p:nvPr>
        </p:nvSpPr>
        <p:spPr/>
        <p:txBody>
          <a:bodyPr/>
          <a:lstStyle/>
          <a:p>
            <a:pPr marL="0" indent="0">
              <a:buNone/>
            </a:pPr>
            <a:r>
              <a:rPr lang="it-IT" dirty="0"/>
              <a:t>…che vogliamo rimanere in gioco</a:t>
            </a:r>
          </a:p>
          <a:p>
            <a:r>
              <a:rPr lang="it-IT" dirty="0"/>
              <a:t>Che prima o poi potrebbero arrivare i Distributori Cinesi</a:t>
            </a:r>
          </a:p>
          <a:p>
            <a:pPr lvl="1"/>
            <a:r>
              <a:rPr lang="it-IT" dirty="0"/>
              <a:t>WT </a:t>
            </a:r>
            <a:r>
              <a:rPr lang="it-IT" dirty="0" err="1"/>
              <a:t>Microelectronics</a:t>
            </a:r>
            <a:r>
              <a:rPr lang="it-IT" dirty="0"/>
              <a:t> apre in Europa ed in Italia?</a:t>
            </a:r>
          </a:p>
          <a:p>
            <a:r>
              <a:rPr lang="it-IT" dirty="0"/>
              <a:t>Che l’Italia rappresenta un mercato relativamente piccolo, a corto di idee ed anagraficamente vecchio, in quanto nazione collocata in un continente a sua volta ad anzianità crescente e poco innovativo</a:t>
            </a:r>
          </a:p>
          <a:p>
            <a:r>
              <a:rPr lang="it-IT" dirty="0"/>
              <a:t>Che la Logistica perfetta, se esiste, non può essere quella totalmente automatizzata, ma deve essere «liquida», adattiva e modulabile</a:t>
            </a:r>
          </a:p>
          <a:p>
            <a:r>
              <a:rPr lang="it-IT" dirty="0"/>
              <a:t>Che i costi dell’essere Green possono rappresentare una svolta come tutte quelle misure che in produzione nel mondo non si riesce ad obbligare vengano rispettate, ma nella nostra nazione sì</a:t>
            </a:r>
          </a:p>
          <a:p>
            <a:endParaRPr lang="it-IT" dirty="0"/>
          </a:p>
        </p:txBody>
      </p:sp>
      <p:pic>
        <p:nvPicPr>
          <p:cNvPr id="9218" name="Picture 2" descr="Principi, esercizi e storia della Sfera di Cristallo">
            <a:extLst>
              <a:ext uri="{FF2B5EF4-FFF2-40B4-BE49-F238E27FC236}">
                <a16:creationId xmlns:a16="http://schemas.microsoft.com/office/drawing/2014/main" id="{3E44401F-666B-471E-207E-51D3BBA06C2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17826" y="374567"/>
            <a:ext cx="1383830" cy="768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7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374437-49B9-3093-4CFD-B5C23C62F424}"/>
              </a:ext>
            </a:extLst>
          </p:cNvPr>
          <p:cNvPicPr>
            <a:picLocks noChangeAspect="1"/>
          </p:cNvPicPr>
          <p:nvPr/>
        </p:nvPicPr>
        <p:blipFill>
          <a:blip r:embed="rId3"/>
          <a:stretch>
            <a:fillRect/>
          </a:stretch>
        </p:blipFill>
        <p:spPr>
          <a:xfrm>
            <a:off x="3433689" y="1166335"/>
            <a:ext cx="5219873" cy="5211129"/>
          </a:xfrm>
          <a:prstGeom prst="rect">
            <a:avLst/>
          </a:prstGeom>
        </p:spPr>
      </p:pic>
      <p:sp>
        <p:nvSpPr>
          <p:cNvPr id="2" name="Title 1">
            <a:extLst>
              <a:ext uri="{FF2B5EF4-FFF2-40B4-BE49-F238E27FC236}">
                <a16:creationId xmlns:a16="http://schemas.microsoft.com/office/drawing/2014/main" id="{F6716DD9-837C-5F61-2C17-AA8EFC478A02}"/>
              </a:ext>
            </a:extLst>
          </p:cNvPr>
          <p:cNvSpPr>
            <a:spLocks noGrp="1"/>
          </p:cNvSpPr>
          <p:nvPr>
            <p:ph type="title"/>
          </p:nvPr>
        </p:nvSpPr>
        <p:spPr/>
        <p:txBody>
          <a:bodyPr/>
          <a:lstStyle/>
          <a:p>
            <a:r>
              <a:rPr lang="it-IT" dirty="0"/>
              <a:t>L’AI è nemico del Distributore?</a:t>
            </a:r>
          </a:p>
        </p:txBody>
      </p:sp>
      <p:sp>
        <p:nvSpPr>
          <p:cNvPr id="3" name="Content Placeholder 2">
            <a:extLst>
              <a:ext uri="{FF2B5EF4-FFF2-40B4-BE49-F238E27FC236}">
                <a16:creationId xmlns:a16="http://schemas.microsoft.com/office/drawing/2014/main" id="{258DABEF-4E93-02C2-830F-CF7368799352}"/>
              </a:ext>
            </a:extLst>
          </p:cNvPr>
          <p:cNvSpPr>
            <a:spLocks noGrp="1"/>
          </p:cNvSpPr>
          <p:nvPr>
            <p:ph idx="1"/>
          </p:nvPr>
        </p:nvSpPr>
        <p:spPr/>
        <p:txBody>
          <a:bodyPr/>
          <a:lstStyle/>
          <a:p>
            <a:r>
              <a:rPr lang="it-IT" dirty="0"/>
              <a:t>Si fa, giustamente, un gran parlare di Intelligenza Artificiale, e gli algoritmi di apprendimento rappresentano di sicuro un’importante innovazione</a:t>
            </a:r>
          </a:p>
          <a:p>
            <a:pPr lvl="1"/>
            <a:r>
              <a:rPr lang="it-IT" dirty="0"/>
              <a:t>È estremamente probabile che l’ingresso di questi algoritmi e processi invadano tanto la Produzione che il processo di Procurement</a:t>
            </a:r>
          </a:p>
          <a:p>
            <a:r>
              <a:rPr lang="it-IT" dirty="0"/>
              <a:t>Pertanto, è pensabile che le piattaforme on-line spingano sull’acceleratore per mettere in comunicazione un eProcurement con un eCommerce</a:t>
            </a:r>
          </a:p>
          <a:p>
            <a:pPr lvl="1"/>
            <a:r>
              <a:rPr lang="it-IT" dirty="0"/>
              <a:t>Voi vi fidate ad andare in una macchina totalmente controllata da una macchina? Finché è un treno, ma a Napoli o ad Istambul, lo fareste?!</a:t>
            </a:r>
          </a:p>
          <a:p>
            <a:r>
              <a:rPr lang="it-IT" dirty="0"/>
              <a:t>Solamente quando l’Acquisitore e l’Ufficio Tecnico saranno anch’essi al 100% macchine allora l’AI sostituirà la Distribuzione!</a:t>
            </a:r>
          </a:p>
        </p:txBody>
      </p:sp>
      <p:pic>
        <p:nvPicPr>
          <p:cNvPr id="10242" name="Picture 2" descr="Intelligenza Artificiale: tutto quello che c'è da sapere | Donne.it">
            <a:extLst>
              <a:ext uri="{FF2B5EF4-FFF2-40B4-BE49-F238E27FC236}">
                <a16:creationId xmlns:a16="http://schemas.microsoft.com/office/drawing/2014/main" id="{33181821-F714-DA08-7217-E26F2EE4D9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0876" y="337123"/>
            <a:ext cx="1201478" cy="799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01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7"/>
                                        </p:tgtEl>
                                        <p:attrNameLst>
                                          <p:attrName>style.opacity</p:attrName>
                                        </p:attrNameLst>
                                      </p:cBhvr>
                                      <p:to>
                                        <p:strVal val="0.2"/>
                                      </p:to>
                                    </p:set>
                                    <p:animEffect filter="image" prLst="opacity: 0.2">
                                      <p:cBhvr rctx="IE">
                                        <p:cTn id="7" dur="indefinite"/>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6E29E1-F992-547A-3608-917B98E494EE}"/>
              </a:ext>
            </a:extLst>
          </p:cNvPr>
          <p:cNvPicPr>
            <a:picLocks noChangeAspect="1"/>
          </p:cNvPicPr>
          <p:nvPr/>
        </p:nvPicPr>
        <p:blipFill>
          <a:blip r:embed="rId3"/>
          <a:stretch>
            <a:fillRect/>
          </a:stretch>
        </p:blipFill>
        <p:spPr>
          <a:xfrm>
            <a:off x="3574132" y="1184594"/>
            <a:ext cx="5157391" cy="5174611"/>
          </a:xfrm>
          <a:prstGeom prst="rect">
            <a:avLst/>
          </a:prstGeom>
        </p:spPr>
      </p:pic>
      <p:sp>
        <p:nvSpPr>
          <p:cNvPr id="2" name="Title 1">
            <a:extLst>
              <a:ext uri="{FF2B5EF4-FFF2-40B4-BE49-F238E27FC236}">
                <a16:creationId xmlns:a16="http://schemas.microsoft.com/office/drawing/2014/main" id="{6E9C04B1-F599-3C5C-C7AC-6FA04757356D}"/>
              </a:ext>
            </a:extLst>
          </p:cNvPr>
          <p:cNvSpPr>
            <a:spLocks noGrp="1"/>
          </p:cNvSpPr>
          <p:nvPr>
            <p:ph type="title"/>
          </p:nvPr>
        </p:nvSpPr>
        <p:spPr/>
        <p:txBody>
          <a:bodyPr/>
          <a:lstStyle/>
          <a:p>
            <a:r>
              <a:rPr lang="it-IT" dirty="0"/>
              <a:t>Benefici dell’AI nella Distribuzione di Componenti</a:t>
            </a:r>
          </a:p>
        </p:txBody>
      </p:sp>
      <p:sp>
        <p:nvSpPr>
          <p:cNvPr id="3" name="Content Placeholder 2">
            <a:extLst>
              <a:ext uri="{FF2B5EF4-FFF2-40B4-BE49-F238E27FC236}">
                <a16:creationId xmlns:a16="http://schemas.microsoft.com/office/drawing/2014/main" id="{6F90AAAD-C154-FB82-4C1F-72961C4C50B3}"/>
              </a:ext>
            </a:extLst>
          </p:cNvPr>
          <p:cNvSpPr>
            <a:spLocks noGrp="1"/>
          </p:cNvSpPr>
          <p:nvPr>
            <p:ph idx="1"/>
          </p:nvPr>
        </p:nvSpPr>
        <p:spPr/>
        <p:txBody>
          <a:bodyPr/>
          <a:lstStyle/>
          <a:p>
            <a:r>
              <a:rPr lang="it-IT" sz="1800" b="1" dirty="0"/>
              <a:t>1. Automatizzazione dei Processi Logistici</a:t>
            </a:r>
          </a:p>
          <a:p>
            <a:pPr lvl="1"/>
            <a:r>
              <a:rPr lang="it-IT" sz="1600" dirty="0"/>
              <a:t>L'IA può </a:t>
            </a:r>
            <a:r>
              <a:rPr lang="it-IT" sz="1600" i="1" dirty="0"/>
              <a:t>ottimizzare</a:t>
            </a:r>
            <a:r>
              <a:rPr lang="it-IT" sz="1600" dirty="0"/>
              <a:t> la gestione dei magazzini, </a:t>
            </a:r>
            <a:r>
              <a:rPr lang="it-IT" sz="1600" i="1" dirty="0"/>
              <a:t>migliorare</a:t>
            </a:r>
            <a:r>
              <a:rPr lang="it-IT" sz="1600" dirty="0"/>
              <a:t> i tempi di consegna e ridurre gli errori nella preparazione degli ordini. Algoritmi avanzati possono prevedere la domanda e suggerire quali componenti stoccare in maggiore quantità in base alle tendenze di acquisto. Inoltre, con l'IA è possibile automatizzare il </a:t>
            </a:r>
            <a:r>
              <a:rPr lang="it-IT" sz="1600" i="1" dirty="0"/>
              <a:t>monitoraggio</a:t>
            </a:r>
            <a:r>
              <a:rPr lang="it-IT" sz="1600" dirty="0"/>
              <a:t> delle scorte per riordinare in modo intelligente</a:t>
            </a:r>
          </a:p>
          <a:p>
            <a:r>
              <a:rPr lang="it-IT" sz="1800" b="1" dirty="0"/>
              <a:t>2. Ottimizzazione della Supply Chain</a:t>
            </a:r>
          </a:p>
          <a:p>
            <a:pPr lvl="1"/>
            <a:r>
              <a:rPr lang="it-IT" sz="1600" dirty="0"/>
              <a:t>L'IA può analizzare in tempo reale i dati della catena di fornitura e identificare le possibili interruzioni o ritardi, suggerendo soluzioni alternative. Inoltre, può monitorare i prezzi globali e </a:t>
            </a:r>
            <a:r>
              <a:rPr lang="it-IT" sz="1600" i="1" dirty="0"/>
              <a:t>ottimizzare il sourcing</a:t>
            </a:r>
            <a:r>
              <a:rPr lang="it-IT" sz="1600" dirty="0"/>
              <a:t>, garantendo approvvigionamenti più economici e affidabili</a:t>
            </a:r>
          </a:p>
          <a:p>
            <a:r>
              <a:rPr lang="it-IT" sz="1800" dirty="0"/>
              <a:t>3. Assistenza Clienti e Personalizzazione</a:t>
            </a:r>
          </a:p>
          <a:p>
            <a:pPr lvl="1"/>
            <a:r>
              <a:rPr lang="it-IT" sz="1600" dirty="0"/>
              <a:t>Sistemi di IA possono migliorare l'interazione con i clienti, rispondendo rapidamente alle domande o suggerendo componenti in base alle necessità specifiche di ciascun cliente. Inoltre, con il machine learning, le piattaforme possono </a:t>
            </a:r>
            <a:r>
              <a:rPr lang="it-IT" sz="1600" i="1" dirty="0"/>
              <a:t>personalizzare le offerte</a:t>
            </a:r>
            <a:r>
              <a:rPr lang="it-IT" sz="1600" dirty="0"/>
              <a:t>, adattandosi alle preferenze storiche dei clienti</a:t>
            </a:r>
          </a:p>
          <a:p>
            <a:r>
              <a:rPr lang="it-IT" sz="1800" dirty="0"/>
              <a:t>4. Previsioni di Domanda e Ottimizzazione dei Prezzi</a:t>
            </a:r>
          </a:p>
          <a:p>
            <a:pPr lvl="1"/>
            <a:r>
              <a:rPr lang="it-IT" sz="1600" dirty="0"/>
              <a:t>L'IA è utile per analizzare grandi quantità di dati di vendita e domanda per fare </a:t>
            </a:r>
            <a:r>
              <a:rPr lang="it-IT" sz="1600" i="1" dirty="0"/>
              <a:t>previsioni accurate</a:t>
            </a:r>
            <a:r>
              <a:rPr lang="it-IT" sz="1600" dirty="0"/>
              <a:t>, aiutando a prendere decisioni sul pricing in modo dinamico</a:t>
            </a:r>
          </a:p>
          <a:p>
            <a:r>
              <a:rPr lang="it-IT" sz="1800" dirty="0"/>
              <a:t>5. Automazione della Qualità e del Controllo</a:t>
            </a:r>
          </a:p>
          <a:p>
            <a:pPr lvl="1"/>
            <a:r>
              <a:rPr lang="it-IT" sz="1600" dirty="0"/>
              <a:t>Sensori intelligenti e sistemi di visione automatizzati possono migliorare il controllo qualità dei componenti distribuiti, </a:t>
            </a:r>
            <a:r>
              <a:rPr lang="it-IT" sz="1600" i="1" dirty="0"/>
              <a:t>riducendo errori umani</a:t>
            </a:r>
          </a:p>
          <a:p>
            <a:endParaRPr lang="it-IT" sz="1800" dirty="0"/>
          </a:p>
        </p:txBody>
      </p:sp>
      <p:pic>
        <p:nvPicPr>
          <p:cNvPr id="11266" name="Picture 2" descr="Intelligenza artificiale: la chiave per il successo dei progetti">
            <a:extLst>
              <a:ext uri="{FF2B5EF4-FFF2-40B4-BE49-F238E27FC236}">
                <a16:creationId xmlns:a16="http://schemas.microsoft.com/office/drawing/2014/main" id="{9CB00A47-5B4F-C1CC-6FC6-DBDF127F34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09829" y="369912"/>
            <a:ext cx="1103413" cy="62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409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5"/>
                                        </p:tgtEl>
                                        <p:attrNameLst>
                                          <p:attrName>style.opacity</p:attrName>
                                        </p:attrNameLst>
                                      </p:cBhvr>
                                      <p:to>
                                        <p:strVal val="0.2"/>
                                      </p:to>
                                    </p:set>
                                    <p:animEffect filter="image" prLst="opacity: 0.2">
                                      <p:cBhvr rctx="IE">
                                        <p:cTn id="7" dur="indefinite"/>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4"/>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F6419-F0C2-AD7C-DC44-26202E151005}"/>
              </a:ext>
            </a:extLst>
          </p:cNvPr>
          <p:cNvSpPr>
            <a:spLocks noGrp="1"/>
          </p:cNvSpPr>
          <p:nvPr>
            <p:ph type="title"/>
          </p:nvPr>
        </p:nvSpPr>
        <p:spPr>
          <a:xfrm>
            <a:off x="440152" y="76200"/>
            <a:ext cx="11173090" cy="914400"/>
          </a:xfrm>
        </p:spPr>
        <p:txBody>
          <a:bodyPr wrap="square" anchor="b">
            <a:normAutofit/>
          </a:bodyPr>
          <a:lstStyle/>
          <a:p>
            <a:r>
              <a:rPr lang="it-IT" dirty="0"/>
              <a:t>L’abilità della Mutazione del Virus ignota a Charles Darwin</a:t>
            </a:r>
          </a:p>
        </p:txBody>
      </p:sp>
      <p:sp>
        <p:nvSpPr>
          <p:cNvPr id="3" name="Content Placeholder 2">
            <a:extLst>
              <a:ext uri="{FF2B5EF4-FFF2-40B4-BE49-F238E27FC236}">
                <a16:creationId xmlns:a16="http://schemas.microsoft.com/office/drawing/2014/main" id="{FC8ACF52-98D8-91C0-096C-254F2640205D}"/>
              </a:ext>
            </a:extLst>
          </p:cNvPr>
          <p:cNvSpPr>
            <a:spLocks noGrp="1"/>
          </p:cNvSpPr>
          <p:nvPr>
            <p:ph sz="half" idx="2"/>
          </p:nvPr>
        </p:nvSpPr>
        <p:spPr>
          <a:xfrm>
            <a:off x="6195986" y="1143000"/>
            <a:ext cx="5383398" cy="5244380"/>
          </a:xfrm>
        </p:spPr>
        <p:txBody>
          <a:bodyPr wrap="square" anchor="t">
            <a:normAutofit/>
          </a:bodyPr>
          <a:lstStyle/>
          <a:p>
            <a:pPr>
              <a:lnSpc>
                <a:spcPct val="90000"/>
              </a:lnSpc>
            </a:pPr>
            <a:r>
              <a:rPr lang="it-IT" sz="1600" dirty="0"/>
              <a:t>Nessun nuovo strumento o nessuna nuova tecnologia è integralmente un «amico» o un «nemico»</a:t>
            </a:r>
          </a:p>
          <a:p>
            <a:pPr>
              <a:lnSpc>
                <a:spcPct val="90000"/>
              </a:lnSpc>
            </a:pPr>
            <a:r>
              <a:rPr lang="it-IT" sz="1600" dirty="0"/>
              <a:t>Anche l’AI andrà, dunque, ad affiancare gli altri strumenti presenti nella toolbox degli operatori</a:t>
            </a:r>
          </a:p>
          <a:p>
            <a:pPr lvl="1">
              <a:lnSpc>
                <a:spcPct val="90000"/>
              </a:lnSpc>
            </a:pPr>
            <a:r>
              <a:rPr lang="it-IT" sz="1600" dirty="0"/>
              <a:t>Alcuni aspetti della distribuzione richiederanno ancora l'intervento umano</a:t>
            </a:r>
          </a:p>
          <a:p>
            <a:pPr lvl="1">
              <a:lnSpc>
                <a:spcPct val="90000"/>
              </a:lnSpc>
            </a:pPr>
            <a:r>
              <a:rPr lang="it-IT" sz="1600" dirty="0"/>
              <a:t>La gestione di relazioni complesse con i fornitori, la trattativa e la capacità di risolvere problemi imprevisti permarrà di dominio umano</a:t>
            </a:r>
          </a:p>
          <a:p>
            <a:pPr lvl="1">
              <a:lnSpc>
                <a:spcPct val="90000"/>
              </a:lnSpc>
            </a:pPr>
            <a:r>
              <a:rPr lang="it-IT" sz="1600" dirty="0"/>
              <a:t>L’AI è assai improbabile che vada a sostituire l'infrastruttura fisica necessaria per la distribuzione e la logistica</a:t>
            </a:r>
          </a:p>
          <a:p>
            <a:pPr>
              <a:lnSpc>
                <a:spcPct val="90000"/>
              </a:lnSpc>
            </a:pPr>
            <a:r>
              <a:rPr lang="it-IT" sz="1800" dirty="0"/>
              <a:t>In sintesi, l’AI può rendere la Distribuzione di Componenti Elettronici molto più efficiente, ma non potrà sostituire completamente il processo che costituisce la nostra essenza di fare il nostro mestiere con la passione che ci mettiamo da sempre, ma…</a:t>
            </a:r>
          </a:p>
          <a:p>
            <a:pPr>
              <a:lnSpc>
                <a:spcPct val="90000"/>
              </a:lnSpc>
            </a:pPr>
            <a:r>
              <a:rPr lang="it-IT" sz="1800" dirty="0"/>
              <a:t>…con l’imprescindibile impegno a CAMBIARE COSTANTEMENTE</a:t>
            </a:r>
          </a:p>
        </p:txBody>
      </p:sp>
      <p:pic>
        <p:nvPicPr>
          <p:cNvPr id="10" name="Picture 9">
            <a:extLst>
              <a:ext uri="{FF2B5EF4-FFF2-40B4-BE49-F238E27FC236}">
                <a16:creationId xmlns:a16="http://schemas.microsoft.com/office/drawing/2014/main" id="{421ABCF6-E768-4582-1657-02EAD76B03BA}"/>
              </a:ext>
            </a:extLst>
          </p:cNvPr>
          <p:cNvPicPr>
            <a:picLocks noChangeAspect="1"/>
          </p:cNvPicPr>
          <p:nvPr/>
        </p:nvPicPr>
        <p:blipFill>
          <a:blip r:embed="rId3"/>
          <a:stretch>
            <a:fillRect/>
          </a:stretch>
        </p:blipFill>
        <p:spPr>
          <a:xfrm>
            <a:off x="509243" y="1360512"/>
            <a:ext cx="5067191" cy="5026868"/>
          </a:xfrm>
          <a:prstGeom prst="rect">
            <a:avLst/>
          </a:prstGeom>
        </p:spPr>
      </p:pic>
    </p:spTree>
    <p:extLst>
      <p:ext uri="{BB962C8B-B14F-4D97-AF65-F5344CB8AC3E}">
        <p14:creationId xmlns:p14="http://schemas.microsoft.com/office/powerpoint/2010/main" val="329630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440B3-861F-407F-5630-6182D93E8AA4}"/>
              </a:ext>
            </a:extLst>
          </p:cNvPr>
          <p:cNvSpPr>
            <a:spLocks noGrp="1"/>
          </p:cNvSpPr>
          <p:nvPr>
            <p:ph type="title"/>
          </p:nvPr>
        </p:nvSpPr>
        <p:spPr/>
        <p:txBody>
          <a:bodyPr/>
          <a:lstStyle/>
          <a:p>
            <a:r>
              <a:rPr lang="it-IT" dirty="0"/>
              <a:t>I Distributori sono davvero «un male necessario?»</a:t>
            </a:r>
          </a:p>
        </p:txBody>
      </p:sp>
      <p:sp>
        <p:nvSpPr>
          <p:cNvPr id="3" name="Content Placeholder 2">
            <a:extLst>
              <a:ext uri="{FF2B5EF4-FFF2-40B4-BE49-F238E27FC236}">
                <a16:creationId xmlns:a16="http://schemas.microsoft.com/office/drawing/2014/main" id="{D2FD5B19-944B-3E4F-AF20-963A618A66B2}"/>
              </a:ext>
            </a:extLst>
          </p:cNvPr>
          <p:cNvSpPr>
            <a:spLocks noGrp="1"/>
          </p:cNvSpPr>
          <p:nvPr>
            <p:ph idx="1"/>
          </p:nvPr>
        </p:nvSpPr>
        <p:spPr/>
        <p:txBody>
          <a:bodyPr/>
          <a:lstStyle/>
          <a:p>
            <a:r>
              <a:rPr lang="it-IT" dirty="0"/>
              <a:t>La Distribuzione di Componenti Elettronici ha faticato molto, prima di potersi guadagnare il rispetto dell’industria elettronica, e parliamo indistintamente sia da parte dei loro Fornitori che da parte degli stessi Clienti</a:t>
            </a:r>
          </a:p>
          <a:p>
            <a:pPr lvl="1"/>
            <a:r>
              <a:rPr lang="it-IT" dirty="0"/>
              <a:t>Per farsi considerare ha dovuto reinventarsi più volte, da quando nacque con il compito originale di ricollocare l’eccesso produttivo per la Radio</a:t>
            </a:r>
          </a:p>
        </p:txBody>
      </p:sp>
      <p:pic>
        <p:nvPicPr>
          <p:cNvPr id="4" name="Picture 3" descr="A building with many windows&#10;&#10;Description automatically generated">
            <a:extLst>
              <a:ext uri="{FF2B5EF4-FFF2-40B4-BE49-F238E27FC236}">
                <a16:creationId xmlns:a16="http://schemas.microsoft.com/office/drawing/2014/main" id="{722D2C02-65DE-9380-89DD-699130E5E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5940" y="3771900"/>
            <a:ext cx="2092513" cy="2440432"/>
          </a:xfrm>
          <a:prstGeom prst="rect">
            <a:avLst/>
          </a:prstGeom>
        </p:spPr>
      </p:pic>
      <p:pic>
        <p:nvPicPr>
          <p:cNvPr id="5" name="Picture 4" descr="A group of people walking on a street&#10;&#10;Description automatically generated">
            <a:extLst>
              <a:ext uri="{FF2B5EF4-FFF2-40B4-BE49-F238E27FC236}">
                <a16:creationId xmlns:a16="http://schemas.microsoft.com/office/drawing/2014/main" id="{CFA5E64E-C57F-FB8F-9E63-B96F4D5725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5818" y="3771900"/>
            <a:ext cx="1664567" cy="2440432"/>
          </a:xfrm>
          <a:prstGeom prst="rect">
            <a:avLst/>
          </a:prstGeom>
        </p:spPr>
      </p:pic>
      <p:sp>
        <p:nvSpPr>
          <p:cNvPr id="6" name="TextBox 5">
            <a:extLst>
              <a:ext uri="{FF2B5EF4-FFF2-40B4-BE49-F238E27FC236}">
                <a16:creationId xmlns:a16="http://schemas.microsoft.com/office/drawing/2014/main" id="{7707D68D-B26C-8A58-F124-BC1B23448730}"/>
              </a:ext>
            </a:extLst>
          </p:cNvPr>
          <p:cNvSpPr txBox="1"/>
          <p:nvPr/>
        </p:nvSpPr>
        <p:spPr>
          <a:xfrm flipH="1">
            <a:off x="1042847" y="6262254"/>
            <a:ext cx="3698697" cy="246221"/>
          </a:xfrm>
          <a:prstGeom prst="rect">
            <a:avLst/>
          </a:prstGeom>
          <a:noFill/>
        </p:spPr>
        <p:txBody>
          <a:bodyPr wrap="square" rtlCol="0">
            <a:spAutoFit/>
          </a:bodyPr>
          <a:lstStyle/>
          <a:p>
            <a:r>
              <a:rPr lang="it-IT" sz="1000" dirty="0">
                <a:latin typeface="+mn-lt"/>
              </a:rPr>
              <a:t>Sede successiva al negozio che Charles AVNET aprì nel 1921</a:t>
            </a:r>
          </a:p>
        </p:txBody>
      </p:sp>
      <p:sp>
        <p:nvSpPr>
          <p:cNvPr id="7" name="TextBox 6">
            <a:extLst>
              <a:ext uri="{FF2B5EF4-FFF2-40B4-BE49-F238E27FC236}">
                <a16:creationId xmlns:a16="http://schemas.microsoft.com/office/drawing/2014/main" id="{00F7CE6C-39FE-7D59-7560-E1F68F8A87F2}"/>
              </a:ext>
            </a:extLst>
          </p:cNvPr>
          <p:cNvSpPr txBox="1"/>
          <p:nvPr/>
        </p:nvSpPr>
        <p:spPr>
          <a:xfrm>
            <a:off x="8504401" y="4715117"/>
            <a:ext cx="2774587" cy="553998"/>
          </a:xfrm>
          <a:prstGeom prst="rect">
            <a:avLst/>
          </a:prstGeom>
          <a:noFill/>
        </p:spPr>
        <p:txBody>
          <a:bodyPr wrap="square" rtlCol="0">
            <a:spAutoFit/>
          </a:bodyPr>
          <a:lstStyle/>
          <a:p>
            <a:pPr algn="just"/>
            <a:r>
              <a:rPr lang="it-IT" sz="1000" dirty="0">
                <a:latin typeface="Calibri" panose="020F0502020204030204" pitchFamily="34" charset="0"/>
                <a:ea typeface="Calibri" panose="020F0502020204030204" pitchFamily="34" charset="0"/>
                <a:cs typeface="Times New Roman" panose="02020603050405020304" pitchFamily="18" charset="0"/>
              </a:rPr>
              <a:t>N</a:t>
            </a:r>
            <a:r>
              <a:rPr lang="it-IT" sz="1000" dirty="0">
                <a:effectLst/>
                <a:latin typeface="Calibri" panose="020F0502020204030204" pitchFamily="34" charset="0"/>
                <a:ea typeface="Calibri" panose="020F0502020204030204" pitchFamily="34" charset="0"/>
                <a:cs typeface="Times New Roman" panose="02020603050405020304" pitchFamily="18" charset="0"/>
              </a:rPr>
              <a:t>egozio «Arrow Radio» a New York,</a:t>
            </a:r>
            <a:r>
              <a:rPr lang="it-IT" sz="1000" dirty="0">
                <a:latin typeface="Calibri" panose="020F0502020204030204" pitchFamily="34" charset="0"/>
                <a:ea typeface="Calibri" panose="020F0502020204030204" pitchFamily="34" charset="0"/>
                <a:cs typeface="Times New Roman" panose="02020603050405020304" pitchFamily="18" charset="0"/>
              </a:rPr>
              <a:t> che</a:t>
            </a:r>
            <a:r>
              <a:rPr lang="it-IT" sz="1000" dirty="0">
                <a:effectLst/>
                <a:latin typeface="Calibri" panose="020F0502020204030204" pitchFamily="34" charset="0"/>
                <a:ea typeface="Calibri" panose="020F0502020204030204" pitchFamily="34" charset="0"/>
                <a:cs typeface="Times New Roman" panose="02020603050405020304" pitchFamily="18" charset="0"/>
              </a:rPr>
              <a:t> Maurice Goldberg aprì nel 1935 nel cuore di Manhattan entro il quartiere noto con il nome di “Radio </a:t>
            </a:r>
            <a:r>
              <a:rPr lang="it-IT" sz="1000" dirty="0" err="1">
                <a:effectLst/>
                <a:latin typeface="Calibri" panose="020F0502020204030204" pitchFamily="34" charset="0"/>
                <a:ea typeface="Calibri" panose="020F0502020204030204" pitchFamily="34" charset="0"/>
                <a:cs typeface="Times New Roman" panose="02020603050405020304" pitchFamily="18" charset="0"/>
              </a:rPr>
              <a:t>Row</a:t>
            </a:r>
            <a:r>
              <a:rPr lang="it-IT" sz="1000" dirty="0">
                <a:effectLst/>
                <a:latin typeface="Calibri" panose="020F0502020204030204" pitchFamily="34" charset="0"/>
                <a:ea typeface="Calibri" panose="020F0502020204030204" pitchFamily="34" charset="0"/>
                <a:cs typeface="Times New Roman" panose="02020603050405020304" pitchFamily="18" charset="0"/>
              </a:rPr>
              <a:t>”</a:t>
            </a:r>
            <a:endParaRPr lang="it-IT" sz="1000" dirty="0">
              <a:latin typeface="+mn-lt"/>
            </a:endParaRPr>
          </a:p>
        </p:txBody>
      </p:sp>
    </p:spTree>
    <p:extLst>
      <p:ext uri="{BB962C8B-B14F-4D97-AF65-F5344CB8AC3E}">
        <p14:creationId xmlns:p14="http://schemas.microsoft.com/office/powerpoint/2010/main" val="2632480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2ADF06E-163C-1A67-8F30-B4C4CCDC33F7}"/>
              </a:ext>
            </a:extLst>
          </p:cNvPr>
          <p:cNvSpPr/>
          <p:nvPr/>
        </p:nvSpPr>
        <p:spPr bwMode="auto">
          <a:xfrm>
            <a:off x="1341884" y="1994819"/>
            <a:ext cx="1192445" cy="3594421"/>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pic>
        <p:nvPicPr>
          <p:cNvPr id="1028" name="Picture 4" descr="Airbnb vs. Renting: Which Is the Best Choice for You? - The Airbnb Ride">
            <a:extLst>
              <a:ext uri="{FF2B5EF4-FFF2-40B4-BE49-F238E27FC236}">
                <a16:creationId xmlns:a16="http://schemas.microsoft.com/office/drawing/2014/main" id="{2339B571-9726-2644-7A24-F9FABDC33D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772" y="-99392"/>
            <a:ext cx="11521280" cy="6624736"/>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2FD3FC89-03A7-AE4B-AC4C-C064ED712942}"/>
              </a:ext>
            </a:extLst>
          </p:cNvPr>
          <p:cNvSpPr/>
          <p:nvPr/>
        </p:nvSpPr>
        <p:spPr bwMode="auto">
          <a:xfrm>
            <a:off x="1303254" y="1848599"/>
            <a:ext cx="1336461" cy="345638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grpSp>
        <p:nvGrpSpPr>
          <p:cNvPr id="23" name="Group 22">
            <a:extLst>
              <a:ext uri="{FF2B5EF4-FFF2-40B4-BE49-F238E27FC236}">
                <a16:creationId xmlns:a16="http://schemas.microsoft.com/office/drawing/2014/main" id="{092787C3-6CF7-915A-E7C2-D5A1C488EB1B}"/>
              </a:ext>
            </a:extLst>
          </p:cNvPr>
          <p:cNvGrpSpPr/>
          <p:nvPr/>
        </p:nvGrpSpPr>
        <p:grpSpPr>
          <a:xfrm>
            <a:off x="1629916" y="2014638"/>
            <a:ext cx="7691501" cy="1177664"/>
            <a:chOff x="1629916" y="2014638"/>
            <a:chExt cx="7691501" cy="1177664"/>
          </a:xfrm>
        </p:grpSpPr>
        <p:pic>
          <p:nvPicPr>
            <p:cNvPr id="18" name="Picture 17">
              <a:extLst>
                <a:ext uri="{FF2B5EF4-FFF2-40B4-BE49-F238E27FC236}">
                  <a16:creationId xmlns:a16="http://schemas.microsoft.com/office/drawing/2014/main" id="{0245F780-0873-0F92-12C3-058759C2BA57}"/>
                </a:ext>
              </a:extLst>
            </p:cNvPr>
            <p:cNvPicPr>
              <a:picLocks noChangeAspect="1"/>
            </p:cNvPicPr>
            <p:nvPr/>
          </p:nvPicPr>
          <p:blipFill>
            <a:blip r:embed="rId4"/>
            <a:stretch>
              <a:fillRect/>
            </a:stretch>
          </p:blipFill>
          <p:spPr>
            <a:xfrm>
              <a:off x="1629916" y="2014638"/>
              <a:ext cx="1127282" cy="1177664"/>
            </a:xfrm>
            <a:prstGeom prst="rect">
              <a:avLst/>
            </a:prstGeom>
          </p:spPr>
        </p:pic>
        <p:sp>
          <p:nvSpPr>
            <p:cNvPr id="8" name="TextBox 7">
              <a:extLst>
                <a:ext uri="{FF2B5EF4-FFF2-40B4-BE49-F238E27FC236}">
                  <a16:creationId xmlns:a16="http://schemas.microsoft.com/office/drawing/2014/main" id="{1A91CDAC-905C-4C84-0CCF-79626BE0D17E}"/>
                </a:ext>
              </a:extLst>
            </p:cNvPr>
            <p:cNvSpPr txBox="1"/>
            <p:nvPr/>
          </p:nvSpPr>
          <p:spPr>
            <a:xfrm>
              <a:off x="2561233" y="2420888"/>
              <a:ext cx="6760184" cy="400110"/>
            </a:xfrm>
            <a:prstGeom prst="rect">
              <a:avLst/>
            </a:prstGeom>
            <a:noFill/>
          </p:spPr>
          <p:txBody>
            <a:bodyPr wrap="none" rtlCol="0">
              <a:spAutoFit/>
            </a:bodyPr>
            <a:lstStyle/>
            <a:p>
              <a:r>
                <a:rPr lang="it-IT" sz="2000" dirty="0">
                  <a:solidFill>
                    <a:schemeClr val="bg1">
                      <a:lumMod val="95000"/>
                    </a:schemeClr>
                  </a:solidFill>
                </a:rPr>
                <a:t>Entrambi, Fornitori e Clienti, hanno bisogno della Distribuzione</a:t>
              </a:r>
            </a:p>
          </p:txBody>
        </p:sp>
      </p:grpSp>
      <p:grpSp>
        <p:nvGrpSpPr>
          <p:cNvPr id="24" name="Group 23">
            <a:extLst>
              <a:ext uri="{FF2B5EF4-FFF2-40B4-BE49-F238E27FC236}">
                <a16:creationId xmlns:a16="http://schemas.microsoft.com/office/drawing/2014/main" id="{264C81FE-DCD2-17F3-29C9-81EFCA246A05}"/>
              </a:ext>
            </a:extLst>
          </p:cNvPr>
          <p:cNvGrpSpPr/>
          <p:nvPr/>
        </p:nvGrpSpPr>
        <p:grpSpPr>
          <a:xfrm>
            <a:off x="1706386" y="3068960"/>
            <a:ext cx="8189906" cy="1015663"/>
            <a:chOff x="1706386" y="3068960"/>
            <a:chExt cx="8189906" cy="1015663"/>
          </a:xfrm>
        </p:grpSpPr>
        <p:sp>
          <p:nvSpPr>
            <p:cNvPr id="9" name="TextBox 8">
              <a:extLst>
                <a:ext uri="{FF2B5EF4-FFF2-40B4-BE49-F238E27FC236}">
                  <a16:creationId xmlns:a16="http://schemas.microsoft.com/office/drawing/2014/main" id="{768B9EB9-95C3-0E73-ADED-FB128838CAF8}"/>
                </a:ext>
              </a:extLst>
            </p:cNvPr>
            <p:cNvSpPr txBox="1"/>
            <p:nvPr/>
          </p:nvSpPr>
          <p:spPr>
            <a:xfrm>
              <a:off x="2561233" y="3068960"/>
              <a:ext cx="7335059" cy="1015663"/>
            </a:xfrm>
            <a:prstGeom prst="rect">
              <a:avLst/>
            </a:prstGeom>
            <a:noFill/>
          </p:spPr>
          <p:txBody>
            <a:bodyPr wrap="square" rtlCol="0">
              <a:spAutoFit/>
            </a:bodyPr>
            <a:lstStyle/>
            <a:p>
              <a:r>
                <a:rPr lang="it-IT" sz="2000" dirty="0">
                  <a:solidFill>
                    <a:schemeClr val="bg1">
                      <a:lumMod val="95000"/>
                    </a:schemeClr>
                  </a:solidFill>
                </a:rPr>
                <a:t>La Distribuzione non può essere costituita da un club esclusivo di pochi «Grandi </a:t>
              </a:r>
              <a:r>
                <a:rPr lang="it-IT" sz="2000" dirty="0" err="1">
                  <a:solidFill>
                    <a:schemeClr val="bg1">
                      <a:lumMod val="95000"/>
                    </a:schemeClr>
                  </a:solidFill>
                </a:rPr>
                <a:t>Supermerket</a:t>
              </a:r>
              <a:r>
                <a:rPr lang="it-IT" sz="2000" dirty="0">
                  <a:solidFill>
                    <a:schemeClr val="bg1">
                      <a:lumMod val="95000"/>
                    </a:schemeClr>
                  </a:solidFill>
                </a:rPr>
                <a:t>», specie laddove ci sono Mercati non consumer, ed una Base Clienti molto frammentata</a:t>
              </a:r>
            </a:p>
          </p:txBody>
        </p:sp>
        <p:pic>
          <p:nvPicPr>
            <p:cNvPr id="20" name="Picture 19">
              <a:extLst>
                <a:ext uri="{FF2B5EF4-FFF2-40B4-BE49-F238E27FC236}">
                  <a16:creationId xmlns:a16="http://schemas.microsoft.com/office/drawing/2014/main" id="{7D020C1D-D4EA-F58F-17B9-CE670154CF9F}"/>
                </a:ext>
              </a:extLst>
            </p:cNvPr>
            <p:cNvPicPr>
              <a:picLocks noChangeAspect="1"/>
            </p:cNvPicPr>
            <p:nvPr/>
          </p:nvPicPr>
          <p:blipFill>
            <a:blip r:embed="rId5"/>
            <a:stretch>
              <a:fillRect/>
            </a:stretch>
          </p:blipFill>
          <p:spPr>
            <a:xfrm>
              <a:off x="1706386" y="3147257"/>
              <a:ext cx="827943" cy="859068"/>
            </a:xfrm>
            <a:prstGeom prst="rect">
              <a:avLst/>
            </a:prstGeom>
          </p:spPr>
        </p:pic>
      </p:grpSp>
      <p:grpSp>
        <p:nvGrpSpPr>
          <p:cNvPr id="25" name="Group 24">
            <a:extLst>
              <a:ext uri="{FF2B5EF4-FFF2-40B4-BE49-F238E27FC236}">
                <a16:creationId xmlns:a16="http://schemas.microsoft.com/office/drawing/2014/main" id="{F3CADF5E-43B9-878E-E292-6503A40406B4}"/>
              </a:ext>
            </a:extLst>
          </p:cNvPr>
          <p:cNvGrpSpPr/>
          <p:nvPr/>
        </p:nvGrpSpPr>
        <p:grpSpPr>
          <a:xfrm>
            <a:off x="1706386" y="4006325"/>
            <a:ext cx="8079343" cy="1015663"/>
            <a:chOff x="1743464" y="4254530"/>
            <a:chExt cx="8079343" cy="1015663"/>
          </a:xfrm>
        </p:grpSpPr>
        <p:sp>
          <p:nvSpPr>
            <p:cNvPr id="11" name="TextBox 10">
              <a:extLst>
                <a:ext uri="{FF2B5EF4-FFF2-40B4-BE49-F238E27FC236}">
                  <a16:creationId xmlns:a16="http://schemas.microsoft.com/office/drawing/2014/main" id="{C2FFA60E-FD47-7CDE-A834-82B9200A98E8}"/>
                </a:ext>
              </a:extLst>
            </p:cNvPr>
            <p:cNvSpPr txBox="1"/>
            <p:nvPr/>
          </p:nvSpPr>
          <p:spPr>
            <a:xfrm>
              <a:off x="2561233" y="4254530"/>
              <a:ext cx="7261574" cy="1015663"/>
            </a:xfrm>
            <a:prstGeom prst="rect">
              <a:avLst/>
            </a:prstGeom>
            <a:noFill/>
          </p:spPr>
          <p:txBody>
            <a:bodyPr wrap="square">
              <a:spAutoFit/>
            </a:bodyPr>
            <a:lstStyle/>
            <a:p>
              <a:pPr algn="just"/>
              <a:r>
                <a:rPr lang="it-IT" sz="2000" dirty="0">
                  <a:solidFill>
                    <a:schemeClr val="bg1">
                      <a:lumMod val="95000"/>
                    </a:schemeClr>
                  </a:solidFill>
                </a:rPr>
                <a:t>L’Intelligenza Artificiale non necessariamente decreterà la fine della Distribuzione così come la conosciamo, neppure se dovesse convolare a nozze con l’e-Commerce di cui è parente digitale</a:t>
              </a:r>
            </a:p>
          </p:txBody>
        </p:sp>
        <p:pic>
          <p:nvPicPr>
            <p:cNvPr id="22" name="Picture 21">
              <a:extLst>
                <a:ext uri="{FF2B5EF4-FFF2-40B4-BE49-F238E27FC236}">
                  <a16:creationId xmlns:a16="http://schemas.microsoft.com/office/drawing/2014/main" id="{8E400D9B-D7EE-F19B-CDCC-23C6703E581C}"/>
                </a:ext>
              </a:extLst>
            </p:cNvPr>
            <p:cNvPicPr>
              <a:picLocks noChangeAspect="1"/>
            </p:cNvPicPr>
            <p:nvPr/>
          </p:nvPicPr>
          <p:blipFill>
            <a:blip r:embed="rId6"/>
            <a:stretch>
              <a:fillRect/>
            </a:stretch>
          </p:blipFill>
          <p:spPr>
            <a:xfrm>
              <a:off x="1743464" y="4307212"/>
              <a:ext cx="840214" cy="892321"/>
            </a:xfrm>
            <a:prstGeom prst="rect">
              <a:avLst/>
            </a:prstGeom>
          </p:spPr>
        </p:pic>
      </p:grpSp>
      <p:sp>
        <p:nvSpPr>
          <p:cNvPr id="28" name="TextBox 27">
            <a:extLst>
              <a:ext uri="{FF2B5EF4-FFF2-40B4-BE49-F238E27FC236}">
                <a16:creationId xmlns:a16="http://schemas.microsoft.com/office/drawing/2014/main" id="{5FDB26B6-ED0C-3587-6962-FC3685677D82}"/>
              </a:ext>
            </a:extLst>
          </p:cNvPr>
          <p:cNvSpPr txBox="1"/>
          <p:nvPr/>
        </p:nvSpPr>
        <p:spPr>
          <a:xfrm>
            <a:off x="1485900" y="5436133"/>
            <a:ext cx="8738290" cy="523220"/>
          </a:xfrm>
          <a:prstGeom prst="rect">
            <a:avLst/>
          </a:prstGeom>
          <a:noFill/>
        </p:spPr>
        <p:txBody>
          <a:bodyPr wrap="none" rtlCol="0">
            <a:spAutoFit/>
          </a:bodyPr>
          <a:lstStyle/>
          <a:p>
            <a:r>
              <a:rPr lang="it-IT" sz="1400" dirty="0">
                <a:solidFill>
                  <a:srgbClr val="FFFF00"/>
                </a:solidFill>
                <a:latin typeface="+mn-lt"/>
              </a:rPr>
              <a:t>Quei Distributori che sapranno innovare, interpretando i cambiamenti, saranno gli unici che sopravviveranno</a:t>
            </a:r>
          </a:p>
          <a:p>
            <a:endParaRPr lang="it-IT" sz="1400" dirty="0">
              <a:solidFill>
                <a:srgbClr val="FFFF00"/>
              </a:solidFill>
              <a:latin typeface="+mn-lt"/>
            </a:endParaRPr>
          </a:p>
        </p:txBody>
      </p:sp>
    </p:spTree>
    <p:extLst>
      <p:ext uri="{BB962C8B-B14F-4D97-AF65-F5344CB8AC3E}">
        <p14:creationId xmlns:p14="http://schemas.microsoft.com/office/powerpoint/2010/main" val="172113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3047" y="0"/>
            <a:ext cx="17878139" cy="691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accent1"/>
                </a:solidFill>
                <a:prstDash val="solid"/>
                <a:miter lim="800000"/>
                <a:headEnd/>
                <a:tailEnd/>
              </a14:hiddenLine>
            </a:ext>
          </a:extLst>
        </p:spPr>
      </p:pic>
      <p:sp>
        <p:nvSpPr>
          <p:cNvPr id="4" name="Rectangle 3"/>
          <p:cNvSpPr>
            <a:spLocks noChangeArrowheads="1"/>
          </p:cNvSpPr>
          <p:nvPr/>
        </p:nvSpPr>
        <p:spPr bwMode="auto">
          <a:xfrm>
            <a:off x="7931284" y="1421093"/>
            <a:ext cx="3622675" cy="5256000"/>
          </a:xfrm>
          <a:prstGeom prst="rect">
            <a:avLst/>
          </a:prstGeom>
          <a:solidFill>
            <a:schemeClr val="bg1"/>
          </a:solidFill>
          <a:ln>
            <a:noFill/>
          </a:ln>
          <a:effectLst/>
        </p:spPr>
        <p:txBody>
          <a:bodyPr anchor="ctr">
            <a:spAutoFit/>
          </a:bodyPr>
          <a:lstStyle/>
          <a:p>
            <a:endParaRPr lang="it-IT"/>
          </a:p>
        </p:txBody>
      </p:sp>
      <p:sp>
        <p:nvSpPr>
          <p:cNvPr id="6" name="Text Box 8"/>
          <p:cNvSpPr txBox="1">
            <a:spLocks noChangeArrowheads="1"/>
          </p:cNvSpPr>
          <p:nvPr/>
        </p:nvSpPr>
        <p:spPr bwMode="auto">
          <a:xfrm>
            <a:off x="8127159" y="1988840"/>
            <a:ext cx="3230924" cy="466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l">
              <a:buNone/>
            </a:pPr>
            <a:endParaRPr lang="it-IT" sz="1100" dirty="0"/>
          </a:p>
          <a:p>
            <a:pPr algn="l">
              <a:buNone/>
            </a:pPr>
            <a:r>
              <a:rPr lang="it-IT" sz="1100" dirty="0" err="1"/>
              <a:t>Str</a:t>
            </a:r>
            <a:r>
              <a:rPr lang="it-IT" sz="1100" dirty="0"/>
              <a:t>. Nazionale Canaletto Sud 276</a:t>
            </a:r>
            <a:br>
              <a:rPr lang="it-IT" sz="1100" dirty="0"/>
            </a:br>
            <a:r>
              <a:rPr lang="it-IT" sz="1100" dirty="0"/>
              <a:t>41122 Modena</a:t>
            </a:r>
            <a:br>
              <a:rPr lang="it-IT" sz="1100" dirty="0"/>
            </a:br>
            <a:r>
              <a:rPr lang="it-IT" sz="1100" dirty="0" err="1"/>
              <a:t>Tel</a:t>
            </a:r>
            <a:r>
              <a:rPr lang="it-IT" sz="1100" dirty="0"/>
              <a:t>: 059.3162111</a:t>
            </a:r>
            <a:br>
              <a:rPr lang="it-IT" sz="1100" dirty="0"/>
            </a:br>
            <a:r>
              <a:rPr lang="it-IT" sz="1100" dirty="0"/>
              <a:t>Fax: 059.313225</a:t>
            </a:r>
            <a:br>
              <a:rPr lang="it-IT" sz="1100" dirty="0"/>
            </a:br>
            <a:r>
              <a:rPr lang="de-DE" altLang="it-IT" sz="1100" dirty="0">
                <a:solidFill>
                  <a:srgbClr val="6D6C71"/>
                </a:solidFill>
              </a:rPr>
              <a:t>E-Mail: </a:t>
            </a:r>
            <a:r>
              <a:rPr lang="it-IT" sz="1100" dirty="0">
                <a:hlinkClick r:id="rId3"/>
              </a:rPr>
              <a:t>info@electroniccenter.it</a:t>
            </a:r>
            <a:br>
              <a:rPr lang="it-IT" sz="1100" dirty="0"/>
            </a:br>
            <a:r>
              <a:rPr lang="it-IT" sz="1100" dirty="0"/>
              <a:t>P.IVA: 00931480362</a:t>
            </a:r>
          </a:p>
          <a:p>
            <a:pPr algn="l">
              <a:buNone/>
            </a:pPr>
            <a:r>
              <a:rPr lang="de-DE" altLang="it-IT" sz="1100" dirty="0">
                <a:solidFill>
                  <a:srgbClr val="6D6C71"/>
                </a:solidFill>
                <a:hlinkClick r:id="rId4"/>
              </a:rPr>
              <a:t>www.electroniccenter.it</a:t>
            </a:r>
            <a:endParaRPr lang="de-DE" altLang="it-IT" sz="1100" dirty="0">
              <a:solidFill>
                <a:srgbClr val="6D6C71"/>
              </a:solidFill>
            </a:endParaRPr>
          </a:p>
          <a:p>
            <a:pPr algn="l">
              <a:buNone/>
            </a:pPr>
            <a:endParaRPr lang="de-DE" altLang="it-IT" sz="1100" dirty="0">
              <a:solidFill>
                <a:srgbClr val="6D6C71"/>
              </a:solidFill>
            </a:endParaRPr>
          </a:p>
          <a:p>
            <a:pPr algn="l">
              <a:buNone/>
            </a:pPr>
            <a:endParaRPr lang="de-DE" altLang="it-IT" sz="1100" dirty="0">
              <a:solidFill>
                <a:srgbClr val="6D6C71"/>
              </a:solidFill>
            </a:endParaRPr>
          </a:p>
          <a:p>
            <a:pPr algn="l">
              <a:buNone/>
            </a:pPr>
            <a:endParaRPr lang="de-DE" altLang="it-IT" sz="1100" dirty="0">
              <a:solidFill>
                <a:srgbClr val="6D6C71"/>
              </a:solidFill>
            </a:endParaRPr>
          </a:p>
          <a:p>
            <a:pPr algn="l">
              <a:buNone/>
            </a:pPr>
            <a:endParaRPr lang="de-DE" altLang="it-IT" sz="1100" dirty="0">
              <a:solidFill>
                <a:srgbClr val="6D6C71"/>
              </a:solidFill>
            </a:endParaRPr>
          </a:p>
          <a:p>
            <a:pPr algn="l">
              <a:buNone/>
            </a:pPr>
            <a:endParaRPr lang="de-DE" altLang="it-IT" sz="1100" dirty="0">
              <a:solidFill>
                <a:srgbClr val="6D6C71"/>
              </a:solidFill>
            </a:endParaRPr>
          </a:p>
          <a:p>
            <a:pPr algn="l">
              <a:buNone/>
            </a:pPr>
            <a:endParaRPr lang="de-DE" altLang="it-IT" sz="1100" dirty="0">
              <a:solidFill>
                <a:srgbClr val="6D6C71"/>
              </a:solidFill>
            </a:endParaRPr>
          </a:p>
          <a:p>
            <a:pPr algn="l"/>
            <a:r>
              <a:rPr lang="it-IT" sz="1100" b="0" i="0" dirty="0">
                <a:solidFill>
                  <a:srgbClr val="363A90"/>
                </a:solidFill>
                <a:effectLst/>
                <a:latin typeface="roboto" panose="02000000000000000000" pitchFamily="2" charset="0"/>
              </a:rPr>
              <a:t>Via G. Carducci 125/C</a:t>
            </a:r>
            <a:br>
              <a:rPr lang="it-IT" sz="1100" b="0" i="0" dirty="0">
                <a:solidFill>
                  <a:srgbClr val="363A90"/>
                </a:solidFill>
                <a:effectLst/>
                <a:latin typeface="roboto" panose="02000000000000000000" pitchFamily="2" charset="0"/>
              </a:rPr>
            </a:br>
            <a:r>
              <a:rPr lang="it-IT" sz="1100" b="0" i="0" dirty="0">
                <a:solidFill>
                  <a:srgbClr val="363A90"/>
                </a:solidFill>
                <a:effectLst/>
                <a:latin typeface="roboto" panose="02000000000000000000" pitchFamily="2" charset="0"/>
              </a:rPr>
              <a:t>20099 Sesto San Giovanni (MI)</a:t>
            </a:r>
            <a:br>
              <a:rPr lang="it-IT" sz="1100" b="0" i="0" dirty="0">
                <a:solidFill>
                  <a:srgbClr val="363A90"/>
                </a:solidFill>
                <a:effectLst/>
                <a:latin typeface="roboto" panose="02000000000000000000" pitchFamily="2" charset="0"/>
              </a:rPr>
            </a:br>
            <a:r>
              <a:rPr lang="it-IT" sz="1100" b="0" i="0" dirty="0">
                <a:solidFill>
                  <a:srgbClr val="363A90"/>
                </a:solidFill>
                <a:effectLst/>
                <a:latin typeface="roboto" panose="02000000000000000000" pitchFamily="2" charset="0"/>
              </a:rPr>
              <a:t>Tel. 02 – 92882970</a:t>
            </a:r>
          </a:p>
          <a:p>
            <a:pPr algn="l"/>
            <a:r>
              <a:rPr lang="it-IT" sz="1100" b="0" i="0" dirty="0">
                <a:solidFill>
                  <a:srgbClr val="363A90"/>
                </a:solidFill>
                <a:effectLst/>
                <a:latin typeface="roboto" panose="02000000000000000000" pitchFamily="2" charset="0"/>
              </a:rPr>
              <a:t>P.IVA e C.F. 05328060966</a:t>
            </a:r>
            <a:br>
              <a:rPr lang="it-IT" sz="1100" dirty="0"/>
            </a:br>
            <a:r>
              <a:rPr lang="it-IT" sz="1100" b="0" i="0" u="none" strike="noStrike" dirty="0">
                <a:solidFill>
                  <a:srgbClr val="FFFFFF"/>
                </a:solidFill>
                <a:effectLst/>
                <a:latin typeface="roboto" panose="02000000000000000000" pitchFamily="2" charset="0"/>
                <a:hlinkClick r:id="rId5"/>
              </a:rPr>
              <a:t>info@darton.it</a:t>
            </a:r>
            <a:endParaRPr lang="it-IT" sz="1100" dirty="0">
              <a:solidFill>
                <a:srgbClr val="363A90"/>
              </a:solidFill>
              <a:latin typeface="roboto" panose="02000000000000000000" pitchFamily="2" charset="0"/>
            </a:endParaRPr>
          </a:p>
          <a:p>
            <a:pPr algn="l"/>
            <a:r>
              <a:rPr lang="it-IT" sz="1100" b="0" i="0" dirty="0">
                <a:solidFill>
                  <a:srgbClr val="363A90"/>
                </a:solidFill>
                <a:effectLst/>
                <a:latin typeface="roboto" panose="02000000000000000000" pitchFamily="2" charset="0"/>
              </a:rPr>
              <a:t>www.darton.it</a:t>
            </a:r>
          </a:p>
          <a:p>
            <a:pPr algn="l">
              <a:buNone/>
            </a:pPr>
            <a:endParaRPr lang="it-IT" sz="1100" dirty="0">
              <a:solidFill>
                <a:srgbClr val="363A90"/>
              </a:solidFill>
              <a:latin typeface="roboto" panose="02000000000000000000" pitchFamily="2" charset="0"/>
            </a:endParaRPr>
          </a:p>
          <a:p>
            <a:pPr algn="l">
              <a:buNone/>
            </a:pPr>
            <a:r>
              <a:rPr lang="it-IT" sz="1100" b="1" dirty="0" err="1">
                <a:solidFill>
                  <a:srgbClr val="363A90"/>
                </a:solidFill>
                <a:latin typeface="roboto" panose="02000000000000000000" pitchFamily="2" charset="0"/>
              </a:rPr>
              <a:t>Darton</a:t>
            </a:r>
            <a:r>
              <a:rPr lang="it-IT" sz="1100" b="1" dirty="0">
                <a:solidFill>
                  <a:srgbClr val="363A90"/>
                </a:solidFill>
                <a:latin typeface="roboto" panose="02000000000000000000" pitchFamily="2" charset="0"/>
              </a:rPr>
              <a:t> Electronics s.l.</a:t>
            </a:r>
          </a:p>
          <a:p>
            <a:pPr algn="l">
              <a:buNone/>
            </a:pPr>
            <a:endParaRPr lang="de-DE" altLang="it-IT" sz="1100" b="1" dirty="0">
              <a:solidFill>
                <a:srgbClr val="363A90"/>
              </a:solidFill>
              <a:latin typeface="roboto" panose="02000000000000000000" pitchFamily="2" charset="0"/>
            </a:endParaRPr>
          </a:p>
          <a:p>
            <a:pPr algn="l">
              <a:buNone/>
            </a:pPr>
            <a:r>
              <a:rPr lang="it-IT" sz="1100" dirty="0" err="1">
                <a:solidFill>
                  <a:srgbClr val="363A90"/>
                </a:solidFill>
                <a:latin typeface="roboto" panose="02000000000000000000" pitchFamily="2" charset="0"/>
              </a:rPr>
              <a:t>Avda</a:t>
            </a:r>
            <a:r>
              <a:rPr lang="it-IT" sz="1100" dirty="0">
                <a:solidFill>
                  <a:srgbClr val="363A90"/>
                </a:solidFill>
                <a:latin typeface="roboto" panose="02000000000000000000" pitchFamily="2" charset="0"/>
              </a:rPr>
              <a:t>, De la Riera, 11</a:t>
            </a:r>
            <a:br>
              <a:rPr lang="it-IT" sz="1100" dirty="0">
                <a:solidFill>
                  <a:srgbClr val="363A90"/>
                </a:solidFill>
                <a:latin typeface="roboto" panose="02000000000000000000" pitchFamily="2" charset="0"/>
              </a:rPr>
            </a:br>
            <a:r>
              <a:rPr lang="it-IT" sz="1100" dirty="0">
                <a:solidFill>
                  <a:srgbClr val="363A90"/>
                </a:solidFill>
                <a:latin typeface="roboto" panose="02000000000000000000" pitchFamily="2" charset="0"/>
              </a:rPr>
              <a:t>08960 </a:t>
            </a:r>
            <a:r>
              <a:rPr lang="it-IT" sz="1100" dirty="0" err="1">
                <a:solidFill>
                  <a:srgbClr val="363A90"/>
                </a:solidFill>
                <a:latin typeface="roboto" panose="02000000000000000000" pitchFamily="2" charset="0"/>
              </a:rPr>
              <a:t>Sant</a:t>
            </a:r>
            <a:r>
              <a:rPr lang="it-IT" sz="1100" dirty="0">
                <a:solidFill>
                  <a:srgbClr val="363A90"/>
                </a:solidFill>
                <a:latin typeface="roboto" panose="02000000000000000000" pitchFamily="2" charset="0"/>
              </a:rPr>
              <a:t> </a:t>
            </a:r>
            <a:r>
              <a:rPr lang="it-IT" sz="1100" dirty="0" err="1">
                <a:solidFill>
                  <a:srgbClr val="363A90"/>
                </a:solidFill>
                <a:latin typeface="roboto" panose="02000000000000000000" pitchFamily="2" charset="0"/>
              </a:rPr>
              <a:t>Justr</a:t>
            </a:r>
            <a:r>
              <a:rPr lang="it-IT" sz="1100" dirty="0">
                <a:solidFill>
                  <a:srgbClr val="363A90"/>
                </a:solidFill>
                <a:latin typeface="roboto" panose="02000000000000000000" pitchFamily="2" charset="0"/>
              </a:rPr>
              <a:t> </a:t>
            </a:r>
            <a:r>
              <a:rPr lang="it-IT" sz="1100" dirty="0" err="1">
                <a:solidFill>
                  <a:srgbClr val="363A90"/>
                </a:solidFill>
                <a:latin typeface="roboto" panose="02000000000000000000" pitchFamily="2" charset="0"/>
              </a:rPr>
              <a:t>Desven</a:t>
            </a:r>
            <a:br>
              <a:rPr lang="it-IT" sz="1100" dirty="0">
                <a:solidFill>
                  <a:srgbClr val="363A90"/>
                </a:solidFill>
                <a:latin typeface="roboto" panose="02000000000000000000" pitchFamily="2" charset="0"/>
              </a:rPr>
            </a:br>
            <a:r>
              <a:rPr lang="it-IT" sz="1100" dirty="0" err="1">
                <a:solidFill>
                  <a:srgbClr val="363A90"/>
                </a:solidFill>
                <a:latin typeface="roboto" panose="02000000000000000000" pitchFamily="2" charset="0"/>
              </a:rPr>
              <a:t>Barcelona</a:t>
            </a:r>
            <a:r>
              <a:rPr lang="it-IT" sz="1100" dirty="0">
                <a:solidFill>
                  <a:srgbClr val="363A90"/>
                </a:solidFill>
                <a:latin typeface="roboto" panose="02000000000000000000" pitchFamily="2" charset="0"/>
              </a:rPr>
              <a:t> (</a:t>
            </a:r>
            <a:r>
              <a:rPr lang="it-IT" sz="1100" dirty="0" err="1">
                <a:solidFill>
                  <a:srgbClr val="363A90"/>
                </a:solidFill>
                <a:latin typeface="roboto" panose="02000000000000000000" pitchFamily="2" charset="0"/>
              </a:rPr>
              <a:t>Spain</a:t>
            </a:r>
            <a:r>
              <a:rPr lang="it-IT" sz="1100" dirty="0">
                <a:solidFill>
                  <a:srgbClr val="363A90"/>
                </a:solidFill>
                <a:latin typeface="roboto" panose="02000000000000000000" pitchFamily="2" charset="0"/>
              </a:rPr>
              <a:t>)</a:t>
            </a:r>
            <a:br>
              <a:rPr lang="it-IT" sz="1100" dirty="0">
                <a:solidFill>
                  <a:srgbClr val="363A90"/>
                </a:solidFill>
                <a:latin typeface="roboto" panose="02000000000000000000" pitchFamily="2" charset="0"/>
              </a:rPr>
            </a:br>
            <a:r>
              <a:rPr lang="it-IT" sz="1100" dirty="0">
                <a:solidFill>
                  <a:srgbClr val="363A90"/>
                </a:solidFill>
                <a:latin typeface="roboto" panose="02000000000000000000" pitchFamily="2" charset="0"/>
              </a:rPr>
              <a:t>Phone: +34 60 3831952</a:t>
            </a:r>
            <a:endParaRPr lang="de-DE" altLang="it-IT" sz="1100" dirty="0">
              <a:solidFill>
                <a:srgbClr val="363A90"/>
              </a:solidFill>
              <a:latin typeface="roboto" panose="02000000000000000000" pitchFamily="2" charset="0"/>
            </a:endParaRPr>
          </a:p>
        </p:txBody>
      </p:sp>
      <p:pic>
        <p:nvPicPr>
          <p:cNvPr id="7" name="Picture 6">
            <a:extLst>
              <a:ext uri="{FF2B5EF4-FFF2-40B4-BE49-F238E27FC236}">
                <a16:creationId xmlns:a16="http://schemas.microsoft.com/office/drawing/2014/main" id="{C3723922-DD0B-A1B7-7D44-0028AA33FCA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23524" y="1421093"/>
            <a:ext cx="3511707" cy="747503"/>
          </a:xfrm>
          <a:prstGeom prst="rect">
            <a:avLst/>
          </a:prstGeom>
          <a:noFill/>
          <a:ln>
            <a:noFill/>
          </a:ln>
        </p:spPr>
      </p:pic>
      <p:pic>
        <p:nvPicPr>
          <p:cNvPr id="5" name="Picture 4">
            <a:extLst>
              <a:ext uri="{FF2B5EF4-FFF2-40B4-BE49-F238E27FC236}">
                <a16:creationId xmlns:a16="http://schemas.microsoft.com/office/drawing/2014/main" id="{09F3D5E6-E3A3-8D45-19E7-62E958A92F7E}"/>
              </a:ext>
            </a:extLst>
          </p:cNvPr>
          <p:cNvPicPr>
            <a:picLocks noChangeAspect="1"/>
          </p:cNvPicPr>
          <p:nvPr/>
        </p:nvPicPr>
        <p:blipFill>
          <a:blip r:embed="rId7"/>
          <a:stretch>
            <a:fillRect/>
          </a:stretch>
        </p:blipFill>
        <p:spPr>
          <a:xfrm>
            <a:off x="8023524" y="3429000"/>
            <a:ext cx="2337939" cy="879826"/>
          </a:xfrm>
          <a:prstGeom prst="rect">
            <a:avLst/>
          </a:prstGeom>
        </p:spPr>
      </p:pic>
      <p:sp>
        <p:nvSpPr>
          <p:cNvPr id="8" name="TextBox 7">
            <a:extLst>
              <a:ext uri="{FF2B5EF4-FFF2-40B4-BE49-F238E27FC236}">
                <a16:creationId xmlns:a16="http://schemas.microsoft.com/office/drawing/2014/main" id="{79E165C9-5C66-F261-A5E4-A488971141AD}"/>
              </a:ext>
            </a:extLst>
          </p:cNvPr>
          <p:cNvSpPr txBox="1"/>
          <p:nvPr/>
        </p:nvSpPr>
        <p:spPr>
          <a:xfrm>
            <a:off x="971553" y="2168596"/>
            <a:ext cx="6941003" cy="3139321"/>
          </a:xfrm>
          <a:prstGeom prst="rect">
            <a:avLst/>
          </a:prstGeom>
          <a:noFill/>
        </p:spPr>
        <p:txBody>
          <a:bodyPr wrap="none" rtlCol="0">
            <a:spAutoFit/>
          </a:bodyPr>
          <a:lstStyle/>
          <a:p>
            <a:r>
              <a:rPr lang="it-IT" sz="6600" b="1" dirty="0">
                <a:solidFill>
                  <a:srgbClr val="FFFF00"/>
                </a:solidFill>
                <a:latin typeface="+mn-lt"/>
              </a:rPr>
              <a:t>GRAZIE</a:t>
            </a:r>
          </a:p>
          <a:p>
            <a:r>
              <a:rPr lang="it-IT" sz="6600" b="1" dirty="0">
                <a:solidFill>
                  <a:srgbClr val="FFFF00"/>
                </a:solidFill>
                <a:latin typeface="+mn-lt"/>
              </a:rPr>
              <a:t>DELLA VOSTRA </a:t>
            </a:r>
          </a:p>
          <a:p>
            <a:r>
              <a:rPr lang="it-IT" sz="6600" b="1" dirty="0">
                <a:solidFill>
                  <a:srgbClr val="FFFF00"/>
                </a:solidFill>
                <a:latin typeface="+mn-lt"/>
              </a:rPr>
              <a:t>ATTENZIONE</a:t>
            </a:r>
          </a:p>
        </p:txBody>
      </p:sp>
    </p:spTree>
    <p:extLst>
      <p:ext uri="{BB962C8B-B14F-4D97-AF65-F5344CB8AC3E}">
        <p14:creationId xmlns:p14="http://schemas.microsoft.com/office/powerpoint/2010/main" val="1534377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25ECC-073A-B272-0774-7C8401E0C27C}"/>
              </a:ext>
            </a:extLst>
          </p:cNvPr>
          <p:cNvSpPr>
            <a:spLocks noGrp="1"/>
          </p:cNvSpPr>
          <p:nvPr>
            <p:ph type="title"/>
          </p:nvPr>
        </p:nvSpPr>
        <p:spPr/>
        <p:txBody>
          <a:bodyPr/>
          <a:lstStyle/>
          <a:p>
            <a:r>
              <a:rPr lang="it-IT" dirty="0"/>
              <a:t>I Servizi che «deve» erogare un Distributore</a:t>
            </a:r>
          </a:p>
        </p:txBody>
      </p:sp>
      <p:sp>
        <p:nvSpPr>
          <p:cNvPr id="3" name="Content Placeholder 2">
            <a:extLst>
              <a:ext uri="{FF2B5EF4-FFF2-40B4-BE49-F238E27FC236}">
                <a16:creationId xmlns:a16="http://schemas.microsoft.com/office/drawing/2014/main" id="{BAC52D64-12E7-0816-919C-4C4045B17B91}"/>
              </a:ext>
            </a:extLst>
          </p:cNvPr>
          <p:cNvSpPr>
            <a:spLocks noGrp="1"/>
          </p:cNvSpPr>
          <p:nvPr>
            <p:ph idx="1"/>
          </p:nvPr>
        </p:nvSpPr>
        <p:spPr/>
        <p:txBody>
          <a:bodyPr/>
          <a:lstStyle/>
          <a:p>
            <a:r>
              <a:rPr lang="it-IT" sz="2400">
                <a:solidFill>
                  <a:srgbClr val="0070C0"/>
                </a:solidFill>
              </a:rPr>
              <a:t>Acquisto</a:t>
            </a:r>
            <a:r>
              <a:rPr lang="it-IT" sz="2400"/>
              <a:t> e </a:t>
            </a:r>
            <a:r>
              <a:rPr lang="it-IT" sz="2400">
                <a:solidFill>
                  <a:srgbClr val="0070C0"/>
                </a:solidFill>
              </a:rPr>
              <a:t>stoccaggio</a:t>
            </a:r>
            <a:r>
              <a:rPr lang="it-IT" sz="2400"/>
              <a:t> di merci</a:t>
            </a:r>
          </a:p>
          <a:p>
            <a:pPr lvl="1"/>
            <a:r>
              <a:rPr lang="it-IT" sz="2000"/>
              <a:t>Acquistano merci in grandi quantità dai produttori addomesticando tempi e MOQ</a:t>
            </a:r>
          </a:p>
          <a:p>
            <a:r>
              <a:rPr lang="it-IT" sz="2400">
                <a:solidFill>
                  <a:srgbClr val="0070C0"/>
                </a:solidFill>
              </a:rPr>
              <a:t>Vendite</a:t>
            </a:r>
            <a:r>
              <a:rPr lang="it-IT" sz="2400"/>
              <a:t> e </a:t>
            </a:r>
            <a:r>
              <a:rPr lang="it-IT" sz="2400">
                <a:solidFill>
                  <a:srgbClr val="0070C0"/>
                </a:solidFill>
              </a:rPr>
              <a:t>Marketing</a:t>
            </a:r>
          </a:p>
          <a:p>
            <a:pPr lvl="1"/>
            <a:r>
              <a:rPr lang="it-IT" sz="2000"/>
              <a:t>Promuovono i prodotti a potenziali acquirenti, che possono includere rivenditori, grossisti o clienti finali</a:t>
            </a:r>
          </a:p>
          <a:p>
            <a:r>
              <a:rPr lang="it-IT" sz="2400">
                <a:solidFill>
                  <a:srgbClr val="0070C0"/>
                </a:solidFill>
              </a:rPr>
              <a:t>Logistica</a:t>
            </a:r>
            <a:r>
              <a:rPr lang="it-IT" sz="2400"/>
              <a:t> e distribuzione</a:t>
            </a:r>
          </a:p>
          <a:p>
            <a:pPr lvl="1"/>
            <a:r>
              <a:rPr lang="it-IT" sz="2000"/>
              <a:t>Gestiscono la logistica della consegna dei prodotti dai loro magazzini agli acquirenti, garantendo una catena di approvvigionamento efficiente</a:t>
            </a:r>
          </a:p>
          <a:p>
            <a:r>
              <a:rPr lang="it-IT" sz="2400">
                <a:solidFill>
                  <a:srgbClr val="0070C0"/>
                </a:solidFill>
              </a:rPr>
              <a:t>Assistenza</a:t>
            </a:r>
            <a:r>
              <a:rPr lang="it-IT" sz="2400"/>
              <a:t> clienti</a:t>
            </a:r>
          </a:p>
          <a:p>
            <a:pPr lvl="1"/>
            <a:r>
              <a:rPr lang="it-IT" sz="2000"/>
              <a:t>Forniscono assistenza e supporto in pre-vendita e post-vendita per garantire la soddisfazione del cliente</a:t>
            </a:r>
          </a:p>
          <a:p>
            <a:r>
              <a:rPr lang="it-IT" sz="2400">
                <a:solidFill>
                  <a:srgbClr val="0070C0"/>
                </a:solidFill>
              </a:rPr>
              <a:t>Credito</a:t>
            </a:r>
            <a:r>
              <a:rPr lang="it-IT" sz="2400"/>
              <a:t> e finanziamento:</a:t>
            </a:r>
          </a:p>
          <a:p>
            <a:pPr lvl="1"/>
            <a:r>
              <a:rPr lang="it-IT" sz="2000"/>
              <a:t>Offrono condizioni di credito ai clienti vantaggiose, consentendo loro di acquistare beni con pagamento dovuto in un secondo momento</a:t>
            </a:r>
            <a:endParaRPr lang="it-IT" sz="2000" dirty="0"/>
          </a:p>
        </p:txBody>
      </p:sp>
      <p:pic>
        <p:nvPicPr>
          <p:cNvPr id="13314" name="Picture 2" descr="Nel 2020 fatturato delle imprese dei servizi crolla del 12% - Il Diario del  Lavoro">
            <a:extLst>
              <a:ext uri="{FF2B5EF4-FFF2-40B4-BE49-F238E27FC236}">
                <a16:creationId xmlns:a16="http://schemas.microsoft.com/office/drawing/2014/main" id="{E503CD7F-C326-DDC4-B4E0-32145BACA7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0711" y="377601"/>
            <a:ext cx="1433512" cy="79533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Logistica di magazzino Shipmatic">
            <a:extLst>
              <a:ext uri="{FF2B5EF4-FFF2-40B4-BE49-F238E27FC236}">
                <a16:creationId xmlns:a16="http://schemas.microsoft.com/office/drawing/2014/main" id="{DC2F6A18-27E6-6367-C916-EBE706BD40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0356" y="1143000"/>
            <a:ext cx="1098637" cy="5174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rketing e vendite: come costruire la giusta sinergia">
            <a:extLst>
              <a:ext uri="{FF2B5EF4-FFF2-40B4-BE49-F238E27FC236}">
                <a16:creationId xmlns:a16="http://schemas.microsoft.com/office/drawing/2014/main" id="{758FAB2A-2FE3-4CE0-A754-DA48A8737D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1719" y="1916832"/>
            <a:ext cx="1098637" cy="54931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tratto di logistica e responsabilità solidale del committente nei  confronti dei dipendenti dall'appaltatore. - Centro Studi Corrado Rossitto">
            <a:extLst>
              <a:ext uri="{FF2B5EF4-FFF2-40B4-BE49-F238E27FC236}">
                <a16:creationId xmlns:a16="http://schemas.microsoft.com/office/drawing/2014/main" id="{0C8FAD0F-DCD3-8AF7-99DF-13A2FE0529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26260" y="2745213"/>
            <a:ext cx="1058241" cy="765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10.000 + Servizio Clienti e Cliente immagini gratis - Pixabay">
            <a:extLst>
              <a:ext uri="{FF2B5EF4-FFF2-40B4-BE49-F238E27FC236}">
                <a16:creationId xmlns:a16="http://schemas.microsoft.com/office/drawing/2014/main" id="{D21CA0A4-DD58-8A94-F76F-443F084885C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74132" y="4149080"/>
            <a:ext cx="693424" cy="5174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redito al consumo: fra vendita e finanziamento c'è collegamento negoziale?">
            <a:extLst>
              <a:ext uri="{FF2B5EF4-FFF2-40B4-BE49-F238E27FC236}">
                <a16:creationId xmlns:a16="http://schemas.microsoft.com/office/drawing/2014/main" id="{39BC084F-A871-C99B-1C1F-D102B3EEE5E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3504" y="5085184"/>
            <a:ext cx="876852" cy="583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31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
                                        <p:tgtEl>
                                          <p:spTgt spid="10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30"/>
                                        </p:tgtEl>
                                        <p:attrNameLst>
                                          <p:attrName>style.visibility</p:attrName>
                                        </p:attrNameLst>
                                      </p:cBhvr>
                                      <p:to>
                                        <p:strVal val="visible"/>
                                      </p:to>
                                    </p:set>
                                    <p:animEffect transition="in" filter="fade">
                                      <p:cBhvr>
                                        <p:cTn id="42" dur="500"/>
                                        <p:tgtEl>
                                          <p:spTgt spid="10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fade">
                                      <p:cBhvr>
                                        <p:cTn id="52" dur="500"/>
                                        <p:tgtEl>
                                          <p:spTgt spid="3">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032"/>
                                        </p:tgtEl>
                                        <p:attrNameLst>
                                          <p:attrName>style.visibility</p:attrName>
                                        </p:attrNameLst>
                                      </p:cBhvr>
                                      <p:to>
                                        <p:strVal val="visible"/>
                                      </p:to>
                                    </p:set>
                                    <p:animEffect transition="in" filter="fade">
                                      <p:cBhvr>
                                        <p:cTn id="57" dur="500"/>
                                        <p:tgtEl>
                                          <p:spTgt spid="103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500"/>
                                        <p:tgtEl>
                                          <p:spTgt spid="3">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Effect transition="in" filter="fade">
                                      <p:cBhvr>
                                        <p:cTn id="67" dur="500"/>
                                        <p:tgtEl>
                                          <p:spTgt spid="3">
                                            <p:txEl>
                                              <p:pRg st="8" end="8"/>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034"/>
                                        </p:tgtEl>
                                        <p:attrNameLst>
                                          <p:attrName>style.visibility</p:attrName>
                                        </p:attrNameLst>
                                      </p:cBhvr>
                                      <p:to>
                                        <p:strVal val="visible"/>
                                      </p:to>
                                    </p:set>
                                    <p:animEffect transition="in" filter="fade">
                                      <p:cBhvr>
                                        <p:cTn id="72" dur="500"/>
                                        <p:tgtEl>
                                          <p:spTgt spid="103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xEl>
                                              <p:pRg st="9" end="9"/>
                                            </p:txEl>
                                          </p:spTgt>
                                        </p:tgtEl>
                                        <p:attrNameLst>
                                          <p:attrName>style.visibility</p:attrName>
                                        </p:attrNameLst>
                                      </p:cBhvr>
                                      <p:to>
                                        <p:strVal val="visible"/>
                                      </p:to>
                                    </p:set>
                                    <p:animEffect transition="in" filter="fade">
                                      <p:cBhvr>
                                        <p:cTn id="7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C22FD-3610-48BF-8083-6D84A61D6BC1}"/>
              </a:ext>
            </a:extLst>
          </p:cNvPr>
          <p:cNvSpPr>
            <a:spLocks noGrp="1"/>
          </p:cNvSpPr>
          <p:nvPr>
            <p:ph type="title"/>
          </p:nvPr>
        </p:nvSpPr>
        <p:spPr/>
        <p:txBody>
          <a:bodyPr/>
          <a:lstStyle/>
          <a:p>
            <a:r>
              <a:rPr lang="it-IT" dirty="0"/>
              <a:t>Evoluzione della Distribuzione</a:t>
            </a:r>
          </a:p>
        </p:txBody>
      </p:sp>
      <p:sp>
        <p:nvSpPr>
          <p:cNvPr id="3" name="Content Placeholder 2">
            <a:extLst>
              <a:ext uri="{FF2B5EF4-FFF2-40B4-BE49-F238E27FC236}">
                <a16:creationId xmlns:a16="http://schemas.microsoft.com/office/drawing/2014/main" id="{666E0724-1DF2-E378-2F90-BD86FCA2C5E3}"/>
              </a:ext>
            </a:extLst>
          </p:cNvPr>
          <p:cNvSpPr>
            <a:spLocks noGrp="1"/>
          </p:cNvSpPr>
          <p:nvPr>
            <p:ph idx="1"/>
          </p:nvPr>
        </p:nvSpPr>
        <p:spPr/>
        <p:txBody>
          <a:bodyPr/>
          <a:lstStyle/>
          <a:p>
            <a:r>
              <a:rPr lang="it-IT" dirty="0"/>
              <a:t>Negli anni ’90 i distributori, per avere processi più efficienti, introducono una classificazione in base alla tipologia commerciale di prodotto (</a:t>
            </a:r>
            <a:r>
              <a:rPr lang="it-IT" dirty="0">
                <a:solidFill>
                  <a:srgbClr val="0070C0"/>
                </a:solidFill>
              </a:rPr>
              <a:t>commodity</a:t>
            </a:r>
            <a:r>
              <a:rPr lang="it-IT" dirty="0"/>
              <a:t> vs </a:t>
            </a:r>
            <a:r>
              <a:rPr lang="it-IT" dirty="0">
                <a:solidFill>
                  <a:srgbClr val="0070C0"/>
                </a:solidFill>
              </a:rPr>
              <a:t>prodotto speciale</a:t>
            </a:r>
            <a:r>
              <a:rPr lang="it-IT" dirty="0"/>
              <a:t>) e metodi per la loro gestione (Total Quality Management, vs Just In time)</a:t>
            </a:r>
          </a:p>
          <a:p>
            <a:r>
              <a:rPr lang="it-IT" dirty="0"/>
              <a:t>Arrow per prima si spinge ad offrire servizi che invadono la sfera del terzista e comprende l’esigenza di sviluppare ERP ad hoc</a:t>
            </a:r>
          </a:p>
          <a:p>
            <a:pPr lvl="1"/>
            <a:r>
              <a:rPr lang="it-IT" dirty="0"/>
              <a:t>Cavi </a:t>
            </a:r>
            <a:r>
              <a:rPr lang="it-IT" dirty="0" err="1"/>
              <a:t>pre</a:t>
            </a:r>
            <a:r>
              <a:rPr lang="it-IT" dirty="0"/>
              <a:t>-assemblati come prima timida risposta per poi assistere ad una proliferazione di personalizzazioni di semi-assemblati</a:t>
            </a:r>
          </a:p>
          <a:p>
            <a:pPr lvl="1"/>
            <a:r>
              <a:rPr lang="it-IT" dirty="0"/>
              <a:t>I Fornitori impongono un’educazione tecnica: nasce la Demand </a:t>
            </a:r>
            <a:r>
              <a:rPr lang="it-IT" dirty="0" err="1"/>
              <a:t>Creation</a:t>
            </a:r>
            <a:endParaRPr lang="it-IT" dirty="0"/>
          </a:p>
          <a:p>
            <a:pPr lvl="1"/>
            <a:r>
              <a:rPr lang="it-IT" dirty="0"/>
              <a:t>Nascono i servizi a valore aggiunto, fino ad arrivare nella specializzazione dell’hard-to-</a:t>
            </a:r>
            <a:r>
              <a:rPr lang="it-IT" dirty="0" err="1"/>
              <a:t>find</a:t>
            </a:r>
            <a:r>
              <a:rPr lang="it-IT" dirty="0"/>
              <a:t> o strutture che iniziarono a fare leva sull’End-of-Life, e sull’esubero di stock, per introdurre successivamente il Green Stock</a:t>
            </a:r>
          </a:p>
        </p:txBody>
      </p:sp>
      <p:pic>
        <p:nvPicPr>
          <p:cNvPr id="14338" name="Picture 2" descr="Quando la teoria dell'evoluzione è capace di fuorviare le menti - Guide  trekking, escursioni e ciaspolate Gran Sasso, Maiella e parchi d'Abruzzo">
            <a:extLst>
              <a:ext uri="{FF2B5EF4-FFF2-40B4-BE49-F238E27FC236}">
                <a16:creationId xmlns:a16="http://schemas.microsoft.com/office/drawing/2014/main" id="{8BF47BE5-1395-1ECD-00FF-B51F8BD773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2884" y="138113"/>
            <a:ext cx="1138237" cy="1004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4600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D7FEF-C630-14A1-1AA7-88A07602A2A5}"/>
              </a:ext>
            </a:extLst>
          </p:cNvPr>
          <p:cNvSpPr>
            <a:spLocks noGrp="1"/>
          </p:cNvSpPr>
          <p:nvPr>
            <p:ph type="title"/>
          </p:nvPr>
        </p:nvSpPr>
        <p:spPr/>
        <p:txBody>
          <a:bodyPr/>
          <a:lstStyle/>
          <a:p>
            <a:r>
              <a:rPr lang="it-IT" dirty="0"/>
              <a:t>I Primi 50 Distributori a livello Mondiale coprono il 90%</a:t>
            </a:r>
          </a:p>
        </p:txBody>
      </p:sp>
      <p:graphicFrame>
        <p:nvGraphicFramePr>
          <p:cNvPr id="4" name="Table 3">
            <a:extLst>
              <a:ext uri="{FF2B5EF4-FFF2-40B4-BE49-F238E27FC236}">
                <a16:creationId xmlns:a16="http://schemas.microsoft.com/office/drawing/2014/main" id="{3C140FA8-639B-AE34-C1C4-9D23743E4CEF}"/>
              </a:ext>
            </a:extLst>
          </p:cNvPr>
          <p:cNvGraphicFramePr>
            <a:graphicFrameLocks noGrp="1"/>
          </p:cNvGraphicFramePr>
          <p:nvPr>
            <p:extLst>
              <p:ext uri="{D42A27DB-BD31-4B8C-83A1-F6EECF244321}">
                <p14:modId xmlns:p14="http://schemas.microsoft.com/office/powerpoint/2010/main" val="1192886252"/>
              </p:ext>
            </p:extLst>
          </p:nvPr>
        </p:nvGraphicFramePr>
        <p:xfrm>
          <a:off x="6711574" y="1154319"/>
          <a:ext cx="5013217" cy="5310344"/>
        </p:xfrm>
        <a:graphic>
          <a:graphicData uri="http://schemas.openxmlformats.org/drawingml/2006/table">
            <a:tbl>
              <a:tblPr/>
              <a:tblGrid>
                <a:gridCol w="364492">
                  <a:extLst>
                    <a:ext uri="{9D8B030D-6E8A-4147-A177-3AD203B41FA5}">
                      <a16:colId xmlns:a16="http://schemas.microsoft.com/office/drawing/2014/main" val="854357766"/>
                    </a:ext>
                  </a:extLst>
                </a:gridCol>
                <a:gridCol w="364492">
                  <a:extLst>
                    <a:ext uri="{9D8B030D-6E8A-4147-A177-3AD203B41FA5}">
                      <a16:colId xmlns:a16="http://schemas.microsoft.com/office/drawing/2014/main" val="2205668243"/>
                    </a:ext>
                  </a:extLst>
                </a:gridCol>
                <a:gridCol w="1920817">
                  <a:extLst>
                    <a:ext uri="{9D8B030D-6E8A-4147-A177-3AD203B41FA5}">
                      <a16:colId xmlns:a16="http://schemas.microsoft.com/office/drawing/2014/main" val="864746580"/>
                    </a:ext>
                  </a:extLst>
                </a:gridCol>
                <a:gridCol w="271923">
                  <a:extLst>
                    <a:ext uri="{9D8B030D-6E8A-4147-A177-3AD203B41FA5}">
                      <a16:colId xmlns:a16="http://schemas.microsoft.com/office/drawing/2014/main" val="2811822735"/>
                    </a:ext>
                  </a:extLst>
                </a:gridCol>
                <a:gridCol w="481651">
                  <a:extLst>
                    <a:ext uri="{9D8B030D-6E8A-4147-A177-3AD203B41FA5}">
                      <a16:colId xmlns:a16="http://schemas.microsoft.com/office/drawing/2014/main" val="3750473918"/>
                    </a:ext>
                  </a:extLst>
                </a:gridCol>
                <a:gridCol w="585791">
                  <a:extLst>
                    <a:ext uri="{9D8B030D-6E8A-4147-A177-3AD203B41FA5}">
                      <a16:colId xmlns:a16="http://schemas.microsoft.com/office/drawing/2014/main" val="1780746202"/>
                    </a:ext>
                  </a:extLst>
                </a:gridCol>
                <a:gridCol w="619059">
                  <a:extLst>
                    <a:ext uri="{9D8B030D-6E8A-4147-A177-3AD203B41FA5}">
                      <a16:colId xmlns:a16="http://schemas.microsoft.com/office/drawing/2014/main" val="1630966028"/>
                    </a:ext>
                  </a:extLst>
                </a:gridCol>
                <a:gridCol w="404992">
                  <a:extLst>
                    <a:ext uri="{9D8B030D-6E8A-4147-A177-3AD203B41FA5}">
                      <a16:colId xmlns:a16="http://schemas.microsoft.com/office/drawing/2014/main" val="2475458514"/>
                    </a:ext>
                  </a:extLst>
                </a:gridCol>
              </a:tblGrid>
              <a:tr h="784927">
                <a:tc>
                  <a:txBody>
                    <a:bodyPr/>
                    <a:lstStyle/>
                    <a:p>
                      <a:pPr algn="ctr" fontAlgn="ctr"/>
                      <a:r>
                        <a:rPr lang="it-IT" sz="500" b="1" i="0" u="none" strike="noStrike" dirty="0">
                          <a:solidFill>
                            <a:srgbClr val="FFFFFF"/>
                          </a:solidFill>
                          <a:effectLst/>
                          <a:latin typeface="Aptos Narrow" panose="020B0004020202020204" pitchFamily="34" charset="0"/>
                        </a:rPr>
                        <a:t>Rank 2023</a:t>
                      </a:r>
                    </a:p>
                  </a:txBody>
                  <a:tcPr marL="0" marR="0" marT="0" marB="0" anchor="ctr">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dirty="0">
                          <a:solidFill>
                            <a:srgbClr val="FFFFFF"/>
                          </a:solidFill>
                          <a:effectLst/>
                          <a:latin typeface="Aptos Narrow" panose="020B0004020202020204" pitchFamily="34" charset="0"/>
                        </a:rPr>
                        <a:t>Rank 2022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dirty="0">
                          <a:solidFill>
                            <a:srgbClr val="FFFFFF"/>
                          </a:solidFill>
                          <a:effectLst/>
                          <a:latin typeface="Aptos Narrow" panose="020B0004020202020204" pitchFamily="34" charset="0"/>
                        </a:rPr>
                        <a:t>Company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a:solidFill>
                            <a:srgbClr val="FFFFFF"/>
                          </a:solidFill>
                          <a:effectLst/>
                          <a:latin typeface="Aptos Narrow" panose="020B0004020202020204" pitchFamily="34" charset="0"/>
                        </a:rPr>
                        <a:t>Type*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a:solidFill>
                            <a:srgbClr val="FFFFFF"/>
                          </a:solidFill>
                          <a:effectLst/>
                          <a:latin typeface="Aptos Narrow" panose="020B0004020202020204" pitchFamily="34" charset="0"/>
                        </a:rPr>
                        <a:t>Headquarters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a:solidFill>
                            <a:srgbClr val="FFFFFF"/>
                          </a:solidFill>
                          <a:effectLst/>
                          <a:latin typeface="Aptos Narrow" panose="020B0004020202020204" pitchFamily="34" charset="0"/>
                        </a:rPr>
                        <a:t>2023 Worldwide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a:solidFill>
                            <a:srgbClr val="FFFFFF"/>
                          </a:solidFill>
                          <a:effectLst/>
                          <a:latin typeface="Aptos Narrow" panose="020B0004020202020204" pitchFamily="34" charset="0"/>
                        </a:rPr>
                        <a:t>2022 Worldwide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fontAlgn="ctr"/>
                      <a:r>
                        <a:rPr lang="it-IT" sz="500" b="1" i="0" u="none" strike="noStrike">
                          <a:solidFill>
                            <a:srgbClr val="FFFFFF"/>
                          </a:solidFill>
                          <a:effectLst/>
                          <a:latin typeface="Aptos Narrow" panose="020B0004020202020204" pitchFamily="34" charset="0"/>
                        </a:rPr>
                        <a:t>Growth 2023 vs 2022</a:t>
                      </a:r>
                    </a:p>
                  </a:txBody>
                  <a:tcPr marL="0" marR="0" marT="0" marB="0" anchor="ctr">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extLst>
                  <a:ext uri="{0D108BD9-81ED-4DB2-BD59-A6C34878D82A}">
                    <a16:rowId xmlns:a16="http://schemas.microsoft.com/office/drawing/2014/main" val="961117842"/>
                  </a:ext>
                </a:extLst>
              </a:tr>
              <a:tr h="96471">
                <a:tc>
                  <a:txBody>
                    <a:bodyPr/>
                    <a:lstStyle/>
                    <a:p>
                      <a:pPr algn="ctr" fontAlgn="ctr"/>
                      <a:r>
                        <a:rPr lang="it-IT" sz="500" b="0" i="0" u="none" strike="noStrike">
                          <a:solidFill>
                            <a:srgbClr val="000000"/>
                          </a:solidFill>
                          <a:effectLst/>
                          <a:latin typeface="Aptos Narrow" panose="020B0004020202020204" pitchFamily="34" charset="0"/>
                        </a:rPr>
                        <a:t>1</a:t>
                      </a:r>
                    </a:p>
                  </a:txBody>
                  <a:tcPr marL="0" marR="0" marT="0" marB="0" anchor="ctr">
                    <a:lnL w="381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2</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Avnet</a:t>
                      </a:r>
                      <a:r>
                        <a:rPr lang="it-IT" sz="500" b="0" i="0" u="none" strike="noStrike" baseline="30000">
                          <a:solidFill>
                            <a:srgbClr val="000000"/>
                          </a:solidFill>
                          <a:effectLst/>
                          <a:latin typeface="Aptos Narrow" panose="020B0004020202020204" pitchFamily="34" charset="0"/>
                        </a:rPr>
                        <a:t>(1)</a:t>
                      </a:r>
                      <a:r>
                        <a:rPr lang="it-IT" sz="500" b="0" i="0" u="none" strike="noStrike">
                          <a:solidFill>
                            <a:srgbClr val="000000"/>
                          </a:solidFill>
                          <a:effectLst/>
                          <a:latin typeface="Aptos Narrow" panose="020B0004020202020204" pitchFamily="34" charset="0"/>
                        </a:rPr>
                        <a:t> (Farnell / Newark on 2016 goes to Avnet, 1,8B$ estimation)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25,58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26,33 B$</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-2,9%</a:t>
                      </a:r>
                    </a:p>
                  </a:txBody>
                  <a:tcPr marL="0" marR="0" marT="0" marB="0" anchor="b">
                    <a:lnL>
                      <a:noFill/>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344745324"/>
                  </a:ext>
                </a:extLst>
              </a:tr>
              <a:tr h="87702">
                <a:tc>
                  <a:txBody>
                    <a:bodyPr/>
                    <a:lstStyle/>
                    <a:p>
                      <a:pPr algn="ctr" fontAlgn="ctr"/>
                      <a:r>
                        <a:rPr lang="it-IT" sz="500" b="0" i="0" u="none" strike="noStrike">
                          <a:solidFill>
                            <a:srgbClr val="000000"/>
                          </a:solidFill>
                          <a:effectLst/>
                          <a:latin typeface="Aptos Narrow" panose="020B0004020202020204" pitchFamily="34" charset="0"/>
                        </a:rPr>
                        <a:t>2</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dirty="0">
                          <a:solidFill>
                            <a:srgbClr val="000000"/>
                          </a:solidFill>
                          <a:effectLst/>
                          <a:latin typeface="Aptos Narrow" panose="020B0004020202020204" pitchFamily="34" charset="0"/>
                        </a:rPr>
                        <a:t>1</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Aptos Narrow" panose="020B0004020202020204" pitchFamily="34" charset="0"/>
                        </a:rPr>
                        <a:t>Arrow Electronics, Inc (only global components sales)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25,42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28,79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-11,7%</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771715858"/>
                  </a:ext>
                </a:extLst>
              </a:tr>
              <a:tr h="87702">
                <a:tc>
                  <a:txBody>
                    <a:bodyPr/>
                    <a:lstStyle/>
                    <a:p>
                      <a:pPr algn="ctr" fontAlgn="ctr"/>
                      <a:r>
                        <a:rPr lang="it-IT" sz="500" b="0" i="0" u="none" strike="noStrike">
                          <a:solidFill>
                            <a:srgbClr val="000000"/>
                          </a:solidFill>
                          <a:effectLst/>
                          <a:latin typeface="Aptos Narrow" panose="020B0004020202020204" pitchFamily="34" charset="0"/>
                        </a:rPr>
                        <a:t>3</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WPG  Holdings LTD</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21,54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23,09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-6,7%</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319950389"/>
                  </a:ext>
                </a:extLst>
              </a:tr>
              <a:tr h="87702">
                <a:tc>
                  <a:txBody>
                    <a:bodyPr/>
                    <a:lstStyle/>
                    <a:p>
                      <a:pPr algn="ctr" fontAlgn="ctr"/>
                      <a:r>
                        <a:rPr lang="it-IT" sz="500" b="0" i="0" u="none" strike="noStrike">
                          <a:solidFill>
                            <a:srgbClr val="000000"/>
                          </a:solidFill>
                          <a:effectLst/>
                          <a:latin typeface="Aptos Narrow" panose="020B0004020202020204" pitchFamily="34" charset="0"/>
                        </a:rPr>
                        <a:t>4</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WT Microelectronics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19,10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19,19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-0,5%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628272734"/>
                  </a:ext>
                </a:extLst>
              </a:tr>
              <a:tr h="87702">
                <a:tc>
                  <a:txBody>
                    <a:bodyPr/>
                    <a:lstStyle/>
                    <a:p>
                      <a:pPr algn="ctr" fontAlgn="ctr"/>
                      <a:r>
                        <a:rPr lang="it-IT" sz="500" b="0" i="0" u="none" strike="noStrike">
                          <a:solidFill>
                            <a:srgbClr val="000000"/>
                          </a:solidFill>
                          <a:effectLst/>
                          <a:latin typeface="Aptos Narrow" panose="020B0004020202020204" pitchFamily="34" charset="0"/>
                        </a:rPr>
                        <a:t>5</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5</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Macnica</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6,95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6,72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+3,4%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408209772"/>
                  </a:ext>
                </a:extLst>
              </a:tr>
              <a:tr h="87702">
                <a:tc>
                  <a:txBody>
                    <a:bodyPr/>
                    <a:lstStyle/>
                    <a:p>
                      <a:pPr algn="ctr" fontAlgn="ctr"/>
                      <a:r>
                        <a:rPr lang="it-IT" sz="500" b="0" i="0" u="none" strike="noStrike">
                          <a:solidFill>
                            <a:srgbClr val="000000"/>
                          </a:solidFill>
                          <a:effectLst/>
                          <a:latin typeface="Aptos Narrow" panose="020B0004020202020204" pitchFamily="34" charset="0"/>
                        </a:rPr>
                        <a:t>6</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6</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Aptos Narrow" panose="020B0004020202020204" pitchFamily="34" charset="0"/>
                        </a:rPr>
                        <a:t>Future Electronics (on September 2023 bought by WT Microlectronics)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Canada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5,17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6,50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-20,5%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888710052"/>
                  </a:ext>
                </a:extLst>
              </a:tr>
              <a:tr h="87702">
                <a:tc>
                  <a:txBody>
                    <a:bodyPr/>
                    <a:lstStyle/>
                    <a:p>
                      <a:pPr algn="ctr" fontAlgn="ctr"/>
                      <a:r>
                        <a:rPr lang="it-IT" sz="500" b="0" i="0" u="none" strike="noStrike">
                          <a:solidFill>
                            <a:srgbClr val="000000"/>
                          </a:solidFill>
                          <a:effectLst/>
                          <a:latin typeface="Aptos Narrow" panose="020B0004020202020204" pitchFamily="34" charset="0"/>
                        </a:rPr>
                        <a:t>7</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8</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dirty="0">
                          <a:solidFill>
                            <a:srgbClr val="000000"/>
                          </a:solidFill>
                          <a:effectLst/>
                          <a:latin typeface="Aptos Narrow" panose="020B0004020202020204" pitchFamily="34" charset="0"/>
                        </a:rPr>
                        <a:t>Supreme 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4,89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5,85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-16,4%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975473207"/>
                  </a:ext>
                </a:extLst>
              </a:tr>
              <a:tr h="87702">
                <a:tc>
                  <a:txBody>
                    <a:bodyPr/>
                    <a:lstStyle/>
                    <a:p>
                      <a:pPr algn="ctr" fontAlgn="ctr"/>
                      <a:r>
                        <a:rPr lang="it-IT" sz="500" b="0" i="0" u="none" strike="noStrike">
                          <a:solidFill>
                            <a:srgbClr val="000000"/>
                          </a:solidFill>
                          <a:effectLst/>
                          <a:latin typeface="Aptos Narrow" panose="020B0004020202020204" pitchFamily="34" charset="0"/>
                        </a:rPr>
                        <a:t>8</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7</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CECport</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4,88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6,44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-24,1%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23881530"/>
                  </a:ext>
                </a:extLst>
              </a:tr>
              <a:tr h="96471">
                <a:tc>
                  <a:txBody>
                    <a:bodyPr/>
                    <a:lstStyle/>
                    <a:p>
                      <a:pPr algn="ctr" fontAlgn="ctr"/>
                      <a:r>
                        <a:rPr lang="it-IT" sz="500" b="0" i="0" u="none" strike="noStrike">
                          <a:solidFill>
                            <a:srgbClr val="000000"/>
                          </a:solidFill>
                          <a:effectLst/>
                          <a:latin typeface="Aptos Narrow" panose="020B0004020202020204" pitchFamily="34" charset="0"/>
                        </a:rPr>
                        <a:t>9</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10</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Nexty Electronics</a:t>
                      </a:r>
                      <a:r>
                        <a:rPr lang="it-IT" sz="500" b="0" i="0" u="none" strike="noStrike" baseline="30000">
                          <a:solidFill>
                            <a:srgbClr val="000000"/>
                          </a:solidFill>
                          <a:effectLst/>
                          <a:latin typeface="Aptos Narrow" panose="020B0004020202020204" pitchFamily="34" charset="0"/>
                        </a:rPr>
                        <a:t>(2)</a:t>
                      </a:r>
                      <a:endParaRPr lang="it-IT" sz="500" b="0" i="0" u="none" strike="noStrike">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4,55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5,05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-9,9%</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873876094"/>
                  </a:ext>
                </a:extLst>
              </a:tr>
              <a:tr h="87702">
                <a:tc>
                  <a:txBody>
                    <a:bodyPr/>
                    <a:lstStyle/>
                    <a:p>
                      <a:pPr algn="ctr" fontAlgn="ctr"/>
                      <a:r>
                        <a:rPr lang="it-IT" sz="500" b="0" i="0" u="none" strike="noStrike">
                          <a:solidFill>
                            <a:srgbClr val="000000"/>
                          </a:solidFill>
                          <a:effectLst/>
                          <a:latin typeface="Aptos Narrow" panose="020B0004020202020204" pitchFamily="34" charset="0"/>
                        </a:rPr>
                        <a:t>10</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9</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Digi-Key</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3</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4,15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5,10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-18,7%</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704679224"/>
                  </a:ext>
                </a:extLst>
              </a:tr>
              <a:tr h="87702">
                <a:tc>
                  <a:txBody>
                    <a:bodyPr/>
                    <a:lstStyle/>
                    <a:p>
                      <a:pPr algn="ctr" fontAlgn="ctr"/>
                      <a:r>
                        <a:rPr lang="it-IT" sz="500" b="0" i="0" u="none" strike="noStrike">
                          <a:solidFill>
                            <a:srgbClr val="000000"/>
                          </a:solidFill>
                          <a:effectLst/>
                          <a:latin typeface="Aptos Narrow" panose="020B0004020202020204" pitchFamily="34" charset="0"/>
                        </a:rPr>
                        <a:t>11</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13</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dirty="0">
                          <a:solidFill>
                            <a:srgbClr val="000000"/>
                          </a:solidFill>
                          <a:effectLst/>
                          <a:latin typeface="Aptos Narrow" panose="020B0004020202020204" pitchFamily="34" charset="0"/>
                        </a:rPr>
                        <a:t>TTI</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3,78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3,65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+3,6%</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03399868"/>
                  </a:ext>
                </a:extLst>
              </a:tr>
              <a:tr h="87702">
                <a:tc>
                  <a:txBody>
                    <a:bodyPr/>
                    <a:lstStyle/>
                    <a:p>
                      <a:pPr algn="ctr" fontAlgn="ctr"/>
                      <a:r>
                        <a:rPr lang="it-IT" sz="500" b="0" i="0" u="none" strike="noStrike">
                          <a:solidFill>
                            <a:srgbClr val="000000"/>
                          </a:solidFill>
                          <a:effectLst/>
                          <a:latin typeface="Aptos Narrow" panose="020B0004020202020204" pitchFamily="34" charset="0"/>
                        </a:rPr>
                        <a:t>12</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11</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en-US" sz="500" b="0" i="0" u="none" strike="noStrike">
                          <a:solidFill>
                            <a:srgbClr val="000000"/>
                          </a:solidFill>
                          <a:effectLst/>
                          <a:latin typeface="Aptos Narrow" panose="020B0004020202020204" pitchFamily="34" charset="0"/>
                        </a:rPr>
                        <a:t>Mouser Electronics (on 2000 goes to TTI)</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3</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3,68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4,09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-9,9%</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980759433"/>
                  </a:ext>
                </a:extLst>
              </a:tr>
              <a:tr h="87702">
                <a:tc>
                  <a:txBody>
                    <a:bodyPr/>
                    <a:lstStyle/>
                    <a:p>
                      <a:pPr algn="ctr" fontAlgn="ctr"/>
                      <a:r>
                        <a:rPr lang="it-IT" sz="500" b="0" i="0" u="none" strike="noStrike">
                          <a:solidFill>
                            <a:srgbClr val="000000"/>
                          </a:solidFill>
                          <a:effectLst/>
                          <a:latin typeface="Aptos Narrow" panose="020B0004020202020204" pitchFamily="34" charset="0"/>
                        </a:rPr>
                        <a:t>13</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15</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en-US" sz="500" b="0" i="0" u="none" strike="noStrike">
                          <a:solidFill>
                            <a:srgbClr val="000000"/>
                          </a:solidFill>
                          <a:effectLst/>
                          <a:latin typeface="Aptos Narrow" panose="020B0004020202020204" pitchFamily="34" charset="0"/>
                        </a:rPr>
                        <a:t>RS Group (on April 2023 bought Distrelec)</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U.K.</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3,59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3,68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991088133"/>
                  </a:ext>
                </a:extLst>
              </a:tr>
              <a:tr h="87702">
                <a:tc>
                  <a:txBody>
                    <a:bodyPr/>
                    <a:lstStyle/>
                    <a:p>
                      <a:pPr algn="ctr" fontAlgn="ctr"/>
                      <a:r>
                        <a:rPr lang="it-IT" sz="500" b="0" i="0" u="none" strike="noStrike">
                          <a:solidFill>
                            <a:srgbClr val="000000"/>
                          </a:solidFill>
                          <a:effectLst/>
                          <a:latin typeface="Aptos Narrow" panose="020B0004020202020204" pitchFamily="34" charset="0"/>
                        </a:rPr>
                        <a:t>14</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12</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EDOM Technology</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3,43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3,98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-13,9%</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453835306"/>
                  </a:ext>
                </a:extLst>
              </a:tr>
              <a:tr h="87702">
                <a:tc>
                  <a:txBody>
                    <a:bodyPr/>
                    <a:lstStyle/>
                    <a:p>
                      <a:pPr algn="ctr" fontAlgn="ctr"/>
                      <a:r>
                        <a:rPr lang="it-IT" sz="500" b="0" i="0" u="none" strike="noStrike">
                          <a:solidFill>
                            <a:srgbClr val="000000"/>
                          </a:solidFill>
                          <a:effectLst/>
                          <a:latin typeface="Aptos Narrow" panose="020B0004020202020204" pitchFamily="34" charset="0"/>
                        </a:rPr>
                        <a:t>15</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14</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dirty="0">
                          <a:solidFill>
                            <a:srgbClr val="000000"/>
                          </a:solidFill>
                          <a:effectLst/>
                          <a:latin typeface="Aptos Narrow" panose="020B0004020202020204" pitchFamily="34" charset="0"/>
                        </a:rPr>
                        <a:t>S.A.S. Dragon</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2,85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3,19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-10,8%</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943812162"/>
                  </a:ext>
                </a:extLst>
              </a:tr>
              <a:tr h="87702">
                <a:tc>
                  <a:txBody>
                    <a:bodyPr/>
                    <a:lstStyle/>
                    <a:p>
                      <a:pPr algn="ctr" fontAlgn="ctr"/>
                      <a:r>
                        <a:rPr lang="it-IT" sz="500" b="0" i="0" u="none" strike="noStrike">
                          <a:solidFill>
                            <a:srgbClr val="000000"/>
                          </a:solidFill>
                          <a:effectLst/>
                          <a:latin typeface="Aptos Narrow" panose="020B0004020202020204" pitchFamily="34" charset="0"/>
                        </a:rPr>
                        <a:t>16</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20</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Kanematsu</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2,39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2,13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+12,6%</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190435429"/>
                  </a:ext>
                </a:extLst>
              </a:tr>
              <a:tr h="96471">
                <a:tc>
                  <a:txBody>
                    <a:bodyPr/>
                    <a:lstStyle/>
                    <a:p>
                      <a:pPr algn="ctr" fontAlgn="ctr"/>
                      <a:r>
                        <a:rPr lang="it-IT" sz="500" b="0" i="0" u="none" strike="noStrike">
                          <a:solidFill>
                            <a:srgbClr val="000000"/>
                          </a:solidFill>
                          <a:effectLst/>
                          <a:latin typeface="Aptos Narrow" panose="020B0004020202020204" pitchFamily="34" charset="0"/>
                        </a:rPr>
                        <a:t>17</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18</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Restar Group</a:t>
                      </a:r>
                      <a:r>
                        <a:rPr lang="it-IT" sz="500" b="0" i="0" u="none" strike="noStrike" baseline="30000">
                          <a:solidFill>
                            <a:srgbClr val="000000"/>
                          </a:solidFill>
                          <a:effectLst/>
                          <a:latin typeface="Aptos Narrow" panose="020B0004020202020204" pitchFamily="34" charset="0"/>
                        </a:rPr>
                        <a:t>(3)</a:t>
                      </a:r>
                      <a:endParaRPr lang="it-IT" sz="500" b="0" i="0" u="none" strike="noStrike">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2,28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2,49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-8,4%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623422096"/>
                  </a:ext>
                </a:extLst>
              </a:tr>
              <a:tr h="87702">
                <a:tc>
                  <a:txBody>
                    <a:bodyPr/>
                    <a:lstStyle/>
                    <a:p>
                      <a:pPr algn="ctr" fontAlgn="ctr"/>
                      <a:r>
                        <a:rPr lang="it-IT" sz="500" b="0" i="0" u="none" strike="noStrike">
                          <a:solidFill>
                            <a:srgbClr val="000000"/>
                          </a:solidFill>
                          <a:effectLst/>
                          <a:latin typeface="Aptos Narrow" panose="020B0004020202020204" pitchFamily="34" charset="0"/>
                        </a:rPr>
                        <a:t>18</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19</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dirty="0" err="1">
                          <a:solidFill>
                            <a:srgbClr val="000000"/>
                          </a:solidFill>
                          <a:effectLst/>
                          <a:latin typeface="Aptos Narrow" panose="020B0004020202020204" pitchFamily="34" charset="0"/>
                        </a:rPr>
                        <a:t>WeiKeng</a:t>
                      </a:r>
                      <a:endParaRPr lang="it-IT" sz="500" b="0" i="0" u="none" strike="noStrike" dirty="0">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2,28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2,36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-3,5%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123356399"/>
                  </a:ext>
                </a:extLst>
              </a:tr>
              <a:tr h="87702">
                <a:tc>
                  <a:txBody>
                    <a:bodyPr/>
                    <a:lstStyle/>
                    <a:p>
                      <a:pPr algn="ctr" fontAlgn="ctr"/>
                      <a:r>
                        <a:rPr lang="it-IT" sz="500" b="0" i="0" u="none" strike="noStrike">
                          <a:solidFill>
                            <a:srgbClr val="000000"/>
                          </a:solidFill>
                          <a:effectLst/>
                          <a:latin typeface="Aptos Narrow" panose="020B0004020202020204" pitchFamily="34" charset="0"/>
                        </a:rPr>
                        <a:t>19</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16</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Techtronics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2,26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2,76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-18,2%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911634285"/>
                  </a:ext>
                </a:extLst>
              </a:tr>
              <a:tr h="87702">
                <a:tc>
                  <a:txBody>
                    <a:bodyPr/>
                    <a:lstStyle/>
                    <a:p>
                      <a:pPr algn="ctr" fontAlgn="ctr"/>
                      <a:r>
                        <a:rPr lang="it-IT" sz="500" b="0" i="0" u="none" strike="noStrike">
                          <a:solidFill>
                            <a:srgbClr val="000000"/>
                          </a:solidFill>
                          <a:effectLst/>
                          <a:latin typeface="Aptos Narrow" panose="020B0004020202020204" pitchFamily="34" charset="0"/>
                        </a:rPr>
                        <a:t>20</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17</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dirty="0" err="1">
                          <a:solidFill>
                            <a:srgbClr val="000000"/>
                          </a:solidFill>
                          <a:effectLst/>
                          <a:latin typeface="Aptos Narrow" panose="020B0004020202020204" pitchFamily="34" charset="0"/>
                        </a:rPr>
                        <a:t>Ryosan</a:t>
                      </a:r>
                      <a:endParaRPr lang="it-IT" sz="500" b="0" i="0" u="none" strike="noStrike" dirty="0">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1,99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2,46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-19,1%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068173804"/>
                  </a:ext>
                </a:extLst>
              </a:tr>
              <a:tr h="87702">
                <a:tc>
                  <a:txBody>
                    <a:bodyPr/>
                    <a:lstStyle/>
                    <a:p>
                      <a:pPr algn="ctr" fontAlgn="ctr"/>
                      <a:r>
                        <a:rPr lang="it-IT" sz="500" b="0" i="0" u="none" strike="noStrike">
                          <a:solidFill>
                            <a:srgbClr val="000000"/>
                          </a:solidFill>
                          <a:effectLst/>
                          <a:latin typeface="Aptos Narrow" panose="020B0004020202020204" pitchFamily="34" charset="0"/>
                        </a:rPr>
                        <a:t>21</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22</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ctr"/>
                      <a:r>
                        <a:rPr lang="it-IT" sz="500" b="0" i="0" u="none" strike="noStrike">
                          <a:solidFill>
                            <a:srgbClr val="000000"/>
                          </a:solidFill>
                          <a:effectLst/>
                          <a:latin typeface="Aptos Narrow" panose="020B0004020202020204" pitchFamily="34" charset="0"/>
                        </a:rPr>
                        <a:t>Alitek Technology Corp</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1,80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2,03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-11,4%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808337720"/>
                  </a:ext>
                </a:extLst>
              </a:tr>
              <a:tr h="87702">
                <a:tc>
                  <a:txBody>
                    <a:bodyPr/>
                    <a:lstStyle/>
                    <a:p>
                      <a:pPr algn="ctr" fontAlgn="ctr"/>
                      <a:r>
                        <a:rPr lang="it-IT" sz="500" b="0" i="0" u="none" strike="noStrike">
                          <a:solidFill>
                            <a:srgbClr val="000000"/>
                          </a:solidFill>
                          <a:effectLst/>
                          <a:latin typeface="Aptos Narrow" panose="020B0004020202020204" pitchFamily="34" charset="0"/>
                        </a:rPr>
                        <a:t>22</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21</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ctr"/>
                      <a:r>
                        <a:rPr lang="it-IT" sz="500" b="0" i="0" u="none" strike="noStrike" dirty="0">
                          <a:solidFill>
                            <a:srgbClr val="000000"/>
                          </a:solidFill>
                          <a:effectLst/>
                          <a:latin typeface="Aptos Narrow" panose="020B0004020202020204" pitchFamily="34" charset="0"/>
                        </a:rPr>
                        <a:t>Shannon Semi</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1,59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2,01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-20,5%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042633289"/>
                  </a:ext>
                </a:extLst>
              </a:tr>
              <a:tr h="87702">
                <a:tc>
                  <a:txBody>
                    <a:bodyPr/>
                    <a:lstStyle/>
                    <a:p>
                      <a:pPr algn="ctr" fontAlgn="ctr"/>
                      <a:r>
                        <a:rPr lang="it-IT" sz="500" b="0" i="0" u="none" strike="noStrike">
                          <a:solidFill>
                            <a:srgbClr val="000000"/>
                          </a:solidFill>
                          <a:effectLst/>
                          <a:latin typeface="Aptos Narrow" panose="020B0004020202020204" pitchFamily="34" charset="0"/>
                        </a:rPr>
                        <a:t>23</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26</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Rutronik</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Germany</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1,44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1,35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+7,0%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068472749"/>
                  </a:ext>
                </a:extLst>
              </a:tr>
              <a:tr h="87702">
                <a:tc>
                  <a:txBody>
                    <a:bodyPr/>
                    <a:lstStyle/>
                    <a:p>
                      <a:pPr algn="ctr" fontAlgn="ctr"/>
                      <a:r>
                        <a:rPr lang="it-IT" sz="500" b="0" i="0" u="none" strike="noStrike">
                          <a:solidFill>
                            <a:srgbClr val="000000"/>
                          </a:solidFill>
                          <a:effectLst/>
                          <a:latin typeface="Aptos Narrow" panose="020B0004020202020204" pitchFamily="34" charset="0"/>
                        </a:rPr>
                        <a:t>24</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23</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ctr"/>
                      <a:r>
                        <a:rPr lang="it-IT" sz="500" b="0" i="0" u="none" strike="noStrike">
                          <a:solidFill>
                            <a:srgbClr val="000000"/>
                          </a:solidFill>
                          <a:effectLst/>
                          <a:latin typeface="Aptos Narrow" panose="020B0004020202020204" pitchFamily="34" charset="0"/>
                        </a:rPr>
                        <a:t>Gain Hero</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1,38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1,69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-18,1%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531887897"/>
                  </a:ext>
                </a:extLst>
              </a:tr>
              <a:tr h="87702">
                <a:tc>
                  <a:txBody>
                    <a:bodyPr/>
                    <a:lstStyle/>
                    <a:p>
                      <a:pPr algn="ctr" fontAlgn="ctr"/>
                      <a:r>
                        <a:rPr lang="it-IT" sz="500" b="0" i="0" u="none" strike="noStrike">
                          <a:solidFill>
                            <a:srgbClr val="000000"/>
                          </a:solidFill>
                          <a:effectLst/>
                          <a:latin typeface="Aptos Narrow" panose="020B0004020202020204" pitchFamily="34" charset="0"/>
                        </a:rPr>
                        <a:t>25</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24</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ctr"/>
                      <a:r>
                        <a:rPr lang="it-IT" sz="500" b="0" i="0" u="none" strike="noStrike" dirty="0">
                          <a:solidFill>
                            <a:srgbClr val="000000"/>
                          </a:solidFill>
                          <a:effectLst/>
                          <a:latin typeface="Aptos Narrow" panose="020B0004020202020204" pitchFamily="34" charset="0"/>
                        </a:rPr>
                        <a:t>WİSEWHEEL</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1,35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1,65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-18,2%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258130313"/>
                  </a:ext>
                </a:extLst>
              </a:tr>
              <a:tr h="87702">
                <a:tc>
                  <a:txBody>
                    <a:bodyPr/>
                    <a:lstStyle/>
                    <a:p>
                      <a:pPr algn="ctr" fontAlgn="ctr"/>
                      <a:r>
                        <a:rPr lang="it-IT" sz="500" b="0" i="0" u="none" strike="noStrike">
                          <a:solidFill>
                            <a:srgbClr val="000000"/>
                          </a:solidFill>
                          <a:effectLst/>
                          <a:latin typeface="Aptos Narrow" panose="020B0004020202020204" pitchFamily="34" charset="0"/>
                        </a:rPr>
                        <a:t>26</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33</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Marubun</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1,33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1,47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-9,8%</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952113056"/>
                  </a:ext>
                </a:extLst>
              </a:tr>
              <a:tr h="87702">
                <a:tc>
                  <a:txBody>
                    <a:bodyPr/>
                    <a:lstStyle/>
                    <a:p>
                      <a:pPr algn="ctr" fontAlgn="ctr"/>
                      <a:r>
                        <a:rPr lang="it-IT" sz="500" b="0" i="0" u="none" strike="noStrike">
                          <a:solidFill>
                            <a:srgbClr val="000000"/>
                          </a:solidFill>
                          <a:effectLst/>
                          <a:latin typeface="Aptos Narrow" panose="020B0004020202020204" pitchFamily="34" charset="0"/>
                        </a:rPr>
                        <a:t>27</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25</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IngDan Innovation (Cogobuy.com)</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1,25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1,42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-11,5%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436755079"/>
                  </a:ext>
                </a:extLst>
              </a:tr>
              <a:tr h="87702">
                <a:tc>
                  <a:txBody>
                    <a:bodyPr/>
                    <a:lstStyle/>
                    <a:p>
                      <a:pPr algn="ctr" fontAlgn="ctr"/>
                      <a:r>
                        <a:rPr lang="it-IT" sz="500" b="0" i="0" u="none" strike="noStrike">
                          <a:solidFill>
                            <a:srgbClr val="000000"/>
                          </a:solidFill>
                          <a:effectLst/>
                          <a:latin typeface="Aptos Narrow" panose="020B0004020202020204" pitchFamily="34" charset="0"/>
                        </a:rPr>
                        <a:t>28</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28</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dirty="0" err="1">
                          <a:solidFill>
                            <a:srgbClr val="000000"/>
                          </a:solidFill>
                          <a:effectLst/>
                          <a:latin typeface="Aptos Narrow" panose="020B0004020202020204" pitchFamily="34" charset="0"/>
                        </a:rPr>
                        <a:t>Ryoden</a:t>
                      </a:r>
                      <a:endParaRPr lang="it-IT" sz="500" b="0" i="0" u="none" strike="noStrike" dirty="0">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1,24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1,32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-6,0%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678023061"/>
                  </a:ext>
                </a:extLst>
              </a:tr>
              <a:tr h="87702">
                <a:tc>
                  <a:txBody>
                    <a:bodyPr/>
                    <a:lstStyle/>
                    <a:p>
                      <a:pPr algn="ctr" fontAlgn="ctr"/>
                      <a:r>
                        <a:rPr lang="it-IT" sz="500" b="0" i="0" u="none" strike="noStrike">
                          <a:solidFill>
                            <a:srgbClr val="000000"/>
                          </a:solidFill>
                          <a:effectLst/>
                          <a:latin typeface="Aptos Narrow" panose="020B0004020202020204" pitchFamily="34" charset="0"/>
                        </a:rPr>
                        <a:t>29</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35</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DAC / Heilind</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1,23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1,30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-5,2%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626705102"/>
                  </a:ext>
                </a:extLst>
              </a:tr>
              <a:tr h="87702">
                <a:tc>
                  <a:txBody>
                    <a:bodyPr/>
                    <a:lstStyle/>
                    <a:p>
                      <a:pPr algn="ctr" fontAlgn="ctr"/>
                      <a:r>
                        <a:rPr lang="it-IT" sz="500" b="0" i="0" u="none" strike="noStrike">
                          <a:solidFill>
                            <a:srgbClr val="000000"/>
                          </a:solidFill>
                          <a:effectLst/>
                          <a:latin typeface="Aptos Narrow" panose="020B0004020202020204" pitchFamily="34" charset="0"/>
                        </a:rPr>
                        <a:t>30</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30</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dirty="0" err="1">
                          <a:solidFill>
                            <a:srgbClr val="000000"/>
                          </a:solidFill>
                          <a:effectLst/>
                          <a:latin typeface="Aptos Narrow" panose="020B0004020202020204" pitchFamily="34" charset="0"/>
                        </a:rPr>
                        <a:t>Wesco</a:t>
                      </a:r>
                      <a:endParaRPr lang="it-IT" sz="500" b="0" i="0" u="none" strike="noStrike" dirty="0">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1,22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1" i="0" u="none" strike="noStrike">
                          <a:solidFill>
                            <a:srgbClr val="000000"/>
                          </a:solidFill>
                          <a:effectLst/>
                          <a:latin typeface="Aptos Narrow" panose="020B00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-1,7%</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4236490006"/>
                  </a:ext>
                </a:extLst>
              </a:tr>
              <a:tr h="87702">
                <a:tc>
                  <a:txBody>
                    <a:bodyPr/>
                    <a:lstStyle/>
                    <a:p>
                      <a:pPr algn="ctr" fontAlgn="ctr"/>
                      <a:r>
                        <a:rPr lang="it-IT" sz="500" b="0" i="0" u="none" strike="noStrike">
                          <a:solidFill>
                            <a:srgbClr val="000000"/>
                          </a:solidFill>
                          <a:effectLst/>
                          <a:latin typeface="Aptos Narrow" panose="020B0004020202020204" pitchFamily="34" charset="0"/>
                        </a:rPr>
                        <a:t>31</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36</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Shenlei Technology (SUNRAY)</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1,16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1,08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+7,8%</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3973275686"/>
                  </a:ext>
                </a:extLst>
              </a:tr>
              <a:tr h="87702">
                <a:tc>
                  <a:txBody>
                    <a:bodyPr/>
                    <a:lstStyle/>
                    <a:p>
                      <a:pPr algn="ctr" fontAlgn="ctr"/>
                      <a:r>
                        <a:rPr lang="it-IT" sz="500" b="0" i="0" u="none" strike="noStrike">
                          <a:solidFill>
                            <a:srgbClr val="000000"/>
                          </a:solidFill>
                          <a:effectLst/>
                          <a:latin typeface="Aptos Narrow" panose="020B0004020202020204" pitchFamily="34" charset="0"/>
                        </a:rPr>
                        <a:t>32</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27</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Zenitron</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4</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Taiwan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1,05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1,34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-22,2%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359031216"/>
                  </a:ext>
                </a:extLst>
              </a:tr>
              <a:tr h="87702">
                <a:tc>
                  <a:txBody>
                    <a:bodyPr/>
                    <a:lstStyle/>
                    <a:p>
                      <a:pPr algn="ctr" fontAlgn="ctr"/>
                      <a:r>
                        <a:rPr lang="it-IT" sz="500" b="0" i="0" u="none" strike="noStrike">
                          <a:solidFill>
                            <a:srgbClr val="000000"/>
                          </a:solidFill>
                          <a:effectLst/>
                          <a:latin typeface="Aptos Narrow" panose="020B0004020202020204" pitchFamily="34" charset="0"/>
                        </a:rPr>
                        <a:t>33</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34</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SaMT</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South Korea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0,99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1,18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-16,6%</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544724198"/>
                  </a:ext>
                </a:extLst>
              </a:tr>
              <a:tr h="87702">
                <a:tc>
                  <a:txBody>
                    <a:bodyPr/>
                    <a:lstStyle/>
                    <a:p>
                      <a:pPr algn="ctr" fontAlgn="ctr"/>
                      <a:r>
                        <a:rPr lang="it-IT" sz="500" b="0" i="0" u="none" strike="noStrike">
                          <a:solidFill>
                            <a:srgbClr val="000000"/>
                          </a:solidFill>
                          <a:effectLst/>
                          <a:latin typeface="Aptos Narrow" panose="020B0004020202020204" pitchFamily="34" charset="0"/>
                        </a:rPr>
                        <a:t>34</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32</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Xiamen Holder Electronics (Xiamen Xinheda 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4</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0,96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1,19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-19,0%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112478660"/>
                  </a:ext>
                </a:extLst>
              </a:tr>
              <a:tr h="87702">
                <a:tc>
                  <a:txBody>
                    <a:bodyPr/>
                    <a:lstStyle/>
                    <a:p>
                      <a:pPr algn="ctr" fontAlgn="ctr"/>
                      <a:r>
                        <a:rPr lang="it-IT" sz="500" b="0" i="0" u="none" strike="noStrike">
                          <a:solidFill>
                            <a:srgbClr val="000000"/>
                          </a:solidFill>
                          <a:effectLst/>
                          <a:latin typeface="Aptos Narrow" panose="020B0004020202020204" pitchFamily="34" charset="0"/>
                        </a:rPr>
                        <a:t>35</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39</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SilX</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Japan</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0,85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0,82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+4,0%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438264396"/>
                  </a:ext>
                </a:extLst>
              </a:tr>
              <a:tr h="87702">
                <a:tc>
                  <a:txBody>
                    <a:bodyPr/>
                    <a:lstStyle/>
                    <a:p>
                      <a:pPr algn="ctr" fontAlgn="ctr"/>
                      <a:r>
                        <a:rPr lang="it-IT" sz="500" b="0" i="0" u="none" strike="noStrike">
                          <a:solidFill>
                            <a:srgbClr val="000000"/>
                          </a:solidFill>
                          <a:effectLst/>
                          <a:latin typeface="Aptos Narrow" panose="020B0004020202020204" pitchFamily="34" charset="0"/>
                        </a:rPr>
                        <a:t>36</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31</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Wuhan P&amp;S Information Technology</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0,84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1,19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-29,6%</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621500376"/>
                  </a:ext>
                </a:extLst>
              </a:tr>
              <a:tr h="96471">
                <a:tc>
                  <a:txBody>
                    <a:bodyPr/>
                    <a:lstStyle/>
                    <a:p>
                      <a:pPr algn="ctr" fontAlgn="ctr"/>
                      <a:r>
                        <a:rPr lang="it-IT" sz="500" b="0" i="0" u="none" strike="noStrike">
                          <a:solidFill>
                            <a:srgbClr val="000000"/>
                          </a:solidFill>
                          <a:effectLst/>
                          <a:latin typeface="Aptos Narrow" panose="020B0004020202020204" pitchFamily="34" charset="0"/>
                        </a:rPr>
                        <a:t>37</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37</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en-US" sz="500" b="0" i="0" u="none" strike="noStrike">
                          <a:solidFill>
                            <a:srgbClr val="000000"/>
                          </a:solidFill>
                          <a:effectLst/>
                          <a:latin typeface="Aptos Narrow" panose="020B0004020202020204" pitchFamily="34" charset="0"/>
                        </a:rPr>
                        <a:t>Best of Best Holdings</a:t>
                      </a:r>
                      <a:r>
                        <a:rPr lang="en-US" sz="500" b="0" i="0" u="none" strike="noStrike" baseline="30000">
                          <a:solidFill>
                            <a:srgbClr val="000000"/>
                          </a:solidFill>
                          <a:effectLst/>
                          <a:latin typeface="Aptos Narrow" panose="020B0004020202020204" pitchFamily="34" charset="0"/>
                        </a:rPr>
                        <a:t>(4)</a:t>
                      </a:r>
                      <a:endParaRPr lang="en-US" sz="500" b="0" i="0" u="none" strike="noStrike">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0,82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0,95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-14,0%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1209311342"/>
                  </a:ext>
                </a:extLst>
              </a:tr>
              <a:tr h="87702">
                <a:tc>
                  <a:txBody>
                    <a:bodyPr/>
                    <a:lstStyle/>
                    <a:p>
                      <a:pPr algn="ctr" fontAlgn="ctr"/>
                      <a:r>
                        <a:rPr lang="it-IT" sz="500" b="0" i="0" u="none" strike="noStrike">
                          <a:solidFill>
                            <a:srgbClr val="000000"/>
                          </a:solidFill>
                          <a:effectLst/>
                          <a:latin typeface="Aptos Narrow" panose="020B0004020202020204" pitchFamily="34" charset="0"/>
                        </a:rPr>
                        <a:t>38</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29</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Smart-Core Holdings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0,72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1,28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-43,3%</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420412996"/>
                  </a:ext>
                </a:extLst>
              </a:tr>
              <a:tr h="87702">
                <a:tc>
                  <a:txBody>
                    <a:bodyPr/>
                    <a:lstStyle/>
                    <a:p>
                      <a:pPr algn="ctr" fontAlgn="ctr"/>
                      <a:r>
                        <a:rPr lang="it-IT" sz="500" b="0" i="0" u="none" strike="noStrike">
                          <a:solidFill>
                            <a:srgbClr val="000000"/>
                          </a:solidFill>
                          <a:effectLst/>
                          <a:latin typeface="Aptos Narrow" panose="020B0004020202020204" pitchFamily="34" charset="0"/>
                        </a:rPr>
                        <a:t>39</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38</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Tianhe Galaxy</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0,69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0,85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-18,4%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309427575"/>
                  </a:ext>
                </a:extLst>
              </a:tr>
              <a:tr h="87702">
                <a:tc>
                  <a:txBody>
                    <a:bodyPr/>
                    <a:lstStyle/>
                    <a:p>
                      <a:pPr algn="ctr" fontAlgn="ctr"/>
                      <a:r>
                        <a:rPr lang="it-IT" sz="500" b="0" i="0" u="none" strike="noStrike">
                          <a:solidFill>
                            <a:srgbClr val="000000"/>
                          </a:solidFill>
                          <a:effectLst/>
                          <a:latin typeface="Aptos Narrow" panose="020B0004020202020204" pitchFamily="34" charset="0"/>
                        </a:rPr>
                        <a:t>40</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41</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Nanjing Sunlord 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0,65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0,72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-9,3%</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504903160"/>
                  </a:ext>
                </a:extLst>
              </a:tr>
              <a:tr h="87702">
                <a:tc>
                  <a:txBody>
                    <a:bodyPr/>
                    <a:lstStyle/>
                    <a:p>
                      <a:pPr algn="ctr" fontAlgn="ctr"/>
                      <a:r>
                        <a:rPr lang="it-IT" sz="500" b="0" i="0" u="none" strike="noStrike">
                          <a:solidFill>
                            <a:srgbClr val="000000"/>
                          </a:solidFill>
                          <a:effectLst/>
                          <a:latin typeface="Aptos Narrow" panose="020B0004020202020204" pitchFamily="34" charset="0"/>
                        </a:rPr>
                        <a:t>41</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40</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ROAD WELL</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0,61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0,75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-19,1%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519915806"/>
                  </a:ext>
                </a:extLst>
              </a:tr>
              <a:tr h="87702">
                <a:tc>
                  <a:txBody>
                    <a:bodyPr/>
                    <a:lstStyle/>
                    <a:p>
                      <a:pPr algn="ctr" fontAlgn="ctr"/>
                      <a:r>
                        <a:rPr lang="it-IT" sz="500" b="0" i="0" u="none" strike="noStrike">
                          <a:solidFill>
                            <a:srgbClr val="000000"/>
                          </a:solidFill>
                          <a:effectLst/>
                          <a:latin typeface="Aptos Narrow" panose="020B0004020202020204" pitchFamily="34" charset="0"/>
                        </a:rPr>
                        <a:t>42</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43</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Master 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0,54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0,63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-14,2%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327525463"/>
                  </a:ext>
                </a:extLst>
              </a:tr>
              <a:tr h="87702">
                <a:tc>
                  <a:txBody>
                    <a:bodyPr/>
                    <a:lstStyle/>
                    <a:p>
                      <a:pPr algn="ctr" fontAlgn="ctr"/>
                      <a:r>
                        <a:rPr lang="it-IT" sz="500" b="0" i="0" u="none" strike="noStrike">
                          <a:solidFill>
                            <a:srgbClr val="000000"/>
                          </a:solidFill>
                          <a:effectLst/>
                          <a:latin typeface="Aptos Narrow" panose="020B0004020202020204" pitchFamily="34" charset="0"/>
                        </a:rPr>
                        <a:t>43</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45</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YITOA</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0,53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0,58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-8,5%</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4244050003"/>
                  </a:ext>
                </a:extLst>
              </a:tr>
              <a:tr h="87702">
                <a:tc>
                  <a:txBody>
                    <a:bodyPr/>
                    <a:lstStyle/>
                    <a:p>
                      <a:pPr algn="ctr" fontAlgn="ctr"/>
                      <a:r>
                        <a:rPr lang="it-IT" sz="500" b="0" i="0" u="none" strike="noStrike">
                          <a:solidFill>
                            <a:srgbClr val="000000"/>
                          </a:solidFill>
                          <a:effectLst/>
                          <a:latin typeface="Aptos Narrow" panose="020B0004020202020204" pitchFamily="34" charset="0"/>
                        </a:rPr>
                        <a:t>44</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42</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Shenzhen Huaxinke Technology (HXK)</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0,51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0,65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-22,0%</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503088876"/>
                  </a:ext>
                </a:extLst>
              </a:tr>
              <a:tr h="87702">
                <a:tc>
                  <a:txBody>
                    <a:bodyPr/>
                    <a:lstStyle/>
                    <a:p>
                      <a:pPr algn="ctr" fontAlgn="ctr"/>
                      <a:r>
                        <a:rPr lang="it-IT" sz="500" b="0" i="0" u="none" strike="noStrike">
                          <a:solidFill>
                            <a:srgbClr val="000000"/>
                          </a:solidFill>
                          <a:effectLst/>
                          <a:latin typeface="Aptos Narrow" panose="020B0004020202020204" pitchFamily="34" charset="0"/>
                        </a:rPr>
                        <a:t>45</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44</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Serial Microelectronics</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Singapore</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0,50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0,86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-42,1%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3150739773"/>
                  </a:ext>
                </a:extLst>
              </a:tr>
              <a:tr h="87702">
                <a:tc>
                  <a:txBody>
                    <a:bodyPr/>
                    <a:lstStyle/>
                    <a:p>
                      <a:pPr algn="ctr" fontAlgn="ctr"/>
                      <a:r>
                        <a:rPr lang="it-IT" sz="500" b="0" i="0" u="none" strike="noStrike">
                          <a:solidFill>
                            <a:srgbClr val="000000"/>
                          </a:solidFill>
                          <a:effectLst/>
                          <a:latin typeface="Aptos Narrow" panose="020B0004020202020204" pitchFamily="34" charset="0"/>
                        </a:rPr>
                        <a:t>46</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46</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b"/>
                      <a:r>
                        <a:rPr lang="it-IT" sz="500" b="0" i="0" u="none" strike="noStrike">
                          <a:solidFill>
                            <a:srgbClr val="000000"/>
                          </a:solidFill>
                          <a:effectLst/>
                          <a:latin typeface="Aptos Narrow" panose="020B0004020202020204" pitchFamily="34" charset="0"/>
                        </a:rPr>
                        <a:t>Sager (owned by TTI)</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0,44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0,46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a:solidFill>
                            <a:srgbClr val="000000"/>
                          </a:solidFill>
                          <a:effectLst/>
                          <a:latin typeface="Aptos Narrow" panose="020B0004020202020204" pitchFamily="34" charset="0"/>
                        </a:rPr>
                        <a:t>-3,9%</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216211811"/>
                  </a:ext>
                </a:extLst>
              </a:tr>
              <a:tr h="96471">
                <a:tc>
                  <a:txBody>
                    <a:bodyPr/>
                    <a:lstStyle/>
                    <a:p>
                      <a:pPr algn="ctr" fontAlgn="ctr"/>
                      <a:r>
                        <a:rPr lang="it-IT" sz="500" b="0" i="0" u="none" strike="noStrike">
                          <a:solidFill>
                            <a:srgbClr val="000000"/>
                          </a:solidFill>
                          <a:effectLst/>
                          <a:latin typeface="Aptos Narrow" panose="020B0004020202020204" pitchFamily="34" charset="0"/>
                        </a:rPr>
                        <a:t>47</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50</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0" i="0" u="none" strike="noStrike">
                          <a:solidFill>
                            <a:srgbClr val="000000"/>
                          </a:solidFill>
                          <a:effectLst/>
                          <a:latin typeface="Aptos Narrow" panose="020B0004020202020204" pitchFamily="34" charset="0"/>
                        </a:rPr>
                        <a:t>FDH Electronics </a:t>
                      </a:r>
                      <a:r>
                        <a:rPr lang="it-IT" sz="500" b="0" i="0" u="none" strike="noStrike" baseline="30000">
                          <a:solidFill>
                            <a:srgbClr val="000000"/>
                          </a:solidFill>
                          <a:effectLst/>
                          <a:latin typeface="Aptos Narrow" panose="020B0004020202020204" pitchFamily="34" charset="0"/>
                        </a:rPr>
                        <a:t>(5)</a:t>
                      </a:r>
                      <a:endParaRPr lang="it-IT" sz="500" b="0" i="0" u="none" strike="noStrike">
                        <a:solidFill>
                          <a:srgbClr val="000000"/>
                        </a:solidFill>
                        <a:effectLst/>
                        <a:latin typeface="Aptos Narrow" panose="020B0004020202020204" pitchFamily="34" charset="0"/>
                      </a:endParaRP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0,39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b"/>
                      <a:r>
                        <a:rPr lang="it-IT" sz="500" b="1" i="0" u="none" strike="noStrike" dirty="0">
                          <a:solidFill>
                            <a:srgbClr val="000000"/>
                          </a:solidFill>
                          <a:effectLst/>
                          <a:latin typeface="Aptos Narrow" panose="020B00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dirty="0">
                          <a:solidFill>
                            <a:srgbClr val="000000"/>
                          </a:solidFill>
                          <a:effectLst/>
                          <a:latin typeface="Aptos Narrow" panose="020B0004020202020204" pitchFamily="34" charset="0"/>
                        </a:rPr>
                        <a:t>+19,2%</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3209768332"/>
                  </a:ext>
                </a:extLst>
              </a:tr>
              <a:tr h="87702">
                <a:tc>
                  <a:txBody>
                    <a:bodyPr/>
                    <a:lstStyle/>
                    <a:p>
                      <a:pPr algn="ctr" fontAlgn="ctr"/>
                      <a:r>
                        <a:rPr lang="it-IT" sz="500" b="0" i="0" u="none" strike="noStrike">
                          <a:solidFill>
                            <a:srgbClr val="000000"/>
                          </a:solidFill>
                          <a:effectLst/>
                          <a:latin typeface="Aptos Narrow" panose="020B0004020202020204" pitchFamily="34" charset="0"/>
                        </a:rPr>
                        <a:t>48</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47</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l" fontAlgn="ctr"/>
                      <a:r>
                        <a:rPr lang="it-IT" sz="500" b="0" i="0" u="none" strike="noStrike">
                          <a:solidFill>
                            <a:srgbClr val="000000"/>
                          </a:solidFill>
                          <a:effectLst/>
                          <a:latin typeface="Aptos Narrow" panose="020B0004020202020204" pitchFamily="34" charset="0"/>
                        </a:rPr>
                        <a:t>Glorison</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0,36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0,45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dirty="0">
                          <a:solidFill>
                            <a:srgbClr val="000000"/>
                          </a:solidFill>
                          <a:effectLst/>
                          <a:latin typeface="Aptos Narrow" panose="020B0004020202020204" pitchFamily="34" charset="0"/>
                        </a:rPr>
                        <a:t>-19,1%</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137052259"/>
                  </a:ext>
                </a:extLst>
              </a:tr>
              <a:tr h="87702">
                <a:tc>
                  <a:txBody>
                    <a:bodyPr/>
                    <a:lstStyle/>
                    <a:p>
                      <a:pPr algn="ctr" fontAlgn="ctr"/>
                      <a:r>
                        <a:rPr lang="it-IT" sz="500" b="0" i="0" u="none" strike="noStrike">
                          <a:solidFill>
                            <a:srgbClr val="000000"/>
                          </a:solidFill>
                          <a:effectLst/>
                          <a:latin typeface="Aptos Narrow" panose="020B0004020202020204" pitchFamily="34" charset="0"/>
                        </a:rPr>
                        <a:t>49</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500" b="0" i="0" u="none" strike="noStrike">
                          <a:solidFill>
                            <a:srgbClr val="000000"/>
                          </a:solidFill>
                          <a:effectLst/>
                          <a:latin typeface="Aptos Narrow" panose="020B0004020202020204" pitchFamily="34" charset="0"/>
                        </a:rPr>
                        <a:t>48</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l" fontAlgn="ctr"/>
                      <a:r>
                        <a:rPr lang="it-IT" sz="500" b="0" i="0" u="none" strike="noStrike">
                          <a:solidFill>
                            <a:srgbClr val="000000"/>
                          </a:solidFill>
                          <a:effectLst/>
                          <a:latin typeface="Aptos Narrow" panose="020B0004020202020204" pitchFamily="34" charset="0"/>
                        </a:rPr>
                        <a:t>Upstar Technology</a:t>
                      </a:r>
                    </a:p>
                  </a:txBody>
                  <a:tcPr marL="0" marR="0" marT="0" marB="0" anchor="ctr">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dirty="0">
                          <a:solidFill>
                            <a:srgbClr val="000000"/>
                          </a:solidFill>
                          <a:effectLst/>
                          <a:latin typeface="Aptos Narrow" panose="020B0004020202020204" pitchFamily="34" charset="0"/>
                        </a:rPr>
                        <a:t>2</a:t>
                      </a:r>
                    </a:p>
                  </a:txBody>
                  <a:tcPr marL="0" marR="0" marT="0" marB="0" anchor="b">
                    <a:lnL>
                      <a:noFill/>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500" b="0" i="0" u="none" strike="noStrike">
                          <a:solidFill>
                            <a:srgbClr val="000000"/>
                          </a:solidFill>
                          <a:effectLst/>
                          <a:latin typeface="Aptos Narrow" panose="020B0004020202020204" pitchFamily="34" charset="0"/>
                        </a:rPr>
                        <a:t>China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a:solidFill>
                            <a:srgbClr val="000000"/>
                          </a:solidFill>
                          <a:effectLst/>
                          <a:latin typeface="Aptos Narrow" panose="020B0004020202020204" pitchFamily="34" charset="0"/>
                        </a:rPr>
                        <a:t>0,36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0,44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500" b="0" i="0" u="none" strike="noStrike" dirty="0">
                          <a:solidFill>
                            <a:srgbClr val="000000"/>
                          </a:solidFill>
                          <a:effectLst/>
                          <a:latin typeface="Aptos Narrow" panose="020B0004020202020204" pitchFamily="34" charset="0"/>
                        </a:rPr>
                        <a:t>-19,3%</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435899491"/>
                  </a:ext>
                </a:extLst>
              </a:tr>
              <a:tr h="92087">
                <a:tc>
                  <a:txBody>
                    <a:bodyPr/>
                    <a:lstStyle/>
                    <a:p>
                      <a:pPr algn="ctr" fontAlgn="ctr"/>
                      <a:r>
                        <a:rPr lang="it-IT" sz="500" b="0" i="0" u="none" strike="noStrike">
                          <a:solidFill>
                            <a:srgbClr val="000000"/>
                          </a:solidFill>
                          <a:effectLst/>
                          <a:latin typeface="Aptos Narrow" panose="020B0004020202020204" pitchFamily="34" charset="0"/>
                        </a:rPr>
                        <a:t>50</a:t>
                      </a:r>
                    </a:p>
                  </a:txBody>
                  <a:tcPr marL="0" marR="0" marT="0" marB="0" anchor="ctr">
                    <a:lnL w="38100" cap="flat" cmpd="sng" algn="ctr">
                      <a:solidFill>
                        <a:schemeClr val="tx1"/>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it-IT" sz="500" b="0" i="0" u="none" strike="noStrike">
                          <a:solidFill>
                            <a:srgbClr val="000000"/>
                          </a:solidFill>
                          <a:effectLst/>
                          <a:latin typeface="Aptos Narrow" panose="020B0004020202020204" pitchFamily="34" charset="0"/>
                        </a:rPr>
                        <a:t>51</a:t>
                      </a:r>
                    </a:p>
                  </a:txBody>
                  <a:tcPr marL="0" marR="0" marT="0" marB="0" anchor="ctr">
                    <a:lnL>
                      <a:noFill/>
                    </a:lnL>
                    <a:lnR>
                      <a:noFill/>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r>
                        <a:rPr lang="it-IT" sz="500" b="0" i="0" u="none" strike="noStrike">
                          <a:solidFill>
                            <a:srgbClr val="000000"/>
                          </a:solidFill>
                          <a:effectLst/>
                          <a:latin typeface="Aptos Narrow" panose="020B0004020202020204" pitchFamily="34" charset="0"/>
                        </a:rPr>
                        <a:t>bisco industries</a:t>
                      </a:r>
                    </a:p>
                  </a:txBody>
                  <a:tcPr marL="0" marR="0" marT="0" marB="0" anchor="ctr">
                    <a:lnL>
                      <a:noFill/>
                    </a:lnL>
                    <a:lnR>
                      <a:noFill/>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1</a:t>
                      </a:r>
                    </a:p>
                  </a:txBody>
                  <a:tcPr marL="0" marR="0" marT="0" marB="0" anchor="b">
                    <a:lnL>
                      <a:noFill/>
                    </a:lnL>
                    <a:lnR>
                      <a:noFill/>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it-IT" sz="500" b="0" i="0" u="none" strike="noStrike" dirty="0">
                          <a:solidFill>
                            <a:srgbClr val="000000"/>
                          </a:solidFill>
                          <a:effectLst/>
                          <a:latin typeface="Aptos Narrow" panose="020B0004020202020204" pitchFamily="34" charset="0"/>
                        </a:rPr>
                        <a:t>USA</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0,33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0,31 B$</a:t>
                      </a:r>
                    </a:p>
                  </a:txBody>
                  <a:tcPr marL="0" marR="0" marT="0" marB="0" anchor="b">
                    <a:lnL w="12700" cap="flat" cmpd="sng" algn="ctr">
                      <a:solidFill>
                        <a:srgbClr val="000000"/>
                      </a:solidFill>
                      <a:prstDash val="solid"/>
                      <a:round/>
                      <a:headEnd type="none" w="med" len="med"/>
                      <a:tailEnd type="none" w="med" len="med"/>
                    </a:lnL>
                    <a:lnR>
                      <a:noFill/>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E6F5"/>
                    </a:solidFill>
                  </a:tcPr>
                </a:tc>
                <a:tc>
                  <a:txBody>
                    <a:bodyPr/>
                    <a:lstStyle/>
                    <a:p>
                      <a:pPr algn="r" fontAlgn="b"/>
                      <a:r>
                        <a:rPr lang="it-IT" sz="500" b="0" i="0" u="none" strike="noStrike" dirty="0">
                          <a:solidFill>
                            <a:srgbClr val="000000"/>
                          </a:solidFill>
                          <a:effectLst/>
                          <a:latin typeface="Aptos Narrow" panose="020B0004020202020204" pitchFamily="34" charset="0"/>
                        </a:rPr>
                        <a:t>+8,4%</a:t>
                      </a:r>
                    </a:p>
                  </a:txBody>
                  <a:tcPr marL="0" marR="0" marT="0" marB="0" anchor="b">
                    <a:lnL>
                      <a:noFill/>
                    </a:lnL>
                    <a:lnR w="38100" cap="flat" cmpd="sng" algn="ctr">
                      <a:solidFill>
                        <a:schemeClr val="tx1"/>
                      </a:solidFill>
                      <a:prstDash val="solid"/>
                      <a:round/>
                      <a:headEnd type="none" w="med" len="med"/>
                      <a:tailEnd type="none" w="med" len="med"/>
                    </a:lnR>
                    <a:lnT w="6350" cap="flat" cmpd="sng" algn="ctr">
                      <a:solidFill>
                        <a:srgbClr val="44B3E1"/>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90588144"/>
                  </a:ext>
                </a:extLst>
              </a:tr>
              <a:tr h="92087">
                <a:tc>
                  <a:txBody>
                    <a:bodyPr/>
                    <a:lstStyle/>
                    <a:p>
                      <a:pPr algn="ctr" fontAlgn="ctr"/>
                      <a:r>
                        <a:rPr lang="it-IT" sz="500" b="1" i="0" u="none" strike="noStrike">
                          <a:solidFill>
                            <a:srgbClr val="000000"/>
                          </a:solidFill>
                          <a:effectLst/>
                          <a:latin typeface="Aptos Narrow" panose="020B0004020202020204" pitchFamily="34" charset="0"/>
                        </a:rPr>
                        <a:t>Total</a:t>
                      </a:r>
                    </a:p>
                  </a:txBody>
                  <a:tcPr marL="0" marR="0" marT="0" marB="0" anchor="ctr">
                    <a:lnL w="381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ctr" fontAlgn="ctr"/>
                      <a:r>
                        <a:rPr lang="it-IT" sz="500" b="1" i="0" u="none" strike="noStrike">
                          <a:solidFill>
                            <a:srgbClr val="000000"/>
                          </a:solidFill>
                          <a:effectLst/>
                          <a:latin typeface="Aptos Narrow" panose="020B0004020202020204" pitchFamily="34" charset="0"/>
                        </a:rPr>
                        <a:t> </a:t>
                      </a:r>
                    </a:p>
                  </a:txBody>
                  <a:tcPr marL="0" marR="0" marT="0" marB="0" anchor="ctr">
                    <a:lnL>
                      <a:noFill/>
                    </a:lnL>
                    <a:lnR>
                      <a:noFill/>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fontAlgn="ctr"/>
                      <a:r>
                        <a:rPr lang="it-IT" sz="500" b="1" i="0" u="none" strike="noStrike">
                          <a:solidFill>
                            <a:srgbClr val="000000"/>
                          </a:solidFill>
                          <a:effectLst/>
                          <a:latin typeface="Aptos Narrow" panose="020B0004020202020204" pitchFamily="34" charset="0"/>
                        </a:rPr>
                        <a:t> </a:t>
                      </a:r>
                    </a:p>
                  </a:txBody>
                  <a:tcPr marL="0" marR="0" marT="0" marB="0" anchor="ctr">
                    <a:lnL>
                      <a:noFill/>
                    </a:lnL>
                    <a:lnR>
                      <a:noFill/>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fontAlgn="b"/>
                      <a:r>
                        <a:rPr lang="it-IT" sz="500" b="1" i="0" u="none" strike="noStrike">
                          <a:solidFill>
                            <a:srgbClr val="000000"/>
                          </a:solidFill>
                          <a:effectLst/>
                          <a:latin typeface="Aptos Narrow" panose="020B00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l" fontAlgn="b"/>
                      <a:r>
                        <a:rPr lang="it-IT" sz="500" b="1" i="0" u="none" strike="noStrike">
                          <a:solidFill>
                            <a:srgbClr val="000000"/>
                          </a:solidFill>
                          <a:effectLst/>
                          <a:latin typeface="Aptos Narrow" panose="020B00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fontAlgn="b"/>
                      <a:r>
                        <a:rPr lang="it-IT" sz="500" b="1" i="0" u="none" strike="noStrike">
                          <a:solidFill>
                            <a:srgbClr val="000000"/>
                          </a:solidFill>
                          <a:effectLst/>
                          <a:latin typeface="Aptos Narrow" panose="020B0004020202020204" pitchFamily="34" charset="0"/>
                        </a:rPr>
                        <a:t>177,89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gn="r" fontAlgn="b"/>
                      <a:r>
                        <a:rPr lang="it-IT" sz="500" b="1" i="0" u="none" strike="noStrike" dirty="0">
                          <a:solidFill>
                            <a:srgbClr val="000000"/>
                          </a:solidFill>
                          <a:effectLst/>
                          <a:latin typeface="Aptos Narrow" panose="020B0004020202020204" pitchFamily="34" charset="0"/>
                        </a:rPr>
                        <a:t>193,78 B$</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500" b="1" i="0" u="none" strike="noStrike" dirty="0">
                          <a:solidFill>
                            <a:srgbClr val="000000"/>
                          </a:solidFill>
                          <a:effectLst/>
                          <a:latin typeface="Aptos Narrow" panose="020B0004020202020204" pitchFamily="34" charset="0"/>
                        </a:rPr>
                        <a:t>-8,2%</a:t>
                      </a:r>
                    </a:p>
                  </a:txBody>
                  <a:tcPr marL="0" marR="0" marT="0" marB="0" anchor="b">
                    <a:lnL>
                      <a:noFill/>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6620345"/>
                  </a:ext>
                </a:extLst>
              </a:tr>
            </a:tbl>
          </a:graphicData>
        </a:graphic>
      </p:graphicFrame>
      <p:pic>
        <p:nvPicPr>
          <p:cNvPr id="10" name="Picture 9">
            <a:extLst>
              <a:ext uri="{FF2B5EF4-FFF2-40B4-BE49-F238E27FC236}">
                <a16:creationId xmlns:a16="http://schemas.microsoft.com/office/drawing/2014/main" id="{C664AF12-BC88-0768-4857-A4169569A6B4}"/>
              </a:ext>
            </a:extLst>
          </p:cNvPr>
          <p:cNvPicPr>
            <a:picLocks noChangeAspect="1"/>
          </p:cNvPicPr>
          <p:nvPr/>
        </p:nvPicPr>
        <p:blipFill>
          <a:blip r:embed="rId3"/>
          <a:stretch>
            <a:fillRect/>
          </a:stretch>
        </p:blipFill>
        <p:spPr>
          <a:xfrm>
            <a:off x="1125861" y="1154320"/>
            <a:ext cx="5585714" cy="5310344"/>
          </a:xfrm>
          <a:prstGeom prst="rect">
            <a:avLst/>
          </a:prstGeom>
        </p:spPr>
      </p:pic>
      <p:sp>
        <p:nvSpPr>
          <p:cNvPr id="14" name="Arrow: Left 13">
            <a:extLst>
              <a:ext uri="{FF2B5EF4-FFF2-40B4-BE49-F238E27FC236}">
                <a16:creationId xmlns:a16="http://schemas.microsoft.com/office/drawing/2014/main" id="{89D9D6F6-C46B-A575-2183-E3FE19F051DE}"/>
              </a:ext>
            </a:extLst>
          </p:cNvPr>
          <p:cNvSpPr/>
          <p:nvPr/>
        </p:nvSpPr>
        <p:spPr bwMode="auto">
          <a:xfrm>
            <a:off x="11736000" y="5184000"/>
            <a:ext cx="341456" cy="144016"/>
          </a:xfrm>
          <a:prstGeom prst="lef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15" name="Arrow: Left 14">
            <a:extLst>
              <a:ext uri="{FF2B5EF4-FFF2-40B4-BE49-F238E27FC236}">
                <a16:creationId xmlns:a16="http://schemas.microsoft.com/office/drawing/2014/main" id="{4F808AD6-7F1F-6892-2ADD-E806EE598094}"/>
              </a:ext>
            </a:extLst>
          </p:cNvPr>
          <p:cNvSpPr/>
          <p:nvPr/>
        </p:nvSpPr>
        <p:spPr bwMode="auto">
          <a:xfrm>
            <a:off x="11736000" y="3240000"/>
            <a:ext cx="341456" cy="144016"/>
          </a:xfrm>
          <a:prstGeom prst="leftArrow">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16" name="TextBox 2">
            <a:extLst>
              <a:ext uri="{FF2B5EF4-FFF2-40B4-BE49-F238E27FC236}">
                <a16:creationId xmlns:a16="http://schemas.microsoft.com/office/drawing/2014/main" id="{218AC428-29A6-716B-0C5F-1A797657D15C}"/>
              </a:ext>
            </a:extLst>
          </p:cNvPr>
          <p:cNvSpPr txBox="1"/>
          <p:nvPr/>
        </p:nvSpPr>
        <p:spPr>
          <a:xfrm>
            <a:off x="10588749" y="424387"/>
            <a:ext cx="1136042" cy="648072"/>
          </a:xfrm>
          <a:prstGeom prst="rect">
            <a:avLst/>
          </a:prstGeom>
          <a:solidFill>
            <a:schemeClr val="tx2">
              <a:lumMod val="75000"/>
              <a:lumOff val="25000"/>
            </a:schemeClr>
          </a:solid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it-IT" sz="600" dirty="0">
                <a:solidFill>
                  <a:schemeClr val="bg1"/>
                </a:solidFill>
              </a:rPr>
              <a:t>*Tipo di Distributore: </a:t>
            </a:r>
          </a:p>
          <a:p>
            <a:endParaRPr lang="it-IT" sz="600" dirty="0">
              <a:solidFill>
                <a:schemeClr val="bg1"/>
              </a:solidFill>
            </a:endParaRPr>
          </a:p>
          <a:p>
            <a:r>
              <a:rPr lang="it-IT" sz="600" dirty="0">
                <a:solidFill>
                  <a:schemeClr val="bg1"/>
                </a:solidFill>
              </a:rPr>
              <a:t>1 = </a:t>
            </a:r>
            <a:r>
              <a:rPr lang="it-IT" sz="600" dirty="0" err="1">
                <a:solidFill>
                  <a:schemeClr val="bg1"/>
                </a:solidFill>
              </a:rPr>
              <a:t>Broadline</a:t>
            </a:r>
            <a:endParaRPr lang="it-IT" sz="600" dirty="0">
              <a:solidFill>
                <a:schemeClr val="bg1"/>
              </a:solidFill>
            </a:endParaRPr>
          </a:p>
          <a:p>
            <a:r>
              <a:rPr lang="it-IT" sz="600" dirty="0">
                <a:solidFill>
                  <a:schemeClr val="bg1"/>
                </a:solidFill>
              </a:rPr>
              <a:t>2 = Specializzato</a:t>
            </a:r>
          </a:p>
          <a:p>
            <a:r>
              <a:rPr lang="it-IT" sz="600" dirty="0">
                <a:solidFill>
                  <a:schemeClr val="bg1"/>
                </a:solidFill>
              </a:rPr>
              <a:t>3 = High Service/</a:t>
            </a:r>
            <a:r>
              <a:rPr lang="it-IT" sz="600" dirty="0" err="1">
                <a:solidFill>
                  <a:schemeClr val="bg1"/>
                </a:solidFill>
              </a:rPr>
              <a:t>eCatalog</a:t>
            </a:r>
            <a:endParaRPr lang="it-IT" sz="600" dirty="0">
              <a:solidFill>
                <a:schemeClr val="bg1"/>
              </a:solidFill>
            </a:endParaRPr>
          </a:p>
          <a:p>
            <a:r>
              <a:rPr lang="it-IT" sz="600" dirty="0">
                <a:solidFill>
                  <a:schemeClr val="bg1"/>
                </a:solidFill>
              </a:rPr>
              <a:t>4 = Numero ridotto di Fornitori</a:t>
            </a:r>
          </a:p>
        </p:txBody>
      </p:sp>
      <p:sp>
        <p:nvSpPr>
          <p:cNvPr id="6" name="TextBox 5">
            <a:extLst>
              <a:ext uri="{FF2B5EF4-FFF2-40B4-BE49-F238E27FC236}">
                <a16:creationId xmlns:a16="http://schemas.microsoft.com/office/drawing/2014/main" id="{C521C761-7751-5B77-ADC5-648C4918CD05}"/>
              </a:ext>
            </a:extLst>
          </p:cNvPr>
          <p:cNvSpPr txBox="1"/>
          <p:nvPr/>
        </p:nvSpPr>
        <p:spPr>
          <a:xfrm>
            <a:off x="337254" y="1154318"/>
            <a:ext cx="1292662" cy="5310343"/>
          </a:xfrm>
          <a:prstGeom prst="rect">
            <a:avLst/>
          </a:prstGeom>
          <a:solidFill>
            <a:schemeClr val="tx1"/>
          </a:solidFill>
        </p:spPr>
        <p:txBody>
          <a:bodyPr vert="vert270" wrap="square" rtlCol="0" anchor="ctr">
            <a:spAutoFit/>
          </a:bodyPr>
          <a:lstStyle/>
          <a:p>
            <a:pPr algn="ctr"/>
            <a:r>
              <a:rPr lang="it-IT" sz="3600" b="1" dirty="0">
                <a:solidFill>
                  <a:schemeClr val="bg1"/>
                </a:solidFill>
                <a:latin typeface="+mn-lt"/>
              </a:rPr>
              <a:t>Distribuzione Mondiale</a:t>
            </a:r>
          </a:p>
          <a:p>
            <a:pPr algn="ctr"/>
            <a:r>
              <a:rPr lang="it-IT" sz="3600" b="1" dirty="0">
                <a:solidFill>
                  <a:schemeClr val="bg1"/>
                </a:solidFill>
                <a:latin typeface="+mn-lt"/>
              </a:rPr>
              <a:t>2023 198B$</a:t>
            </a:r>
          </a:p>
        </p:txBody>
      </p:sp>
      <p:pic>
        <p:nvPicPr>
          <p:cNvPr id="17" name="Picture 16">
            <a:extLst>
              <a:ext uri="{FF2B5EF4-FFF2-40B4-BE49-F238E27FC236}">
                <a16:creationId xmlns:a16="http://schemas.microsoft.com/office/drawing/2014/main" id="{FB5176FB-B1E1-D4DF-BE27-21315224D330}"/>
              </a:ext>
            </a:extLst>
          </p:cNvPr>
          <p:cNvPicPr>
            <a:picLocks noChangeAspect="1"/>
          </p:cNvPicPr>
          <p:nvPr/>
        </p:nvPicPr>
        <p:blipFill>
          <a:blip r:embed="rId4"/>
          <a:stretch>
            <a:fillRect/>
          </a:stretch>
        </p:blipFill>
        <p:spPr>
          <a:xfrm>
            <a:off x="10870487" y="195699"/>
            <a:ext cx="532353" cy="228687"/>
          </a:xfrm>
          <a:prstGeom prst="rect">
            <a:avLst/>
          </a:prstGeom>
        </p:spPr>
      </p:pic>
    </p:spTree>
    <p:extLst>
      <p:ext uri="{BB962C8B-B14F-4D97-AF65-F5344CB8AC3E}">
        <p14:creationId xmlns:p14="http://schemas.microsoft.com/office/powerpoint/2010/main" val="101463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77FA0-327A-44AA-BBC6-273370DF197C}"/>
              </a:ext>
            </a:extLst>
          </p:cNvPr>
          <p:cNvSpPr>
            <a:spLocks noGrp="1"/>
          </p:cNvSpPr>
          <p:nvPr>
            <p:ph type="title"/>
          </p:nvPr>
        </p:nvSpPr>
        <p:spPr/>
        <p:txBody>
          <a:bodyPr/>
          <a:lstStyle/>
          <a:p>
            <a:r>
              <a:rPr lang="it-IT" dirty="0"/>
              <a:t>Nel 2023 è l’Automazione Industriale a Dominare: 34,2B$</a:t>
            </a:r>
          </a:p>
        </p:txBody>
      </p:sp>
      <p:pic>
        <p:nvPicPr>
          <p:cNvPr id="7" name="Picture 6">
            <a:extLst>
              <a:ext uri="{FF2B5EF4-FFF2-40B4-BE49-F238E27FC236}">
                <a16:creationId xmlns:a16="http://schemas.microsoft.com/office/drawing/2014/main" id="{D2658F3F-EE85-7A4C-37B7-BE7888BCD894}"/>
              </a:ext>
            </a:extLst>
          </p:cNvPr>
          <p:cNvPicPr>
            <a:picLocks noChangeAspect="1"/>
          </p:cNvPicPr>
          <p:nvPr/>
        </p:nvPicPr>
        <p:blipFill>
          <a:blip r:embed="rId3"/>
          <a:stretch>
            <a:fillRect/>
          </a:stretch>
        </p:blipFill>
        <p:spPr>
          <a:xfrm>
            <a:off x="440151" y="1138436"/>
            <a:ext cx="7020077" cy="4581128"/>
          </a:xfrm>
          <a:prstGeom prst="rect">
            <a:avLst/>
          </a:prstGeom>
        </p:spPr>
      </p:pic>
      <p:sp>
        <p:nvSpPr>
          <p:cNvPr id="8" name="TextBox 7">
            <a:extLst>
              <a:ext uri="{FF2B5EF4-FFF2-40B4-BE49-F238E27FC236}">
                <a16:creationId xmlns:a16="http://schemas.microsoft.com/office/drawing/2014/main" id="{497505B8-FDDE-D1AF-B762-813CFE1C4385}"/>
              </a:ext>
            </a:extLst>
          </p:cNvPr>
          <p:cNvSpPr txBox="1"/>
          <p:nvPr/>
        </p:nvSpPr>
        <p:spPr>
          <a:xfrm>
            <a:off x="1454955" y="5675420"/>
            <a:ext cx="461665" cy="858835"/>
          </a:xfrm>
          <a:prstGeom prst="rect">
            <a:avLst/>
          </a:prstGeom>
          <a:noFill/>
        </p:spPr>
        <p:txBody>
          <a:bodyPr vert="vert270" wrap="square" rtlCol="0">
            <a:spAutoFit/>
          </a:bodyPr>
          <a:lstStyle/>
          <a:p>
            <a:r>
              <a:rPr lang="it-IT" sz="900" b="1" dirty="0">
                <a:latin typeface="+mn-lt"/>
              </a:rPr>
              <a:t>Automazione Industriale</a:t>
            </a:r>
          </a:p>
        </p:txBody>
      </p:sp>
      <p:sp>
        <p:nvSpPr>
          <p:cNvPr id="9" name="TextBox 8">
            <a:extLst>
              <a:ext uri="{FF2B5EF4-FFF2-40B4-BE49-F238E27FC236}">
                <a16:creationId xmlns:a16="http://schemas.microsoft.com/office/drawing/2014/main" id="{A07A5438-3207-2C30-A30E-63717B370FE7}"/>
              </a:ext>
            </a:extLst>
          </p:cNvPr>
          <p:cNvSpPr txBox="1"/>
          <p:nvPr/>
        </p:nvSpPr>
        <p:spPr>
          <a:xfrm>
            <a:off x="1916620" y="5646694"/>
            <a:ext cx="600164" cy="916289"/>
          </a:xfrm>
          <a:prstGeom prst="rect">
            <a:avLst/>
          </a:prstGeom>
          <a:noFill/>
        </p:spPr>
        <p:txBody>
          <a:bodyPr vert="vert270" wrap="square" rtlCol="0">
            <a:spAutoFit/>
          </a:bodyPr>
          <a:lstStyle/>
          <a:p>
            <a:r>
              <a:rPr lang="it-IT" sz="900" dirty="0">
                <a:latin typeface="+mn-lt"/>
              </a:rPr>
              <a:t>Dispositivi Comunicazione Mobile</a:t>
            </a:r>
          </a:p>
        </p:txBody>
      </p:sp>
      <p:sp>
        <p:nvSpPr>
          <p:cNvPr id="11" name="TextBox 10">
            <a:extLst>
              <a:ext uri="{FF2B5EF4-FFF2-40B4-BE49-F238E27FC236}">
                <a16:creationId xmlns:a16="http://schemas.microsoft.com/office/drawing/2014/main" id="{711158B2-9E0F-F4DE-D211-68403FAA8256}"/>
              </a:ext>
            </a:extLst>
          </p:cNvPr>
          <p:cNvSpPr txBox="1"/>
          <p:nvPr/>
        </p:nvSpPr>
        <p:spPr>
          <a:xfrm>
            <a:off x="2556111" y="5704149"/>
            <a:ext cx="461665" cy="801380"/>
          </a:xfrm>
          <a:prstGeom prst="rect">
            <a:avLst/>
          </a:prstGeom>
          <a:noFill/>
        </p:spPr>
        <p:txBody>
          <a:bodyPr vert="vert270" wrap="square" rtlCol="0">
            <a:spAutoFit/>
          </a:bodyPr>
          <a:lstStyle/>
          <a:p>
            <a:r>
              <a:rPr lang="it-IT" sz="900" dirty="0">
                <a:latin typeface="+mn-lt"/>
              </a:rPr>
              <a:t>Computer e Simili</a:t>
            </a:r>
          </a:p>
        </p:txBody>
      </p:sp>
      <p:sp>
        <p:nvSpPr>
          <p:cNvPr id="13" name="TextBox 12">
            <a:extLst>
              <a:ext uri="{FF2B5EF4-FFF2-40B4-BE49-F238E27FC236}">
                <a16:creationId xmlns:a16="http://schemas.microsoft.com/office/drawing/2014/main" id="{26B5D3AD-683B-3316-DB8D-D968031C83E7}"/>
              </a:ext>
            </a:extLst>
          </p:cNvPr>
          <p:cNvSpPr txBox="1"/>
          <p:nvPr/>
        </p:nvSpPr>
        <p:spPr>
          <a:xfrm>
            <a:off x="3178959" y="5704149"/>
            <a:ext cx="323165" cy="801380"/>
          </a:xfrm>
          <a:prstGeom prst="rect">
            <a:avLst/>
          </a:prstGeom>
          <a:noFill/>
        </p:spPr>
        <p:txBody>
          <a:bodyPr vert="vert270" wrap="square" rtlCol="0">
            <a:spAutoFit/>
          </a:bodyPr>
          <a:lstStyle/>
          <a:p>
            <a:r>
              <a:rPr lang="it-IT" sz="900" dirty="0">
                <a:latin typeface="+mn-lt"/>
              </a:rPr>
              <a:t>Automotive</a:t>
            </a:r>
          </a:p>
        </p:txBody>
      </p:sp>
      <p:sp>
        <p:nvSpPr>
          <p:cNvPr id="14" name="TextBox 13">
            <a:extLst>
              <a:ext uri="{FF2B5EF4-FFF2-40B4-BE49-F238E27FC236}">
                <a16:creationId xmlns:a16="http://schemas.microsoft.com/office/drawing/2014/main" id="{FB6EAE33-2124-ADA0-D647-B00C0741FB1F}"/>
              </a:ext>
            </a:extLst>
          </p:cNvPr>
          <p:cNvSpPr txBox="1"/>
          <p:nvPr/>
        </p:nvSpPr>
        <p:spPr>
          <a:xfrm>
            <a:off x="3595956" y="5704149"/>
            <a:ext cx="461665" cy="801380"/>
          </a:xfrm>
          <a:prstGeom prst="rect">
            <a:avLst/>
          </a:prstGeom>
          <a:noFill/>
        </p:spPr>
        <p:txBody>
          <a:bodyPr vert="vert270" wrap="square" rtlCol="0">
            <a:spAutoFit/>
          </a:bodyPr>
          <a:lstStyle/>
          <a:p>
            <a:r>
              <a:rPr lang="it-IT" sz="900" dirty="0">
                <a:latin typeface="+mn-lt"/>
              </a:rPr>
              <a:t>Elettronica di Consumo</a:t>
            </a:r>
          </a:p>
        </p:txBody>
      </p:sp>
      <p:sp>
        <p:nvSpPr>
          <p:cNvPr id="15" name="TextBox 14">
            <a:extLst>
              <a:ext uri="{FF2B5EF4-FFF2-40B4-BE49-F238E27FC236}">
                <a16:creationId xmlns:a16="http://schemas.microsoft.com/office/drawing/2014/main" id="{4E230937-4BF5-9F4C-F170-6BF6BA8AACD2}"/>
              </a:ext>
            </a:extLst>
          </p:cNvPr>
          <p:cNvSpPr txBox="1"/>
          <p:nvPr/>
        </p:nvSpPr>
        <p:spPr>
          <a:xfrm>
            <a:off x="4094963" y="5704149"/>
            <a:ext cx="600164" cy="801380"/>
          </a:xfrm>
          <a:prstGeom prst="rect">
            <a:avLst/>
          </a:prstGeom>
          <a:noFill/>
        </p:spPr>
        <p:txBody>
          <a:bodyPr vert="vert270" wrap="square" rtlCol="0">
            <a:spAutoFit/>
          </a:bodyPr>
          <a:lstStyle/>
          <a:p>
            <a:r>
              <a:rPr lang="it-IT" sz="900" dirty="0">
                <a:latin typeface="+mn-lt"/>
              </a:rPr>
              <a:t>Apparati ed Infrastrutture TLC</a:t>
            </a:r>
          </a:p>
        </p:txBody>
      </p:sp>
      <p:sp>
        <p:nvSpPr>
          <p:cNvPr id="16" name="TextBox 15">
            <a:extLst>
              <a:ext uri="{FF2B5EF4-FFF2-40B4-BE49-F238E27FC236}">
                <a16:creationId xmlns:a16="http://schemas.microsoft.com/office/drawing/2014/main" id="{A336DAA7-0216-F744-7BE1-38FD0B2CCF73}"/>
              </a:ext>
            </a:extLst>
          </p:cNvPr>
          <p:cNvSpPr txBox="1"/>
          <p:nvPr/>
        </p:nvSpPr>
        <p:spPr>
          <a:xfrm>
            <a:off x="4732469" y="5704149"/>
            <a:ext cx="323165" cy="801380"/>
          </a:xfrm>
          <a:prstGeom prst="rect">
            <a:avLst/>
          </a:prstGeom>
          <a:noFill/>
        </p:spPr>
        <p:txBody>
          <a:bodyPr vert="vert270" wrap="square" rtlCol="0">
            <a:spAutoFit/>
          </a:bodyPr>
          <a:lstStyle/>
          <a:p>
            <a:r>
              <a:rPr lang="it-IT" sz="900" dirty="0">
                <a:latin typeface="+mn-lt"/>
              </a:rPr>
              <a:t>Medicale</a:t>
            </a:r>
          </a:p>
        </p:txBody>
      </p:sp>
      <p:sp>
        <p:nvSpPr>
          <p:cNvPr id="17" name="TextBox 16">
            <a:extLst>
              <a:ext uri="{FF2B5EF4-FFF2-40B4-BE49-F238E27FC236}">
                <a16:creationId xmlns:a16="http://schemas.microsoft.com/office/drawing/2014/main" id="{7B872411-0C4C-13C3-5EBA-23111D9584D3}"/>
              </a:ext>
            </a:extLst>
          </p:cNvPr>
          <p:cNvSpPr txBox="1"/>
          <p:nvPr/>
        </p:nvSpPr>
        <p:spPr>
          <a:xfrm>
            <a:off x="5158308" y="5704149"/>
            <a:ext cx="461665" cy="801380"/>
          </a:xfrm>
          <a:prstGeom prst="rect">
            <a:avLst/>
          </a:prstGeom>
          <a:noFill/>
        </p:spPr>
        <p:txBody>
          <a:bodyPr vert="vert270" wrap="square" rtlCol="0">
            <a:spAutoFit/>
          </a:bodyPr>
          <a:lstStyle/>
          <a:p>
            <a:r>
              <a:rPr lang="it-IT" sz="900" dirty="0">
                <a:latin typeface="+mn-lt"/>
              </a:rPr>
              <a:t>Militare ed Aerospaziale</a:t>
            </a:r>
          </a:p>
        </p:txBody>
      </p:sp>
      <p:sp>
        <p:nvSpPr>
          <p:cNvPr id="18" name="TextBox 17">
            <a:extLst>
              <a:ext uri="{FF2B5EF4-FFF2-40B4-BE49-F238E27FC236}">
                <a16:creationId xmlns:a16="http://schemas.microsoft.com/office/drawing/2014/main" id="{1ED82593-AF3F-FACA-7D2C-13A74C3B569F}"/>
              </a:ext>
            </a:extLst>
          </p:cNvPr>
          <p:cNvSpPr txBox="1"/>
          <p:nvPr/>
        </p:nvSpPr>
        <p:spPr>
          <a:xfrm>
            <a:off x="5704755" y="5704149"/>
            <a:ext cx="461665" cy="801380"/>
          </a:xfrm>
          <a:prstGeom prst="rect">
            <a:avLst/>
          </a:prstGeom>
          <a:noFill/>
        </p:spPr>
        <p:txBody>
          <a:bodyPr vert="vert270" wrap="square" rtlCol="0">
            <a:spAutoFit/>
          </a:bodyPr>
          <a:lstStyle/>
          <a:p>
            <a:r>
              <a:rPr lang="it-IT" sz="900" dirty="0">
                <a:latin typeface="+mn-lt"/>
              </a:rPr>
              <a:t>Energia e Distribuzione</a:t>
            </a:r>
          </a:p>
        </p:txBody>
      </p:sp>
      <p:sp>
        <p:nvSpPr>
          <p:cNvPr id="19" name="TextBox 18">
            <a:extLst>
              <a:ext uri="{FF2B5EF4-FFF2-40B4-BE49-F238E27FC236}">
                <a16:creationId xmlns:a16="http://schemas.microsoft.com/office/drawing/2014/main" id="{1F3CA47C-2261-BE07-A29A-5A0FA1CBF4C5}"/>
              </a:ext>
            </a:extLst>
          </p:cNvPr>
          <p:cNvSpPr txBox="1"/>
          <p:nvPr/>
        </p:nvSpPr>
        <p:spPr>
          <a:xfrm>
            <a:off x="6178146" y="5704149"/>
            <a:ext cx="600164" cy="801380"/>
          </a:xfrm>
          <a:prstGeom prst="rect">
            <a:avLst/>
          </a:prstGeom>
          <a:noFill/>
        </p:spPr>
        <p:txBody>
          <a:bodyPr vert="vert270" wrap="square" rtlCol="0">
            <a:spAutoFit/>
          </a:bodyPr>
          <a:lstStyle/>
          <a:p>
            <a:r>
              <a:rPr lang="it-IT" sz="900" dirty="0">
                <a:latin typeface="+mn-lt"/>
              </a:rPr>
              <a:t>Controllo Domestico /Sicurezza</a:t>
            </a:r>
          </a:p>
        </p:txBody>
      </p:sp>
      <p:sp>
        <p:nvSpPr>
          <p:cNvPr id="20" name="TextBox 19">
            <a:extLst>
              <a:ext uri="{FF2B5EF4-FFF2-40B4-BE49-F238E27FC236}">
                <a16:creationId xmlns:a16="http://schemas.microsoft.com/office/drawing/2014/main" id="{F2CC5772-C0DD-582E-AB70-B97811054D06}"/>
              </a:ext>
            </a:extLst>
          </p:cNvPr>
          <p:cNvSpPr txBox="1"/>
          <p:nvPr/>
        </p:nvSpPr>
        <p:spPr>
          <a:xfrm>
            <a:off x="6790036" y="5704149"/>
            <a:ext cx="323165" cy="801380"/>
          </a:xfrm>
          <a:prstGeom prst="rect">
            <a:avLst/>
          </a:prstGeom>
          <a:noFill/>
        </p:spPr>
        <p:txBody>
          <a:bodyPr vert="vert270" wrap="square" rtlCol="0">
            <a:spAutoFit/>
          </a:bodyPr>
          <a:lstStyle/>
          <a:p>
            <a:r>
              <a:rPr lang="it-IT" sz="900" dirty="0">
                <a:latin typeface="+mn-lt"/>
              </a:rPr>
              <a:t>Altri Mercati</a:t>
            </a:r>
          </a:p>
        </p:txBody>
      </p:sp>
      <p:sp>
        <p:nvSpPr>
          <p:cNvPr id="21" name="Content Placeholder 4">
            <a:extLst>
              <a:ext uri="{FF2B5EF4-FFF2-40B4-BE49-F238E27FC236}">
                <a16:creationId xmlns:a16="http://schemas.microsoft.com/office/drawing/2014/main" id="{786E406C-5103-1A26-E3C3-96EE508D07C9}"/>
              </a:ext>
            </a:extLst>
          </p:cNvPr>
          <p:cNvSpPr txBox="1">
            <a:spLocks/>
          </p:cNvSpPr>
          <p:nvPr/>
        </p:nvSpPr>
        <p:spPr>
          <a:xfrm>
            <a:off x="7606580" y="1138436"/>
            <a:ext cx="4176464" cy="4463008"/>
          </a:xfrm>
          <a:prstGeom prst="rect">
            <a:avLst/>
          </a:prstGeom>
        </p:spPr>
        <p:txBody>
          <a:bodyPr/>
          <a:lstStyle>
            <a:lvl1pPr marL="228600" indent="-228600" algn="just" rtl="0" eaLnBrk="1" fontAlgn="base" hangingPunct="1">
              <a:spcBef>
                <a:spcPct val="20000"/>
              </a:spcBef>
              <a:spcAft>
                <a:spcPct val="0"/>
              </a:spcAft>
              <a:buClr>
                <a:schemeClr val="tx1"/>
              </a:buClr>
              <a:buFont typeface="Wingdings" panose="05000000000000000000" pitchFamily="2" charset="2"/>
              <a:buChar char="§"/>
              <a:defRPr sz="2600" b="1">
                <a:solidFill>
                  <a:srgbClr val="262626"/>
                </a:solidFill>
                <a:latin typeface="+mn-lt"/>
                <a:ea typeface="ＭＳ Ｐゴシック" charset="-128"/>
                <a:cs typeface="ＭＳ Ｐゴシック" charset="-128"/>
              </a:defRPr>
            </a:lvl1pPr>
            <a:lvl2pPr marL="571500" indent="-228600" algn="just" rtl="0" eaLnBrk="1" fontAlgn="base" hangingPunct="1">
              <a:spcBef>
                <a:spcPct val="20000"/>
              </a:spcBef>
              <a:spcAft>
                <a:spcPct val="0"/>
              </a:spcAft>
              <a:buClr>
                <a:schemeClr val="tx1"/>
              </a:buClr>
              <a:buChar char="–"/>
              <a:defRPr sz="2400">
                <a:solidFill>
                  <a:srgbClr val="262626"/>
                </a:solidFill>
                <a:latin typeface="+mn-lt"/>
                <a:ea typeface="ＭＳ Ｐゴシック" charset="-128"/>
              </a:defRPr>
            </a:lvl2pPr>
            <a:lvl3pPr marL="855663" indent="-169863" algn="just" rtl="0" eaLnBrk="1" fontAlgn="base" hangingPunct="1">
              <a:spcBef>
                <a:spcPct val="20000"/>
              </a:spcBef>
              <a:spcAft>
                <a:spcPct val="0"/>
              </a:spcAft>
              <a:buClr>
                <a:schemeClr val="tx1"/>
              </a:buClr>
              <a:buFont typeface="Wingdings" panose="05000000000000000000" pitchFamily="2" charset="2"/>
              <a:buChar char="§"/>
              <a:defRPr sz="2100">
                <a:solidFill>
                  <a:srgbClr val="262626"/>
                </a:solidFill>
                <a:latin typeface="+mn-lt"/>
                <a:ea typeface="ＭＳ Ｐゴシック" charset="-128"/>
              </a:defRPr>
            </a:lvl3pPr>
            <a:lvl4pPr marL="1139825" indent="-169863" algn="just" rtl="0" eaLnBrk="1" fontAlgn="base" hangingPunct="1">
              <a:spcBef>
                <a:spcPct val="20000"/>
              </a:spcBef>
              <a:spcAft>
                <a:spcPct val="0"/>
              </a:spcAft>
              <a:buClr>
                <a:schemeClr val="tx1"/>
              </a:buClr>
              <a:buChar char="–"/>
              <a:defRPr>
                <a:solidFill>
                  <a:srgbClr val="262626"/>
                </a:solidFill>
                <a:latin typeface="+mn-lt"/>
                <a:ea typeface="ＭＳ Ｐゴシック" charset="-128"/>
              </a:defRPr>
            </a:lvl4pPr>
            <a:lvl5pPr marL="1423988" indent="-169863" algn="just" rtl="0" eaLnBrk="1" fontAlgn="base" hangingPunct="1">
              <a:spcBef>
                <a:spcPct val="20000"/>
              </a:spcBef>
              <a:spcAft>
                <a:spcPct val="0"/>
              </a:spcAft>
              <a:buClr>
                <a:schemeClr val="tx1"/>
              </a:buClr>
              <a:buChar char="»"/>
              <a:defRPr sz="1600">
                <a:solidFill>
                  <a:srgbClr val="262626"/>
                </a:solidFill>
                <a:latin typeface="+mn-lt"/>
                <a:ea typeface="ＭＳ Ｐゴシック" charset="-128"/>
              </a:defRPr>
            </a:lvl5pPr>
            <a:lvl6pPr marL="1881188" indent="-169863" algn="l" rtl="0" eaLnBrk="1" fontAlgn="base" hangingPunct="1">
              <a:spcBef>
                <a:spcPct val="20000"/>
              </a:spcBef>
              <a:spcAft>
                <a:spcPct val="0"/>
              </a:spcAft>
              <a:buChar char="»"/>
              <a:defRPr sz="1200">
                <a:solidFill>
                  <a:srgbClr val="3C505F"/>
                </a:solidFill>
                <a:latin typeface="+mn-lt"/>
                <a:ea typeface="ＭＳ Ｐゴシック" charset="-128"/>
              </a:defRPr>
            </a:lvl6pPr>
            <a:lvl7pPr marL="2338388" indent="-169863" algn="l" rtl="0" eaLnBrk="1" fontAlgn="base" hangingPunct="1">
              <a:spcBef>
                <a:spcPct val="20000"/>
              </a:spcBef>
              <a:spcAft>
                <a:spcPct val="0"/>
              </a:spcAft>
              <a:buChar char="»"/>
              <a:defRPr sz="1200">
                <a:solidFill>
                  <a:srgbClr val="3C505F"/>
                </a:solidFill>
                <a:latin typeface="+mn-lt"/>
                <a:ea typeface="ＭＳ Ｐゴシック" charset="-128"/>
              </a:defRPr>
            </a:lvl7pPr>
            <a:lvl8pPr marL="2795588" indent="-169863" algn="l" rtl="0" eaLnBrk="1" fontAlgn="base" hangingPunct="1">
              <a:spcBef>
                <a:spcPct val="20000"/>
              </a:spcBef>
              <a:spcAft>
                <a:spcPct val="0"/>
              </a:spcAft>
              <a:buChar char="»"/>
              <a:defRPr sz="1200">
                <a:solidFill>
                  <a:srgbClr val="3C505F"/>
                </a:solidFill>
                <a:latin typeface="+mn-lt"/>
                <a:ea typeface="ＭＳ Ｐゴシック" charset="-128"/>
              </a:defRPr>
            </a:lvl8pPr>
            <a:lvl9pPr marL="3252788" indent="-169863" algn="l" rtl="0" eaLnBrk="1" fontAlgn="base" hangingPunct="1">
              <a:spcBef>
                <a:spcPct val="20000"/>
              </a:spcBef>
              <a:spcAft>
                <a:spcPct val="0"/>
              </a:spcAft>
              <a:buChar char="»"/>
              <a:defRPr sz="1200">
                <a:solidFill>
                  <a:srgbClr val="3C505F"/>
                </a:solidFill>
                <a:latin typeface="+mn-lt"/>
                <a:ea typeface="ＭＳ Ｐゴシック" charset="-128"/>
              </a:defRPr>
            </a:lvl9pPr>
          </a:lstStyle>
          <a:p>
            <a:r>
              <a:rPr lang="it-IT" sz="1800" kern="0" dirty="0"/>
              <a:t>Il Mercato dei </a:t>
            </a:r>
            <a:r>
              <a:rPr lang="it-IT" sz="1800" kern="0" dirty="0">
                <a:solidFill>
                  <a:srgbClr val="0070C0"/>
                </a:solidFill>
              </a:rPr>
              <a:t>Dispositivi per la Comunicazione Mobile </a:t>
            </a:r>
            <a:r>
              <a:rPr lang="it-IT" sz="1800" kern="0" dirty="0"/>
              <a:t>ed il Mercato </a:t>
            </a:r>
            <a:r>
              <a:rPr lang="it-IT" sz="1800" kern="0" dirty="0">
                <a:solidFill>
                  <a:srgbClr val="0070C0"/>
                </a:solidFill>
              </a:rPr>
              <a:t>Consumer</a:t>
            </a:r>
            <a:r>
              <a:rPr lang="it-IT" sz="1800" kern="0" dirty="0"/>
              <a:t> perdono la loro rilevanza e non guidano più la classifica, subendo flessioni a due cifre, rispettivamente, del -15,6% e del -19,3%</a:t>
            </a:r>
          </a:p>
          <a:p>
            <a:endParaRPr lang="it-IT" sz="1800" kern="0" dirty="0"/>
          </a:p>
          <a:p>
            <a:r>
              <a:rPr lang="it-IT" sz="1800" kern="0" dirty="0"/>
              <a:t>Il Mercato che ha contenuto il suo declino entro solo il -3,3%, è quello dell’ </a:t>
            </a:r>
            <a:r>
              <a:rPr lang="it-IT" sz="1800" kern="0" dirty="0">
                <a:solidFill>
                  <a:srgbClr val="0070C0"/>
                </a:solidFill>
              </a:rPr>
              <a:t>Automazione Industriale</a:t>
            </a:r>
            <a:r>
              <a:rPr lang="it-IT" sz="1800" kern="0" dirty="0"/>
              <a:t> che nel suo ruolo di mercato trainante ha sostituito quello che lo è stato nel 2022, ovvero il Mobile </a:t>
            </a:r>
            <a:r>
              <a:rPr lang="it-IT" sz="1800" kern="0" dirty="0" err="1"/>
              <a:t>Communication</a:t>
            </a:r>
            <a:r>
              <a:rPr lang="it-IT" sz="1800" kern="0" dirty="0"/>
              <a:t>, </a:t>
            </a:r>
            <a:r>
              <a:rPr lang="it-IT" sz="1800" u="sng" kern="0" dirty="0"/>
              <a:t>divenendo il più grande mercato finale della Distribuzione nel 2023</a:t>
            </a:r>
            <a:r>
              <a:rPr lang="it-IT" sz="1800" kern="0" dirty="0"/>
              <a:t> guidandolo con 34,2B$</a:t>
            </a:r>
          </a:p>
          <a:p>
            <a:endParaRPr lang="it-IT" sz="2400" kern="0" dirty="0"/>
          </a:p>
        </p:txBody>
      </p:sp>
      <p:sp>
        <p:nvSpPr>
          <p:cNvPr id="22" name="TextBox 21">
            <a:extLst>
              <a:ext uri="{FF2B5EF4-FFF2-40B4-BE49-F238E27FC236}">
                <a16:creationId xmlns:a16="http://schemas.microsoft.com/office/drawing/2014/main" id="{D95D7ABE-A0E7-40ED-6D00-925853173577}"/>
              </a:ext>
            </a:extLst>
          </p:cNvPr>
          <p:cNvSpPr txBox="1"/>
          <p:nvPr/>
        </p:nvSpPr>
        <p:spPr>
          <a:xfrm>
            <a:off x="1210327" y="1412776"/>
            <a:ext cx="787395" cy="369332"/>
          </a:xfrm>
          <a:prstGeom prst="rect">
            <a:avLst/>
          </a:prstGeom>
          <a:noFill/>
        </p:spPr>
        <p:txBody>
          <a:bodyPr wrap="none" rtlCol="0">
            <a:spAutoFit/>
          </a:bodyPr>
          <a:lstStyle/>
          <a:p>
            <a:r>
              <a:rPr lang="it-IT" sz="1800" dirty="0">
                <a:solidFill>
                  <a:srgbClr val="FF0000"/>
                </a:solidFill>
                <a:latin typeface="+mn-lt"/>
              </a:rPr>
              <a:t>-3,3%</a:t>
            </a:r>
          </a:p>
        </p:txBody>
      </p:sp>
      <p:sp>
        <p:nvSpPr>
          <p:cNvPr id="23" name="TextBox 22">
            <a:extLst>
              <a:ext uri="{FF2B5EF4-FFF2-40B4-BE49-F238E27FC236}">
                <a16:creationId xmlns:a16="http://schemas.microsoft.com/office/drawing/2014/main" id="{AC328C56-2036-3EF7-B596-229AFA3E8D09}"/>
              </a:ext>
            </a:extLst>
          </p:cNvPr>
          <p:cNvSpPr txBox="1"/>
          <p:nvPr/>
        </p:nvSpPr>
        <p:spPr>
          <a:xfrm>
            <a:off x="1882999" y="953770"/>
            <a:ext cx="915635" cy="369332"/>
          </a:xfrm>
          <a:prstGeom prst="rect">
            <a:avLst/>
          </a:prstGeom>
          <a:noFill/>
        </p:spPr>
        <p:txBody>
          <a:bodyPr wrap="none" rtlCol="0">
            <a:spAutoFit/>
          </a:bodyPr>
          <a:lstStyle/>
          <a:p>
            <a:r>
              <a:rPr lang="it-IT" sz="1800" dirty="0">
                <a:solidFill>
                  <a:srgbClr val="FF0000"/>
                </a:solidFill>
                <a:latin typeface="+mn-lt"/>
              </a:rPr>
              <a:t>-15,6%</a:t>
            </a:r>
          </a:p>
        </p:txBody>
      </p:sp>
      <p:sp>
        <p:nvSpPr>
          <p:cNvPr id="24" name="TextBox 23">
            <a:extLst>
              <a:ext uri="{FF2B5EF4-FFF2-40B4-BE49-F238E27FC236}">
                <a16:creationId xmlns:a16="http://schemas.microsoft.com/office/drawing/2014/main" id="{DC0F3AB0-239E-BCEA-263B-D3D8346E02E9}"/>
              </a:ext>
            </a:extLst>
          </p:cNvPr>
          <p:cNvSpPr txBox="1"/>
          <p:nvPr/>
        </p:nvSpPr>
        <p:spPr>
          <a:xfrm>
            <a:off x="3389537" y="2924944"/>
            <a:ext cx="915635" cy="369332"/>
          </a:xfrm>
          <a:prstGeom prst="rect">
            <a:avLst/>
          </a:prstGeom>
          <a:noFill/>
        </p:spPr>
        <p:txBody>
          <a:bodyPr wrap="none" rtlCol="0">
            <a:spAutoFit/>
          </a:bodyPr>
          <a:lstStyle/>
          <a:p>
            <a:r>
              <a:rPr lang="it-IT" sz="1800" dirty="0">
                <a:solidFill>
                  <a:srgbClr val="FF0000"/>
                </a:solidFill>
                <a:latin typeface="+mn-lt"/>
              </a:rPr>
              <a:t>-19,3%</a:t>
            </a:r>
          </a:p>
        </p:txBody>
      </p:sp>
    </p:spTree>
    <p:extLst>
      <p:ext uri="{BB962C8B-B14F-4D97-AF65-F5344CB8AC3E}">
        <p14:creationId xmlns:p14="http://schemas.microsoft.com/office/powerpoint/2010/main" val="230569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xEl>
                                              <p:pRg st="2" end="2"/>
                                            </p:txEl>
                                          </p:spTgt>
                                        </p:tgtEl>
                                        <p:attrNameLst>
                                          <p:attrName>style.visibility</p:attrName>
                                        </p:attrNameLst>
                                      </p:cBhvr>
                                      <p:to>
                                        <p:strVal val="visible"/>
                                      </p:to>
                                    </p:set>
                                    <p:animEffect transition="in" filter="fade">
                                      <p:cBhvr>
                                        <p:cTn id="37" dur="500"/>
                                        <p:tgtEl>
                                          <p:spTgt spid="21">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P spid="14" grpId="0"/>
      <p:bldP spid="15" grpId="0"/>
      <p:bldP spid="16" grpId="0"/>
      <p:bldP spid="17" grpId="0"/>
      <p:bldP spid="18" grpId="0"/>
      <p:bldP spid="19" grpId="0"/>
      <p:bldP spid="20" grpId="0"/>
      <p:bldP spid="21" grpId="0" uiExpand="1" build="p" bldLvl="4"/>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63C9C-4F89-6561-7470-D0AA0156E6E6}"/>
              </a:ext>
            </a:extLst>
          </p:cNvPr>
          <p:cNvSpPr>
            <a:spLocks noGrp="1"/>
          </p:cNvSpPr>
          <p:nvPr>
            <p:ph type="title"/>
          </p:nvPr>
        </p:nvSpPr>
        <p:spPr/>
        <p:txBody>
          <a:bodyPr/>
          <a:lstStyle/>
          <a:p>
            <a:r>
              <a:rPr lang="it-IT" dirty="0"/>
              <a:t>La Distribuzione nel Mondo 2023: 178B$ </a:t>
            </a:r>
            <a:r>
              <a:rPr lang="it-IT" dirty="0">
                <a:solidFill>
                  <a:srgbClr val="FF0000"/>
                </a:solidFill>
              </a:rPr>
              <a:t>-8,5% </a:t>
            </a:r>
            <a:r>
              <a:rPr lang="it-IT" dirty="0"/>
              <a:t>vs 2022</a:t>
            </a:r>
          </a:p>
        </p:txBody>
      </p:sp>
      <p:sp>
        <p:nvSpPr>
          <p:cNvPr id="3" name="Content Placeholder 2">
            <a:extLst>
              <a:ext uri="{FF2B5EF4-FFF2-40B4-BE49-F238E27FC236}">
                <a16:creationId xmlns:a16="http://schemas.microsoft.com/office/drawing/2014/main" id="{FE04ABCC-E3E5-0BC7-EE3C-A1760BE42AA9}"/>
              </a:ext>
            </a:extLst>
          </p:cNvPr>
          <p:cNvSpPr>
            <a:spLocks noGrp="1"/>
          </p:cNvSpPr>
          <p:nvPr>
            <p:ph idx="1"/>
          </p:nvPr>
        </p:nvSpPr>
        <p:spPr>
          <a:xfrm>
            <a:off x="507868" y="1143000"/>
            <a:ext cx="11071516" cy="2790056"/>
          </a:xfrm>
        </p:spPr>
        <p:txBody>
          <a:bodyPr/>
          <a:lstStyle/>
          <a:p>
            <a:r>
              <a:rPr lang="it-IT" sz="2400" dirty="0"/>
              <a:t>I primi 50 distributori </a:t>
            </a:r>
            <a:r>
              <a:rPr lang="it-IT" sz="1050" dirty="0"/>
              <a:t>(autorizzati) </a:t>
            </a:r>
            <a:r>
              <a:rPr lang="it-IT" sz="2400" dirty="0"/>
              <a:t>di componenti elettronici nel 2023 hanno pesato in termini di fatturato per il 90% del mercato mondiale (DTAM)</a:t>
            </a:r>
          </a:p>
          <a:p>
            <a:r>
              <a:rPr lang="it-IT" sz="2400" dirty="0"/>
              <a:t>I distributori Asiatici hanno avuto un peso pari al 68,9% </a:t>
            </a:r>
            <a:r>
              <a:rPr lang="it-IT" sz="1200" dirty="0"/>
              <a:t>(nel 2022 era il 71%)</a:t>
            </a:r>
            <a:endParaRPr lang="it-IT" sz="1400" dirty="0"/>
          </a:p>
          <a:p>
            <a:r>
              <a:rPr lang="it-IT" sz="2400" dirty="0"/>
              <a:t>I distributori Nord Americani</a:t>
            </a:r>
            <a:r>
              <a:rPr lang="it-IT" sz="1400" dirty="0"/>
              <a:t> (in USA tutto è nato negli anni ‘20) </a:t>
            </a:r>
            <a:r>
              <a:rPr lang="it-IT" sz="2400" dirty="0"/>
              <a:t>nel 2022 hanno avuto un peso pari al 16,0% </a:t>
            </a:r>
            <a:r>
              <a:rPr lang="it-IT" sz="1200" dirty="0"/>
              <a:t>(+0,3%)</a:t>
            </a:r>
          </a:p>
          <a:p>
            <a:r>
              <a:rPr lang="it-IT" sz="2400" dirty="0"/>
              <a:t>I Distributori Europei nel 2022 hanno pesato per il 13,2% </a:t>
            </a:r>
            <a:r>
              <a:rPr lang="it-IT" sz="1200" dirty="0"/>
              <a:t>(+1,5%)</a:t>
            </a:r>
            <a:endParaRPr lang="it-IT" sz="2400" dirty="0"/>
          </a:p>
          <a:p>
            <a:endParaRPr lang="it-IT" dirty="0"/>
          </a:p>
        </p:txBody>
      </p:sp>
      <p:graphicFrame>
        <p:nvGraphicFramePr>
          <p:cNvPr id="4" name="Table 3">
            <a:extLst>
              <a:ext uri="{FF2B5EF4-FFF2-40B4-BE49-F238E27FC236}">
                <a16:creationId xmlns:a16="http://schemas.microsoft.com/office/drawing/2014/main" id="{948DD202-3740-CA63-FCD5-A7D1E08E5408}"/>
              </a:ext>
            </a:extLst>
          </p:cNvPr>
          <p:cNvGraphicFramePr>
            <a:graphicFrameLocks noGrp="1"/>
          </p:cNvGraphicFramePr>
          <p:nvPr>
            <p:extLst>
              <p:ext uri="{D42A27DB-BD31-4B8C-83A1-F6EECF244321}">
                <p14:modId xmlns:p14="http://schemas.microsoft.com/office/powerpoint/2010/main" val="3078233014"/>
              </p:ext>
            </p:extLst>
          </p:nvPr>
        </p:nvGraphicFramePr>
        <p:xfrm>
          <a:off x="558655" y="3717032"/>
          <a:ext cx="11071514" cy="2736342"/>
        </p:xfrm>
        <a:graphic>
          <a:graphicData uri="http://schemas.openxmlformats.org/drawingml/2006/table">
            <a:tbl>
              <a:tblPr firstRow="1" firstCol="1" bandRow="1"/>
              <a:tblGrid>
                <a:gridCol w="783230">
                  <a:extLst>
                    <a:ext uri="{9D8B030D-6E8A-4147-A177-3AD203B41FA5}">
                      <a16:colId xmlns:a16="http://schemas.microsoft.com/office/drawing/2014/main" val="2443519551"/>
                    </a:ext>
                  </a:extLst>
                </a:gridCol>
                <a:gridCol w="720080">
                  <a:extLst>
                    <a:ext uri="{9D8B030D-6E8A-4147-A177-3AD203B41FA5}">
                      <a16:colId xmlns:a16="http://schemas.microsoft.com/office/drawing/2014/main" val="2179055199"/>
                    </a:ext>
                  </a:extLst>
                </a:gridCol>
                <a:gridCol w="3528391">
                  <a:extLst>
                    <a:ext uri="{9D8B030D-6E8A-4147-A177-3AD203B41FA5}">
                      <a16:colId xmlns:a16="http://schemas.microsoft.com/office/drawing/2014/main" val="1558505758"/>
                    </a:ext>
                  </a:extLst>
                </a:gridCol>
                <a:gridCol w="360041">
                  <a:extLst>
                    <a:ext uri="{9D8B030D-6E8A-4147-A177-3AD203B41FA5}">
                      <a16:colId xmlns:a16="http://schemas.microsoft.com/office/drawing/2014/main" val="1236725316"/>
                    </a:ext>
                  </a:extLst>
                </a:gridCol>
                <a:gridCol w="936104">
                  <a:extLst>
                    <a:ext uri="{9D8B030D-6E8A-4147-A177-3AD203B41FA5}">
                      <a16:colId xmlns:a16="http://schemas.microsoft.com/office/drawing/2014/main" val="4047695352"/>
                    </a:ext>
                  </a:extLst>
                </a:gridCol>
                <a:gridCol w="720080">
                  <a:extLst>
                    <a:ext uri="{9D8B030D-6E8A-4147-A177-3AD203B41FA5}">
                      <a16:colId xmlns:a16="http://schemas.microsoft.com/office/drawing/2014/main" val="3714779607"/>
                    </a:ext>
                  </a:extLst>
                </a:gridCol>
                <a:gridCol w="720080">
                  <a:extLst>
                    <a:ext uri="{9D8B030D-6E8A-4147-A177-3AD203B41FA5}">
                      <a16:colId xmlns:a16="http://schemas.microsoft.com/office/drawing/2014/main" val="3779318563"/>
                    </a:ext>
                  </a:extLst>
                </a:gridCol>
                <a:gridCol w="504056">
                  <a:extLst>
                    <a:ext uri="{9D8B030D-6E8A-4147-A177-3AD203B41FA5}">
                      <a16:colId xmlns:a16="http://schemas.microsoft.com/office/drawing/2014/main" val="220354566"/>
                    </a:ext>
                  </a:extLst>
                </a:gridCol>
                <a:gridCol w="504056">
                  <a:extLst>
                    <a:ext uri="{9D8B030D-6E8A-4147-A177-3AD203B41FA5}">
                      <a16:colId xmlns:a16="http://schemas.microsoft.com/office/drawing/2014/main" val="2170627223"/>
                    </a:ext>
                  </a:extLst>
                </a:gridCol>
                <a:gridCol w="504056">
                  <a:extLst>
                    <a:ext uri="{9D8B030D-6E8A-4147-A177-3AD203B41FA5}">
                      <a16:colId xmlns:a16="http://schemas.microsoft.com/office/drawing/2014/main" val="1944592698"/>
                    </a:ext>
                  </a:extLst>
                </a:gridCol>
                <a:gridCol w="504056">
                  <a:extLst>
                    <a:ext uri="{9D8B030D-6E8A-4147-A177-3AD203B41FA5}">
                      <a16:colId xmlns:a16="http://schemas.microsoft.com/office/drawing/2014/main" val="1753500178"/>
                    </a:ext>
                  </a:extLst>
                </a:gridCol>
                <a:gridCol w="504056">
                  <a:extLst>
                    <a:ext uri="{9D8B030D-6E8A-4147-A177-3AD203B41FA5}">
                      <a16:colId xmlns:a16="http://schemas.microsoft.com/office/drawing/2014/main" val="2302411368"/>
                    </a:ext>
                  </a:extLst>
                </a:gridCol>
                <a:gridCol w="432048">
                  <a:extLst>
                    <a:ext uri="{9D8B030D-6E8A-4147-A177-3AD203B41FA5}">
                      <a16:colId xmlns:a16="http://schemas.microsoft.com/office/drawing/2014/main" val="1883811891"/>
                    </a:ext>
                  </a:extLst>
                </a:gridCol>
                <a:gridCol w="351180">
                  <a:extLst>
                    <a:ext uri="{9D8B030D-6E8A-4147-A177-3AD203B41FA5}">
                      <a16:colId xmlns:a16="http://schemas.microsoft.com/office/drawing/2014/main" val="2473969490"/>
                    </a:ext>
                  </a:extLst>
                </a:gridCol>
              </a:tblGrid>
              <a:tr h="349250">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Posizione nel 2023</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Posizione nel  2022</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Distributore (primi 11 World wide)</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Tipo* </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Quartier Generale in:</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2023</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algn="ctr">
                        <a:lnSpc>
                          <a:spcPct val="107000"/>
                        </a:lnSpc>
                        <a:spcBef>
                          <a:spcPts val="80"/>
                        </a:spcBef>
                        <a:spcAft>
                          <a:spcPts val="80"/>
                        </a:spcAft>
                      </a:pPr>
                      <a:r>
                        <a:rPr lang="it-IT" sz="1200" b="1" kern="100" dirty="0" err="1">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Change</a:t>
                      </a:r>
                      <a:endParaRPr lang="it-IT" sz="2000" kern="100" dirty="0">
                        <a:effectLst/>
                        <a:highlight>
                          <a:srgbClr val="156082"/>
                        </a:highligh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Semi</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Passive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E-</a:t>
                      </a:r>
                      <a:r>
                        <a:rPr lang="it-IT" sz="700" b="1" kern="100" dirty="0" err="1">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mech</a:t>
                      </a:r>
                      <a:endPar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err="1">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Interconnect</a:t>
                      </a:r>
                      <a:endPar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Computer / Systems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Power</a:t>
                      </a:r>
                    </a:p>
                    <a:p>
                      <a:pPr marL="0" algn="ctr" defTabSz="457200" rtl="0" eaLnBrk="1" latinLnBrk="0" hangingPunct="1">
                        <a:lnSpc>
                          <a:spcPct val="107000"/>
                        </a:lnSpc>
                        <a:spcBef>
                          <a:spcPts val="80"/>
                        </a:spcBef>
                        <a:spcAft>
                          <a:spcPts val="80"/>
                        </a:spcAft>
                      </a:pPr>
                      <a:r>
                        <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&amp;</a:t>
                      </a:r>
                    </a:p>
                    <a:p>
                      <a:pPr marL="0" algn="ctr" defTabSz="457200" rtl="0" eaLnBrk="1" latinLnBrk="0" hangingPunct="1">
                        <a:lnSpc>
                          <a:spcPct val="107000"/>
                        </a:lnSpc>
                        <a:spcBef>
                          <a:spcPts val="80"/>
                        </a:spcBef>
                        <a:spcAft>
                          <a:spcPts val="80"/>
                        </a:spcAft>
                      </a:pPr>
                      <a:r>
                        <a:rPr lang="it-IT" sz="700" b="1" kern="100" dirty="0" err="1">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Batteries</a:t>
                      </a:r>
                      <a:endPar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tc>
                  <a:txBody>
                    <a:bodyPr/>
                    <a:lstStyle/>
                    <a:p>
                      <a:pPr marL="0" algn="ctr" defTabSz="457200" rtl="0" eaLnBrk="1" latinLnBrk="0" hangingPunct="1">
                        <a:lnSpc>
                          <a:spcPct val="107000"/>
                        </a:lnSpc>
                        <a:spcBef>
                          <a:spcPts val="80"/>
                        </a:spcBef>
                        <a:spcAft>
                          <a:spcPts val="80"/>
                        </a:spcAft>
                      </a:pPr>
                      <a:r>
                        <a:rPr lang="it-IT" sz="700" b="1" kern="100" dirty="0" err="1">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rPr>
                        <a:t>Other</a:t>
                      </a:r>
                      <a:endParaRPr lang="it-IT" sz="700" b="1" kern="100" dirty="0">
                        <a:solidFill>
                          <a:srgbClr val="FFFFFF"/>
                        </a:solidFill>
                        <a:effectLst/>
                        <a:highlight>
                          <a:srgbClr val="156082"/>
                        </a:highlight>
                        <a:latin typeface="Aptos Narrow" panose="020B000402020202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56082"/>
                    </a:solidFill>
                  </a:tcPr>
                </a:tc>
                <a:extLst>
                  <a:ext uri="{0D108BD9-81ED-4DB2-BD59-A6C34878D82A}">
                    <a16:rowId xmlns:a16="http://schemas.microsoft.com/office/drawing/2014/main" val="3885651341"/>
                  </a:ext>
                </a:extLst>
              </a:tr>
              <a:tr h="0">
                <a:tc>
                  <a:txBody>
                    <a:bodyPr/>
                    <a:lstStyle/>
                    <a:p>
                      <a:pPr algn="ctr" fontAlgn="ctr"/>
                      <a:r>
                        <a:rPr lang="it-IT" sz="1400" b="0" i="0" u="none" strike="noStrike" dirty="0">
                          <a:solidFill>
                            <a:srgbClr val="00B050"/>
                          </a:solidFill>
                          <a:effectLst/>
                          <a:latin typeface="Aptos Narrow" panose="020B0004020202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a:solidFill>
                            <a:srgbClr val="000000"/>
                          </a:solidFill>
                          <a:effectLst/>
                          <a:latin typeface="Aptos Narrow" panose="020B0004020202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algn="l" fontAlgn="b"/>
                      <a:r>
                        <a:rPr lang="it-IT" sz="1400" b="0" i="0" u="none" strike="noStrike" dirty="0">
                          <a:solidFill>
                            <a:srgbClr val="000000"/>
                          </a:solidFill>
                          <a:effectLst/>
                          <a:latin typeface="Aptos Narrow" panose="020B0004020202020204" pitchFamily="34" charset="0"/>
                        </a:rPr>
                        <a:t>Avnet</a:t>
                      </a:r>
                      <a:r>
                        <a:rPr lang="it-IT" sz="800" b="0" i="0" u="none" strike="noStrike" dirty="0">
                          <a:solidFill>
                            <a:srgbClr val="000000"/>
                          </a:solidFill>
                          <a:effectLst/>
                          <a:latin typeface="Aptos Narrow" panose="020B0004020202020204" pitchFamily="34" charset="0"/>
                        </a:rPr>
                        <a:t> (include </a:t>
                      </a:r>
                      <a:r>
                        <a:rPr lang="it-IT" sz="800" b="0" i="0" u="none" strike="noStrike" dirty="0" err="1">
                          <a:solidFill>
                            <a:srgbClr val="000000"/>
                          </a:solidFill>
                          <a:effectLst/>
                          <a:latin typeface="Aptos Narrow" panose="020B0004020202020204" pitchFamily="34" charset="0"/>
                        </a:rPr>
                        <a:t>Farnell</a:t>
                      </a:r>
                      <a:r>
                        <a:rPr lang="it-IT" sz="800" b="0" i="0" u="none" strike="noStrike" dirty="0">
                          <a:solidFill>
                            <a:srgbClr val="000000"/>
                          </a:solidFill>
                          <a:effectLst/>
                          <a:latin typeface="Aptos Narrow" panose="020B0004020202020204" pitchFamily="34" charset="0"/>
                        </a:rPr>
                        <a:t> / Newark on 2016 </a:t>
                      </a:r>
                      <a:r>
                        <a:rPr lang="it-IT" sz="800" b="0" i="0" u="none" strike="noStrike" dirty="0" err="1">
                          <a:solidFill>
                            <a:srgbClr val="000000"/>
                          </a:solidFill>
                          <a:effectLst/>
                          <a:latin typeface="Aptos Narrow" panose="020B0004020202020204" pitchFamily="34" charset="0"/>
                        </a:rPr>
                        <a:t>goes</a:t>
                      </a:r>
                      <a:r>
                        <a:rPr lang="it-IT" sz="800" b="0" i="0" u="none" strike="noStrike" dirty="0">
                          <a:solidFill>
                            <a:srgbClr val="000000"/>
                          </a:solidFill>
                          <a:effectLst/>
                          <a:latin typeface="Aptos Narrow" panose="020B0004020202020204" pitchFamily="34" charset="0"/>
                        </a:rPr>
                        <a:t> to Avnet, 1,8B$ </a:t>
                      </a:r>
                      <a:r>
                        <a:rPr lang="it-IT" sz="800" b="0" i="0" u="none" strike="noStrike" dirty="0" err="1">
                          <a:solidFill>
                            <a:srgbClr val="000000"/>
                          </a:solidFill>
                          <a:effectLst/>
                          <a:latin typeface="Aptos Narrow" panose="020B0004020202020204" pitchFamily="34" charset="0"/>
                        </a:rPr>
                        <a:t>estimation</a:t>
                      </a:r>
                      <a:r>
                        <a:rPr lang="it-IT" sz="800" b="0" i="0" u="none" strike="noStrike" dirty="0">
                          <a:solidFill>
                            <a:srgbClr val="000000"/>
                          </a:solidFill>
                          <a:effectLst/>
                          <a:latin typeface="Aptos Narrow" panose="020B00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USA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a:solidFill>
                            <a:srgbClr val="000000"/>
                          </a:solidFill>
                          <a:effectLst/>
                          <a:latin typeface="Aptos Narrow" panose="020B0004020202020204" pitchFamily="34" charset="0"/>
                        </a:rPr>
                        <a:t>25,58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FF0000"/>
                          </a:solidFill>
                          <a:effectLst/>
                          <a:latin typeface="Aptos Narrow" panose="020B0004020202020204" pitchFamily="34" charset="0"/>
                        </a:rPr>
                        <a:t>-2,9%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84,5%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3,1%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7,7%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0,5%</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815887812"/>
                  </a:ext>
                </a:extLst>
              </a:tr>
              <a:tr h="0">
                <a:tc>
                  <a:txBody>
                    <a:bodyPr/>
                    <a:lstStyle/>
                    <a:p>
                      <a:pPr algn="ctr" fontAlgn="ctr"/>
                      <a:r>
                        <a:rPr lang="it-IT" sz="1400" b="0" i="0" u="none" strike="noStrike" dirty="0">
                          <a:solidFill>
                            <a:srgbClr val="FF0000"/>
                          </a:solidFill>
                          <a:effectLst/>
                          <a:latin typeface="Aptos Narrow" panose="020B0004020202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ctr"/>
                      <a:r>
                        <a:rPr lang="it-IT" sz="1400" b="0" i="0" u="none" strike="noStrike">
                          <a:solidFill>
                            <a:srgbClr val="000000"/>
                          </a:solidFill>
                          <a:effectLst/>
                          <a:latin typeface="Aptos Narrow" panose="020B0004020202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marL="36000" algn="l" fontAlgn="b"/>
                      <a:r>
                        <a:rPr lang="en-US" sz="1400" b="0" i="0" u="none" strike="noStrike" dirty="0">
                          <a:solidFill>
                            <a:srgbClr val="000000"/>
                          </a:solidFill>
                          <a:effectLst/>
                          <a:latin typeface="Aptos Narrow" panose="020B0004020202020204" pitchFamily="34" charset="0"/>
                        </a:rPr>
                        <a:t>Arrow Electronics, Inc </a:t>
                      </a:r>
                      <a:r>
                        <a:rPr lang="en-US" sz="800" b="0" i="0" u="none" strike="noStrike" dirty="0">
                          <a:solidFill>
                            <a:srgbClr val="000000"/>
                          </a:solidFill>
                          <a:effectLst/>
                          <a:latin typeface="Aptos Narrow" panose="020B0004020202020204" pitchFamily="34" charset="0"/>
                        </a:rPr>
                        <a:t>(only global components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USA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1" i="0" u="none" strike="noStrike">
                          <a:solidFill>
                            <a:srgbClr val="000000"/>
                          </a:solidFill>
                          <a:effectLst/>
                          <a:latin typeface="Aptos Narrow" panose="020B0004020202020204" pitchFamily="34" charset="0"/>
                        </a:rPr>
                        <a:t>25,42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0" i="0" u="none" strike="noStrike" dirty="0">
                          <a:solidFill>
                            <a:srgbClr val="FF0000"/>
                          </a:solidFill>
                          <a:effectLst/>
                          <a:latin typeface="Aptos Narrow" panose="020B0004020202020204" pitchFamily="34" charset="0"/>
                        </a:rPr>
                        <a:t>-11,7%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78,5%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4,7%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3,6%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5,7%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4,0%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3,5%</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4247724459"/>
                  </a:ext>
                </a:extLst>
              </a:tr>
              <a:tr h="0">
                <a:tc>
                  <a:txBody>
                    <a:bodyPr/>
                    <a:lstStyle/>
                    <a:p>
                      <a:pPr algn="ctr" fontAlgn="ctr"/>
                      <a:r>
                        <a:rPr lang="it-IT" sz="1400" b="0" i="0" u="none" strike="noStrike" dirty="0">
                          <a:solidFill>
                            <a:srgbClr val="000000"/>
                          </a:solidFill>
                          <a:effectLst/>
                          <a:latin typeface="Aptos Narrow" panose="020B0004020202020204" pitchFamily="34" charset="0"/>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a:solidFill>
                            <a:srgbClr val="000000"/>
                          </a:solidFill>
                          <a:effectLst/>
                          <a:latin typeface="Aptos Narrow" panose="020B0004020202020204" pitchFamily="34" charset="0"/>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algn="l" fontAlgn="b"/>
                      <a:r>
                        <a:rPr lang="it-IT" sz="1400" b="0" i="0" u="none" strike="noStrike" dirty="0">
                          <a:solidFill>
                            <a:srgbClr val="000000"/>
                          </a:solidFill>
                          <a:effectLst/>
                          <a:latin typeface="Aptos Narrow" panose="020B0004020202020204" pitchFamily="34" charset="0"/>
                        </a:rPr>
                        <a:t>WPG  Holdings LTD </a:t>
                      </a:r>
                      <a:r>
                        <a:rPr lang="it-IT" sz="800" b="0" i="0" u="none" strike="noStrike" dirty="0">
                          <a:solidFill>
                            <a:srgbClr val="000000"/>
                          </a:solidFill>
                          <a:effectLst/>
                          <a:latin typeface="Aptos Narrow" panose="020B0004020202020204" pitchFamily="34" charset="0"/>
                        </a:rPr>
                        <a:t>(</a:t>
                      </a:r>
                      <a:r>
                        <a:rPr lang="it-IT" sz="800" b="0" i="0" u="none" strike="noStrike" dirty="0" err="1">
                          <a:solidFill>
                            <a:srgbClr val="000000"/>
                          </a:solidFill>
                          <a:effectLst/>
                          <a:latin typeface="Aptos Narrow" panose="020B0004020202020204" pitchFamily="34" charset="0"/>
                        </a:rPr>
                        <a:t>owns</a:t>
                      </a:r>
                      <a:r>
                        <a:rPr lang="it-IT" sz="800" b="0" i="0" u="none" strike="noStrike" dirty="0">
                          <a:solidFill>
                            <a:srgbClr val="000000"/>
                          </a:solidFill>
                          <a:effectLst/>
                          <a:latin typeface="Aptos Narrow" panose="020B0004020202020204" pitchFamily="34" charset="0"/>
                        </a:rPr>
                        <a:t> 30% of WT </a:t>
                      </a:r>
                      <a:r>
                        <a:rPr lang="it-IT" sz="800" b="0" i="0" u="none" strike="noStrike" dirty="0" err="1">
                          <a:solidFill>
                            <a:srgbClr val="000000"/>
                          </a:solidFill>
                          <a:effectLst/>
                          <a:latin typeface="Aptos Narrow" panose="020B0004020202020204" pitchFamily="34" charset="0"/>
                        </a:rPr>
                        <a:t>Microelectronics</a:t>
                      </a:r>
                      <a:r>
                        <a:rPr lang="it-IT" sz="800" b="0" i="0" u="none" strike="noStrike" dirty="0">
                          <a:solidFill>
                            <a:srgbClr val="000000"/>
                          </a:solidFill>
                          <a:effectLst/>
                          <a:latin typeface="Aptos Narrow" panose="020B0004020202020204" pitchFamily="34" charset="0"/>
                        </a:rPr>
                        <a:t> </a:t>
                      </a:r>
                      <a:r>
                        <a:rPr lang="it-IT" sz="800" b="0" i="0" u="none" strike="noStrike" dirty="0" err="1">
                          <a:solidFill>
                            <a:srgbClr val="000000"/>
                          </a:solidFill>
                          <a:effectLst/>
                          <a:latin typeface="Aptos Narrow" panose="020B0004020202020204" pitchFamily="34" charset="0"/>
                        </a:rPr>
                        <a:t>that</a:t>
                      </a:r>
                      <a:r>
                        <a:rPr lang="it-IT" sz="800" b="0" i="0" u="none" strike="noStrike" dirty="0">
                          <a:solidFill>
                            <a:srgbClr val="000000"/>
                          </a:solidFill>
                          <a:effectLst/>
                          <a:latin typeface="Aptos Narrow" panose="020B0004020202020204" pitchFamily="34" charset="0"/>
                        </a:rPr>
                        <a:t> </a:t>
                      </a:r>
                      <a:r>
                        <a:rPr lang="it-IT" sz="800" b="0" i="0" u="none" strike="noStrike" dirty="0" err="1">
                          <a:solidFill>
                            <a:srgbClr val="000000"/>
                          </a:solidFill>
                          <a:effectLst/>
                          <a:latin typeface="Aptos Narrow" panose="020B0004020202020204" pitchFamily="34" charset="0"/>
                        </a:rPr>
                        <a:t>owns</a:t>
                      </a:r>
                      <a:r>
                        <a:rPr lang="it-IT" sz="800" b="0" i="0" u="none" strike="noStrike" dirty="0">
                          <a:solidFill>
                            <a:srgbClr val="000000"/>
                          </a:solidFill>
                          <a:effectLst/>
                          <a:latin typeface="Aptos Narrow" panose="020B0004020202020204" pitchFamily="34" charset="0"/>
                        </a:rPr>
                        <a:t> Future)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Taiwan</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a:solidFill>
                            <a:srgbClr val="000000"/>
                          </a:solidFill>
                          <a:effectLst/>
                          <a:latin typeface="Aptos Narrow" panose="020B0004020202020204" pitchFamily="34" charset="0"/>
                        </a:rPr>
                        <a:t>21,54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FF0000"/>
                          </a:solidFill>
                          <a:effectLst/>
                          <a:latin typeface="Aptos Narrow" panose="020B0004020202020204" pitchFamily="34" charset="0"/>
                        </a:rPr>
                        <a:t>-6,7%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4002816646"/>
                  </a:ext>
                </a:extLst>
              </a:tr>
              <a:tr h="0">
                <a:tc>
                  <a:txBody>
                    <a:bodyPr/>
                    <a:lstStyle/>
                    <a:p>
                      <a:pPr algn="ctr" fontAlgn="ctr"/>
                      <a:r>
                        <a:rPr lang="it-IT" sz="1400" b="0" i="0" u="none" strike="noStrike">
                          <a:solidFill>
                            <a:srgbClr val="000000"/>
                          </a:solidFill>
                          <a:effectLst/>
                          <a:latin typeface="Aptos Narrow" panose="020B0004020202020204" pitchFamily="34" charset="0"/>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ctr"/>
                      <a:r>
                        <a:rPr lang="it-IT" sz="1400" b="0" i="0" u="none" strike="noStrike">
                          <a:solidFill>
                            <a:srgbClr val="000000"/>
                          </a:solidFill>
                          <a:effectLst/>
                          <a:latin typeface="Aptos Narrow" panose="020B0004020202020204" pitchFamily="34" charset="0"/>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marL="36000" algn="l" fontAlgn="b"/>
                      <a:r>
                        <a:rPr lang="it-IT" sz="1400" b="0" i="0" u="none" strike="noStrike" dirty="0">
                          <a:solidFill>
                            <a:srgbClr val="000000"/>
                          </a:solidFill>
                          <a:effectLst/>
                          <a:latin typeface="Aptos Narrow" panose="020B0004020202020204" pitchFamily="34" charset="0"/>
                        </a:rPr>
                        <a:t>WT </a:t>
                      </a:r>
                      <a:r>
                        <a:rPr lang="it-IT" sz="1400" b="0" i="0" u="none" strike="noStrike" dirty="0" err="1">
                          <a:solidFill>
                            <a:srgbClr val="000000"/>
                          </a:solidFill>
                          <a:effectLst/>
                          <a:latin typeface="Aptos Narrow" panose="020B0004020202020204" pitchFamily="34" charset="0"/>
                        </a:rPr>
                        <a:t>Microelectronics</a:t>
                      </a:r>
                      <a:r>
                        <a:rPr lang="it-IT" sz="1400" b="0" i="0" u="none" strike="noStrike" dirty="0">
                          <a:solidFill>
                            <a:srgbClr val="000000"/>
                          </a:solidFill>
                          <a:effectLst/>
                          <a:latin typeface="Aptos Narrow" panose="020B0004020202020204" pitchFamily="34" charset="0"/>
                        </a:rPr>
                        <a:t> </a:t>
                      </a:r>
                      <a:r>
                        <a:rPr lang="it-IT" sz="800" b="0" i="0" u="none" strike="noStrike" kern="1200" dirty="0">
                          <a:solidFill>
                            <a:srgbClr val="000000"/>
                          </a:solidFill>
                          <a:effectLst/>
                          <a:latin typeface="Aptos Narrow" panose="020B0004020202020204" pitchFamily="34" charset="0"/>
                          <a:ea typeface="+mn-ea"/>
                          <a:cs typeface="+mn-cs"/>
                        </a:rPr>
                        <a:t>(</a:t>
                      </a:r>
                      <a:r>
                        <a:rPr lang="it-IT" sz="800" b="0" i="0" u="none" strike="noStrike" kern="1200" dirty="0" err="1">
                          <a:solidFill>
                            <a:srgbClr val="000000"/>
                          </a:solidFill>
                          <a:effectLst/>
                          <a:latin typeface="Aptos Narrow" panose="020B0004020202020204" pitchFamily="34" charset="0"/>
                          <a:ea typeface="+mn-ea"/>
                          <a:cs typeface="+mn-cs"/>
                        </a:rPr>
                        <a:t>owns</a:t>
                      </a:r>
                      <a:r>
                        <a:rPr lang="it-IT" sz="800" b="0" i="0" u="none" strike="noStrike" kern="1200" dirty="0">
                          <a:solidFill>
                            <a:srgbClr val="000000"/>
                          </a:solidFill>
                          <a:effectLst/>
                          <a:latin typeface="Aptos Narrow" panose="020B0004020202020204" pitchFamily="34" charset="0"/>
                          <a:ea typeface="+mn-ea"/>
                          <a:cs typeface="+mn-cs"/>
                        </a:rPr>
                        <a:t> Future from </a:t>
                      </a:r>
                      <a:r>
                        <a:rPr lang="it-IT" sz="800" b="0" i="0" u="none" strike="noStrike" kern="1200" dirty="0" err="1">
                          <a:solidFill>
                            <a:srgbClr val="000000"/>
                          </a:solidFill>
                          <a:effectLst/>
                          <a:latin typeface="Aptos Narrow" panose="020B0004020202020204" pitchFamily="34" charset="0"/>
                          <a:ea typeface="+mn-ea"/>
                          <a:cs typeface="+mn-cs"/>
                        </a:rPr>
                        <a:t>September</a:t>
                      </a:r>
                      <a:r>
                        <a:rPr lang="it-IT" sz="800" b="0" i="0" u="none" strike="noStrike" kern="1200" dirty="0">
                          <a:solidFill>
                            <a:srgbClr val="000000"/>
                          </a:solidFill>
                          <a:effectLst/>
                          <a:latin typeface="Aptos Narrow" panose="020B0004020202020204" pitchFamily="34" charset="0"/>
                          <a:ea typeface="+mn-ea"/>
                          <a:cs typeface="+mn-cs"/>
                        </a:rPr>
                        <a:t> 2023)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Taiwan</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1" i="0" u="none" strike="noStrike">
                          <a:solidFill>
                            <a:srgbClr val="000000"/>
                          </a:solidFill>
                          <a:effectLst/>
                          <a:latin typeface="Aptos Narrow" panose="020B0004020202020204" pitchFamily="34" charset="0"/>
                        </a:rPr>
                        <a:t>19,10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0" i="0" u="none" strike="noStrike" dirty="0">
                          <a:solidFill>
                            <a:srgbClr val="FF0000"/>
                          </a:solidFill>
                          <a:effectLst/>
                          <a:latin typeface="Aptos Narrow" panose="020B0004020202020204" pitchFamily="34" charset="0"/>
                        </a:rPr>
                        <a:t>-0,5%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97,8%</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4153189854"/>
                  </a:ext>
                </a:extLst>
              </a:tr>
              <a:tr h="0">
                <a:tc>
                  <a:txBody>
                    <a:bodyPr/>
                    <a:lstStyle/>
                    <a:p>
                      <a:pPr algn="ctr" fontAlgn="ctr"/>
                      <a:r>
                        <a:rPr lang="it-IT" sz="1400" b="0" i="0" u="none" strike="noStrike">
                          <a:solidFill>
                            <a:srgbClr val="000000"/>
                          </a:solidFill>
                          <a:effectLst/>
                          <a:latin typeface="Aptos Narrow" panose="020B0004020202020204" pitchFamily="34" charset="0"/>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a:solidFill>
                            <a:srgbClr val="000000"/>
                          </a:solidFill>
                          <a:effectLst/>
                          <a:latin typeface="Aptos Narrow" panose="020B0004020202020204" pitchFamily="34" charset="0"/>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algn="l" fontAlgn="b"/>
                      <a:r>
                        <a:rPr lang="it-IT" sz="1400" b="0" i="0" u="none" strike="noStrike" dirty="0" err="1">
                          <a:solidFill>
                            <a:srgbClr val="000000"/>
                          </a:solidFill>
                          <a:effectLst/>
                          <a:latin typeface="Aptos Narrow" panose="020B0004020202020204" pitchFamily="34" charset="0"/>
                        </a:rPr>
                        <a:t>Macnica</a:t>
                      </a:r>
                      <a:endParaRPr lang="it-IT" sz="1400" b="0" i="0" u="none" strike="noStrike" dirty="0">
                        <a:solidFill>
                          <a:srgbClr val="000000"/>
                        </a:solidFill>
                        <a:effectLst/>
                        <a:latin typeface="Aptos Narrow" panose="020B00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Japan</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a:solidFill>
                            <a:srgbClr val="000000"/>
                          </a:solidFill>
                          <a:effectLst/>
                          <a:latin typeface="Aptos Narrow" panose="020B0004020202020204" pitchFamily="34" charset="0"/>
                        </a:rPr>
                        <a:t>6,95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00B050"/>
                          </a:solidFill>
                          <a:effectLst/>
                          <a:latin typeface="Aptos Narrow" panose="020B0004020202020204" pitchFamily="34" charset="0"/>
                        </a:rPr>
                        <a:t>+3,4%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70,0%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8,0%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8,0%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3,0%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4248881069"/>
                  </a:ext>
                </a:extLst>
              </a:tr>
              <a:tr h="0">
                <a:tc>
                  <a:txBody>
                    <a:bodyPr/>
                    <a:lstStyle/>
                    <a:p>
                      <a:pPr algn="ctr" fontAlgn="ctr"/>
                      <a:r>
                        <a:rPr lang="it-IT" sz="1400" b="0" i="0" u="none" strike="noStrike">
                          <a:solidFill>
                            <a:srgbClr val="000000"/>
                          </a:solidFill>
                          <a:effectLst/>
                          <a:latin typeface="Aptos Narrow" panose="020B0004020202020204" pitchFamily="34" charset="0"/>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ctr"/>
                      <a:r>
                        <a:rPr lang="it-IT" sz="1400" b="0" i="0" u="none" strike="noStrike">
                          <a:solidFill>
                            <a:srgbClr val="000000"/>
                          </a:solidFill>
                          <a:effectLst/>
                          <a:latin typeface="Aptos Narrow" panose="020B0004020202020204" pitchFamily="34" charset="0"/>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marL="36000" algn="l" fontAlgn="b"/>
                      <a:r>
                        <a:rPr lang="en-US" sz="1400" b="0" i="0" u="none" strike="noStrike" dirty="0">
                          <a:solidFill>
                            <a:srgbClr val="000000"/>
                          </a:solidFill>
                          <a:effectLst/>
                          <a:latin typeface="Aptos Narrow" panose="020B0004020202020204" pitchFamily="34" charset="0"/>
                        </a:rPr>
                        <a:t>Future Electronics </a:t>
                      </a:r>
                      <a:r>
                        <a:rPr lang="en-US" sz="800" b="0" i="0" u="none" strike="noStrike" dirty="0">
                          <a:solidFill>
                            <a:srgbClr val="000000"/>
                          </a:solidFill>
                          <a:effectLst/>
                          <a:latin typeface="Aptos Narrow" panose="020B0004020202020204" pitchFamily="34" charset="0"/>
                        </a:rPr>
                        <a:t>(on September 2023 bought by WT Microelectronics)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Canada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1" i="0" u="none" strike="noStrike">
                          <a:solidFill>
                            <a:srgbClr val="000000"/>
                          </a:solidFill>
                          <a:effectLst/>
                          <a:latin typeface="Aptos Narrow" panose="020B0004020202020204" pitchFamily="34" charset="0"/>
                        </a:rPr>
                        <a:t>5,17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0" i="0" u="none" strike="noStrike" dirty="0">
                          <a:solidFill>
                            <a:srgbClr val="FF0000"/>
                          </a:solidFill>
                          <a:effectLst/>
                          <a:latin typeface="Aptos Narrow" panose="020B0004020202020204" pitchFamily="34" charset="0"/>
                        </a:rPr>
                        <a:t>-20,5%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95,1%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1,7%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3,2%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2674025256"/>
                  </a:ext>
                </a:extLst>
              </a:tr>
              <a:tr h="0">
                <a:tc>
                  <a:txBody>
                    <a:bodyPr/>
                    <a:lstStyle/>
                    <a:p>
                      <a:pPr algn="ctr" fontAlgn="ctr"/>
                      <a:r>
                        <a:rPr lang="it-IT" sz="1400" b="0" i="0" u="none" strike="noStrike" dirty="0">
                          <a:solidFill>
                            <a:srgbClr val="00B050"/>
                          </a:solidFill>
                          <a:effectLst/>
                          <a:latin typeface="Aptos Narrow" panose="020B0004020202020204" pitchFamily="34" charset="0"/>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a:solidFill>
                            <a:srgbClr val="000000"/>
                          </a:solidFill>
                          <a:effectLst/>
                          <a:latin typeface="Aptos Narrow" panose="020B0004020202020204" pitchFamily="34" charset="0"/>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algn="l" fontAlgn="b"/>
                      <a:r>
                        <a:rPr lang="it-IT" sz="1400" b="0" i="0" u="none" strike="noStrike">
                          <a:solidFill>
                            <a:srgbClr val="000000"/>
                          </a:solidFill>
                          <a:effectLst/>
                          <a:latin typeface="Aptos Narrow" panose="020B0004020202020204" pitchFamily="34" charset="0"/>
                        </a:rPr>
                        <a:t>Supreme Electronics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Taiwan</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a:solidFill>
                            <a:srgbClr val="000000"/>
                          </a:solidFill>
                          <a:effectLst/>
                          <a:latin typeface="Aptos Narrow" panose="020B0004020202020204" pitchFamily="34" charset="0"/>
                        </a:rPr>
                        <a:t>4,89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FF0000"/>
                          </a:solidFill>
                          <a:effectLst/>
                          <a:latin typeface="Aptos Narrow" panose="020B0004020202020204" pitchFamily="34" charset="0"/>
                        </a:rPr>
                        <a:t>-16,4%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98,5%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0,5%</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645149837"/>
                  </a:ext>
                </a:extLst>
              </a:tr>
              <a:tr h="0">
                <a:tc>
                  <a:txBody>
                    <a:bodyPr/>
                    <a:lstStyle/>
                    <a:p>
                      <a:pPr algn="ctr" fontAlgn="ctr"/>
                      <a:r>
                        <a:rPr lang="it-IT" sz="1400" b="0" i="0" u="none" strike="noStrike" dirty="0">
                          <a:solidFill>
                            <a:srgbClr val="FF0000"/>
                          </a:solidFill>
                          <a:effectLst/>
                          <a:latin typeface="Aptos Narrow" panose="020B0004020202020204" pitchFamily="34" charset="0"/>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ctr"/>
                      <a:r>
                        <a:rPr lang="it-IT" sz="1400" b="0" i="0" u="none" strike="noStrike">
                          <a:solidFill>
                            <a:srgbClr val="000000"/>
                          </a:solidFill>
                          <a:effectLst/>
                          <a:latin typeface="Aptos Narrow" panose="020B0004020202020204" pitchFamily="34" charset="0"/>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marL="36000" algn="l" fontAlgn="b"/>
                      <a:r>
                        <a:rPr lang="it-IT" sz="1400" b="0" i="0" u="none" strike="noStrike">
                          <a:solidFill>
                            <a:srgbClr val="000000"/>
                          </a:solidFill>
                          <a:effectLst/>
                          <a:latin typeface="Aptos Narrow" panose="020B0004020202020204" pitchFamily="34" charset="0"/>
                        </a:rPr>
                        <a:t>CECport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a:solidFill>
                            <a:srgbClr val="000000"/>
                          </a:solidFill>
                          <a:effectLst/>
                          <a:latin typeface="Aptos Narrow" panose="020B0004020202020204" pitchFamily="34" charset="0"/>
                        </a:rPr>
                        <a:t>China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1" i="0" u="none" strike="noStrike">
                          <a:solidFill>
                            <a:srgbClr val="000000"/>
                          </a:solidFill>
                          <a:effectLst/>
                          <a:latin typeface="Aptos Narrow" panose="020B0004020202020204" pitchFamily="34" charset="0"/>
                        </a:rPr>
                        <a:t>4,88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1400" b="0" i="0" u="none" strike="noStrike" dirty="0">
                          <a:solidFill>
                            <a:srgbClr val="FF0000"/>
                          </a:solidFill>
                          <a:effectLst/>
                          <a:latin typeface="Aptos Narrow" panose="020B0004020202020204" pitchFamily="34" charset="0"/>
                        </a:rPr>
                        <a:t>-24,1%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85,0%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4,0%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3,0%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tc>
                  <a:txBody>
                    <a:bodyPr/>
                    <a:lstStyle/>
                    <a:p>
                      <a:pPr algn="r" fontAlgn="b"/>
                      <a:r>
                        <a:rPr lang="it-IT" sz="800" b="0" i="0" u="none" strike="noStrike" dirty="0">
                          <a:solidFill>
                            <a:srgbClr val="002060"/>
                          </a:solidFill>
                          <a:effectLst/>
                          <a:latin typeface="Aptos Narrow" panose="020B000402020202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noFill/>
                  </a:tcPr>
                </a:tc>
                <a:extLst>
                  <a:ext uri="{0D108BD9-81ED-4DB2-BD59-A6C34878D82A}">
                    <a16:rowId xmlns:a16="http://schemas.microsoft.com/office/drawing/2014/main" val="1187824680"/>
                  </a:ext>
                </a:extLst>
              </a:tr>
              <a:tr h="0">
                <a:tc>
                  <a:txBody>
                    <a:bodyPr/>
                    <a:lstStyle/>
                    <a:p>
                      <a:pPr algn="ctr" fontAlgn="ctr"/>
                      <a:r>
                        <a:rPr lang="it-IT" sz="1400" b="0" i="0" u="none" strike="noStrike" dirty="0">
                          <a:solidFill>
                            <a:srgbClr val="00B050"/>
                          </a:solidFill>
                          <a:effectLst/>
                          <a:latin typeface="Aptos Narrow" panose="020B0004020202020204" pitchFamily="34" charset="0"/>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a:solidFill>
                            <a:srgbClr val="000000"/>
                          </a:solidFill>
                          <a:effectLst/>
                          <a:latin typeface="Aptos Narrow" panose="020B0004020202020204" pitchFamily="34" charset="0"/>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marR="0" lvl="0" indent="0" algn="l" defTabSz="457200" rtl="0" eaLnBrk="1" fontAlgn="b" latinLnBrk="0" hangingPunct="1">
                        <a:lnSpc>
                          <a:spcPct val="100000"/>
                        </a:lnSpc>
                        <a:spcBef>
                          <a:spcPts val="0"/>
                        </a:spcBef>
                        <a:spcAft>
                          <a:spcPts val="0"/>
                        </a:spcAft>
                        <a:buClrTx/>
                        <a:buSzTx/>
                        <a:buFontTx/>
                        <a:buNone/>
                        <a:tabLst/>
                        <a:defRPr/>
                      </a:pPr>
                      <a:r>
                        <a:rPr lang="it-IT" sz="1400" b="0" i="0" u="none" strike="noStrike" dirty="0" err="1">
                          <a:solidFill>
                            <a:srgbClr val="000000"/>
                          </a:solidFill>
                          <a:effectLst/>
                          <a:latin typeface="Aptos Narrow" panose="020B0004020202020204" pitchFamily="34" charset="0"/>
                        </a:rPr>
                        <a:t>Nexty</a:t>
                      </a:r>
                      <a:r>
                        <a:rPr lang="it-IT" sz="1400" b="0" i="0" u="none" strike="noStrike" dirty="0">
                          <a:solidFill>
                            <a:srgbClr val="000000"/>
                          </a:solidFill>
                          <a:effectLst/>
                          <a:latin typeface="Aptos Narrow" panose="020B0004020202020204" pitchFamily="34" charset="0"/>
                        </a:rPr>
                        <a:t> Electronics </a:t>
                      </a:r>
                      <a:r>
                        <a:rPr lang="it-IT" sz="800" b="0" i="0" u="none" strike="noStrike" dirty="0">
                          <a:solidFill>
                            <a:srgbClr val="000000"/>
                          </a:solidFill>
                          <a:effectLst/>
                          <a:latin typeface="Aptos Narrow" panose="020B0004020202020204" pitchFamily="34" charset="0"/>
                        </a:rPr>
                        <a:t>(</a:t>
                      </a:r>
                      <a:r>
                        <a:rPr lang="it-IT" sz="800" b="0" i="0" u="none" strike="noStrike" dirty="0" err="1">
                          <a:solidFill>
                            <a:srgbClr val="000000"/>
                          </a:solidFill>
                          <a:effectLst/>
                          <a:latin typeface="Aptos Narrow" panose="020B0004020202020204" pitchFamily="34" charset="0"/>
                        </a:rPr>
                        <a:t>includes</a:t>
                      </a:r>
                      <a:r>
                        <a:rPr lang="it-IT" sz="800" b="0" i="0" u="none" strike="noStrike" dirty="0">
                          <a:solidFill>
                            <a:srgbClr val="000000"/>
                          </a:solidFill>
                          <a:effectLst/>
                          <a:latin typeface="Aptos Narrow" panose="020B0004020202020204" pitchFamily="34" charset="0"/>
                        </a:rPr>
                        <a:t>  Toyota </a:t>
                      </a:r>
                      <a:r>
                        <a:rPr lang="it-IT" sz="800" b="0" i="0" u="none" strike="noStrike" dirty="0" err="1">
                          <a:solidFill>
                            <a:srgbClr val="000000"/>
                          </a:solidFill>
                          <a:effectLst/>
                          <a:latin typeface="Aptos Narrow" panose="020B0004020202020204" pitchFamily="34" charset="0"/>
                        </a:rPr>
                        <a:t>Tsusho</a:t>
                      </a:r>
                      <a:r>
                        <a:rPr lang="it-IT" sz="800" b="0" i="0" u="none" strike="noStrike" dirty="0">
                          <a:solidFill>
                            <a:srgbClr val="000000"/>
                          </a:solidFill>
                          <a:effectLst/>
                          <a:latin typeface="Aptos Narrow" panose="020B0004020202020204" pitchFamily="34" charset="0"/>
                        </a:rPr>
                        <a:t> and Tomen)</a:t>
                      </a:r>
                      <a:endParaRPr lang="it-IT" sz="1400" b="0" i="0" u="none" strike="noStrike" dirty="0">
                        <a:solidFill>
                          <a:srgbClr val="000000"/>
                        </a:solidFill>
                        <a:effectLst/>
                        <a:latin typeface="Aptos Narrow" panose="020B0004020202020204" pitchFamily="34"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dirty="0">
                          <a:solidFill>
                            <a:srgbClr val="000000"/>
                          </a:solidFill>
                          <a:effectLst/>
                          <a:latin typeface="Aptos Narrow" panose="020B0004020202020204" pitchFamily="34" charset="0"/>
                        </a:rPr>
                        <a:t>Japan</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dirty="0">
                          <a:solidFill>
                            <a:srgbClr val="000000"/>
                          </a:solidFill>
                          <a:effectLst/>
                          <a:latin typeface="Aptos Narrow" panose="020B0004020202020204" pitchFamily="34" charset="0"/>
                        </a:rPr>
                        <a:t>4,55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FF0000"/>
                          </a:solidFill>
                          <a:effectLst/>
                          <a:latin typeface="Aptos Narrow" panose="020B0004020202020204" pitchFamily="34" charset="0"/>
                        </a:rPr>
                        <a:t>-9,9%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40,3%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19,7%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17,9%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4,6%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6,4%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0,1%</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921513853"/>
                  </a:ext>
                </a:extLst>
              </a:tr>
              <a:tr h="0">
                <a:tc>
                  <a:txBody>
                    <a:bodyPr/>
                    <a:lstStyle/>
                    <a:p>
                      <a:pPr algn="ctr" fontAlgn="ctr"/>
                      <a:r>
                        <a:rPr lang="it-IT" sz="1400" b="0" i="0" u="none" strike="noStrike" dirty="0">
                          <a:solidFill>
                            <a:srgbClr val="FF0000"/>
                          </a:solidFill>
                          <a:effectLst/>
                          <a:latin typeface="Aptos Narrow" panose="020B0004020202020204" pitchFamily="34" charset="0"/>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ctr"/>
                      <a:r>
                        <a:rPr lang="it-IT" sz="1400" b="0" i="0" u="none" strike="noStrike" dirty="0">
                          <a:solidFill>
                            <a:srgbClr val="000000"/>
                          </a:solidFill>
                          <a:effectLst/>
                          <a:latin typeface="Aptos Narrow" panose="020B0004020202020204" pitchFamily="34" charset="0"/>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marL="36000" marR="0" lvl="0" indent="0" algn="l" defTabSz="457200" rtl="0" eaLnBrk="1" fontAlgn="b" latinLnBrk="0" hangingPunct="1">
                        <a:lnSpc>
                          <a:spcPct val="100000"/>
                        </a:lnSpc>
                        <a:spcBef>
                          <a:spcPts val="0"/>
                        </a:spcBef>
                        <a:spcAft>
                          <a:spcPts val="0"/>
                        </a:spcAft>
                        <a:buClrTx/>
                        <a:buSzTx/>
                        <a:buFontTx/>
                        <a:buNone/>
                        <a:tabLst/>
                        <a:defRPr/>
                      </a:pPr>
                      <a:r>
                        <a:rPr lang="it-IT" sz="1400" b="0" i="0" u="none" strike="noStrike" dirty="0">
                          <a:solidFill>
                            <a:srgbClr val="000000"/>
                          </a:solidFill>
                          <a:effectLst/>
                          <a:latin typeface="Aptos Narrow" panose="020B0004020202020204" pitchFamily="34" charset="0"/>
                        </a:rPr>
                        <a:t>Digi-Key</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FFC000"/>
                    </a:solidFill>
                  </a:tcPr>
                </a:tc>
                <a:tc>
                  <a:txBody>
                    <a:bodyPr/>
                    <a:lstStyle/>
                    <a:p>
                      <a:pPr marL="36000" algn="l" fontAlgn="b"/>
                      <a:r>
                        <a:rPr lang="it-IT" sz="1400" b="0" i="0" u="none" strike="noStrike" dirty="0">
                          <a:solidFill>
                            <a:srgbClr val="000000"/>
                          </a:solidFill>
                          <a:effectLst/>
                          <a:latin typeface="Aptos Narrow" panose="020B0004020202020204" pitchFamily="34" charset="0"/>
                        </a:rPr>
                        <a:t>USA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1" i="0" u="none" strike="noStrike" dirty="0">
                          <a:solidFill>
                            <a:srgbClr val="000000"/>
                          </a:solidFill>
                          <a:effectLst/>
                          <a:latin typeface="Aptos Narrow" panose="020B0004020202020204" pitchFamily="34" charset="0"/>
                        </a:rPr>
                        <a:t>4,15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FF0000"/>
                          </a:solidFill>
                          <a:effectLst/>
                          <a:latin typeface="Aptos Narrow" panose="020B0004020202020204" pitchFamily="34" charset="0"/>
                        </a:rPr>
                        <a:t>-24,6%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50,0%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44,0%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tc>
                  <a:txBody>
                    <a:bodyPr/>
                    <a:lstStyle/>
                    <a:p>
                      <a:pPr algn="r" fontAlgn="b"/>
                      <a:endParaRPr lang="it-IT" sz="800" b="0" i="0" u="none" strike="noStrike" dirty="0">
                        <a:solidFill>
                          <a:srgbClr val="002060"/>
                        </a:solidFill>
                        <a:effectLst/>
                        <a:latin typeface="Aptos Narrow" panose="020B000402020202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rgbClr val="44B3E1"/>
                      </a:solidFill>
                      <a:prstDash val="solid"/>
                      <a:round/>
                      <a:headEnd type="none" w="med" len="med"/>
                      <a:tailEnd type="none" w="med" len="med"/>
                    </a:lnB>
                    <a:solidFill>
                      <a:srgbClr val="C0E6F5"/>
                    </a:solidFill>
                  </a:tcPr>
                </a:tc>
                <a:extLst>
                  <a:ext uri="{0D108BD9-81ED-4DB2-BD59-A6C34878D82A}">
                    <a16:rowId xmlns:a16="http://schemas.microsoft.com/office/drawing/2014/main" val="2691052348"/>
                  </a:ext>
                </a:extLst>
              </a:tr>
              <a:tr h="0">
                <a:tc>
                  <a:txBody>
                    <a:bodyPr/>
                    <a:lstStyle/>
                    <a:p>
                      <a:pPr algn="ctr" fontAlgn="ctr"/>
                      <a:r>
                        <a:rPr lang="it-IT" sz="1400" b="0" i="0" u="none" strike="noStrike" dirty="0">
                          <a:solidFill>
                            <a:srgbClr val="00B050"/>
                          </a:solidFill>
                          <a:effectLst/>
                          <a:latin typeface="Aptos Narrow" panose="020B0004020202020204" pitchFamily="34" charset="0"/>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ctr" fontAlgn="ctr"/>
                      <a:r>
                        <a:rPr lang="it-IT" sz="1400" b="0" i="0" u="none" strike="noStrike" dirty="0">
                          <a:solidFill>
                            <a:srgbClr val="000000"/>
                          </a:solidFill>
                          <a:effectLst/>
                          <a:latin typeface="Aptos Narrow" panose="020B0004020202020204" pitchFamily="34" charset="0"/>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marL="36000" marR="0" lvl="0" indent="0" algn="l" defTabSz="457200" rtl="0" eaLnBrk="1" fontAlgn="b" latinLnBrk="0" hangingPunct="1">
                        <a:lnSpc>
                          <a:spcPct val="100000"/>
                        </a:lnSpc>
                        <a:spcBef>
                          <a:spcPts val="0"/>
                        </a:spcBef>
                        <a:spcAft>
                          <a:spcPts val="0"/>
                        </a:spcAft>
                        <a:buClrTx/>
                        <a:buSzTx/>
                        <a:buFontTx/>
                        <a:buNone/>
                        <a:tabLst/>
                        <a:defRPr/>
                      </a:pPr>
                      <a:r>
                        <a:rPr lang="it-IT" sz="1400" b="0" i="0" u="none" strike="noStrike" dirty="0">
                          <a:solidFill>
                            <a:srgbClr val="000000"/>
                          </a:solidFill>
                          <a:effectLst/>
                          <a:latin typeface="Aptos Narrow" panose="020B0004020202020204" pitchFamily="34" charset="0"/>
                        </a:rPr>
                        <a:t>TTI </a:t>
                      </a:r>
                      <a:r>
                        <a:rPr lang="it-IT" sz="800" b="0" i="0" u="none" strike="noStrike" dirty="0">
                          <a:solidFill>
                            <a:srgbClr val="000000"/>
                          </a:solidFill>
                          <a:effectLst/>
                          <a:latin typeface="Aptos Narrow" panose="020B0004020202020204" pitchFamily="34" charset="0"/>
                        </a:rPr>
                        <a:t>(</a:t>
                      </a:r>
                      <a:r>
                        <a:rPr lang="it-IT" sz="800" b="0" i="0" u="none" strike="noStrike" dirty="0" err="1">
                          <a:solidFill>
                            <a:srgbClr val="000000"/>
                          </a:solidFill>
                          <a:effectLst/>
                          <a:latin typeface="Aptos Narrow" panose="020B0004020202020204" pitchFamily="34" charset="0"/>
                        </a:rPr>
                        <a:t>does</a:t>
                      </a:r>
                      <a:r>
                        <a:rPr lang="it-IT" sz="800" b="0" i="0" u="none" strike="noStrike" dirty="0">
                          <a:solidFill>
                            <a:srgbClr val="000000"/>
                          </a:solidFill>
                          <a:effectLst/>
                          <a:latin typeface="Aptos Narrow" panose="020B0004020202020204" pitchFamily="34" charset="0"/>
                        </a:rPr>
                        <a:t> </a:t>
                      </a:r>
                      <a:r>
                        <a:rPr lang="it-IT" sz="800" b="0" i="0" u="none" strike="noStrike" dirty="0" err="1">
                          <a:solidFill>
                            <a:srgbClr val="000000"/>
                          </a:solidFill>
                          <a:effectLst/>
                          <a:latin typeface="Aptos Narrow" panose="020B0004020202020204" pitchFamily="34" charset="0"/>
                        </a:rPr>
                        <a:t>not</a:t>
                      </a:r>
                      <a:r>
                        <a:rPr lang="it-IT" sz="800" b="0" i="0" u="none" strike="noStrike" dirty="0">
                          <a:solidFill>
                            <a:srgbClr val="000000"/>
                          </a:solidFill>
                          <a:effectLst/>
                          <a:latin typeface="Aptos Narrow" panose="020B0004020202020204" pitchFamily="34" charset="0"/>
                        </a:rPr>
                        <a:t> include </a:t>
                      </a:r>
                      <a:r>
                        <a:rPr lang="it-IT" sz="800" b="0" i="0" u="none" strike="noStrike" dirty="0" err="1">
                          <a:solidFill>
                            <a:srgbClr val="000000"/>
                          </a:solidFill>
                          <a:effectLst/>
                          <a:latin typeface="Aptos Narrow" panose="020B0004020202020204" pitchFamily="34" charset="0"/>
                        </a:rPr>
                        <a:t>Mouser</a:t>
                      </a:r>
                      <a:r>
                        <a:rPr lang="it-IT" sz="800" b="0" i="0" u="none" strike="noStrike" dirty="0">
                          <a:solidFill>
                            <a:srgbClr val="000000"/>
                          </a:solidFill>
                          <a:effectLst/>
                          <a:latin typeface="Aptos Narrow" panose="020B00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ctr" fontAlgn="b"/>
                      <a:r>
                        <a:rPr lang="it-IT" sz="1400" b="0" i="0" u="none" strike="noStrike" dirty="0">
                          <a:solidFill>
                            <a:srgbClr val="000000"/>
                          </a:solidFill>
                          <a:effectLst/>
                          <a:latin typeface="Aptos Narrow" panose="020B0004020202020204" pitchFamily="34" charset="0"/>
                        </a:rPr>
                        <a:t>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36000" algn="l" fontAlgn="b"/>
                      <a:r>
                        <a:rPr lang="it-IT" sz="1400" b="0" i="0" u="none" strike="noStrike" dirty="0">
                          <a:solidFill>
                            <a:srgbClr val="000000"/>
                          </a:solidFill>
                          <a:effectLst/>
                          <a:latin typeface="Aptos Narrow" panose="020B0004020202020204" pitchFamily="34" charset="0"/>
                        </a:rPr>
                        <a:t>USA</a:t>
                      </a:r>
                    </a:p>
                  </a:txBody>
                  <a:tcPr marL="0" marR="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1400" b="1" i="0" u="none" strike="noStrike" dirty="0">
                          <a:solidFill>
                            <a:srgbClr val="000000"/>
                          </a:solidFill>
                          <a:effectLst/>
                          <a:latin typeface="Aptos Narrow" panose="020B0004020202020204" pitchFamily="34" charset="0"/>
                        </a:rPr>
                        <a:t>3,78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1400" b="0" i="0" u="none" strike="noStrike" dirty="0">
                          <a:solidFill>
                            <a:srgbClr val="00B050"/>
                          </a:solidFill>
                          <a:effectLst/>
                          <a:latin typeface="Aptos Narrow" panose="020B0004020202020204" pitchFamily="34" charset="0"/>
                        </a:rPr>
                        <a:t>+3,6%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38,0%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17,0%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12,0%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21,0%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4,0%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tc>
                  <a:txBody>
                    <a:bodyPr/>
                    <a:lstStyle/>
                    <a:p>
                      <a:pPr algn="r" fontAlgn="b"/>
                      <a:r>
                        <a:rPr lang="it-IT" sz="800" b="0" i="0" u="none" strike="noStrike" dirty="0">
                          <a:solidFill>
                            <a:srgbClr val="002060"/>
                          </a:solidFill>
                          <a:effectLst/>
                          <a:latin typeface="Aptos Narrow" panose="020B0004020202020204" pitchFamily="34" charset="0"/>
                        </a:rPr>
                        <a:t>2,0%</a:t>
                      </a:r>
                    </a:p>
                  </a:txBody>
                  <a:tcPr marL="0" marR="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44B3E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E6F5"/>
                    </a:solidFill>
                  </a:tcPr>
                </a:tc>
                <a:extLst>
                  <a:ext uri="{0D108BD9-81ED-4DB2-BD59-A6C34878D82A}">
                    <a16:rowId xmlns:a16="http://schemas.microsoft.com/office/drawing/2014/main" val="1056998071"/>
                  </a:ext>
                </a:extLst>
              </a:tr>
            </a:tbl>
          </a:graphicData>
        </a:graphic>
      </p:graphicFrame>
      <p:sp>
        <p:nvSpPr>
          <p:cNvPr id="5" name="TextBox 2">
            <a:extLst>
              <a:ext uri="{FF2B5EF4-FFF2-40B4-BE49-F238E27FC236}">
                <a16:creationId xmlns:a16="http://schemas.microsoft.com/office/drawing/2014/main" id="{D23100A4-6613-4466-84BE-C782B2891C28}"/>
              </a:ext>
            </a:extLst>
          </p:cNvPr>
          <p:cNvSpPr txBox="1"/>
          <p:nvPr/>
        </p:nvSpPr>
        <p:spPr>
          <a:xfrm>
            <a:off x="10494127" y="2992760"/>
            <a:ext cx="1136042" cy="648072"/>
          </a:xfrm>
          <a:prstGeom prst="rect">
            <a:avLst/>
          </a:prstGeom>
          <a:solidFill>
            <a:schemeClr val="tx2">
              <a:lumMod val="75000"/>
              <a:lumOff val="25000"/>
            </a:schemeClr>
          </a:solidFill>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it-IT" sz="600" dirty="0">
                <a:solidFill>
                  <a:schemeClr val="bg1"/>
                </a:solidFill>
              </a:rPr>
              <a:t>*Tipo di Distributore: </a:t>
            </a:r>
          </a:p>
          <a:p>
            <a:endParaRPr lang="it-IT" sz="600" dirty="0">
              <a:solidFill>
                <a:schemeClr val="bg1"/>
              </a:solidFill>
            </a:endParaRPr>
          </a:p>
          <a:p>
            <a:r>
              <a:rPr lang="it-IT" sz="600" dirty="0">
                <a:solidFill>
                  <a:schemeClr val="bg1"/>
                </a:solidFill>
              </a:rPr>
              <a:t>1 = </a:t>
            </a:r>
            <a:r>
              <a:rPr lang="it-IT" sz="600" dirty="0" err="1">
                <a:solidFill>
                  <a:schemeClr val="bg1"/>
                </a:solidFill>
              </a:rPr>
              <a:t>Broadline</a:t>
            </a:r>
            <a:endParaRPr lang="it-IT" sz="600" dirty="0">
              <a:solidFill>
                <a:schemeClr val="bg1"/>
              </a:solidFill>
            </a:endParaRPr>
          </a:p>
          <a:p>
            <a:r>
              <a:rPr lang="it-IT" sz="600" dirty="0">
                <a:solidFill>
                  <a:schemeClr val="bg1"/>
                </a:solidFill>
              </a:rPr>
              <a:t>2 = Specializzato</a:t>
            </a:r>
          </a:p>
          <a:p>
            <a:r>
              <a:rPr lang="it-IT" sz="600" dirty="0">
                <a:solidFill>
                  <a:schemeClr val="bg1"/>
                </a:solidFill>
              </a:rPr>
              <a:t>3 = High Service/</a:t>
            </a:r>
            <a:r>
              <a:rPr lang="it-IT" sz="600" dirty="0" err="1">
                <a:solidFill>
                  <a:schemeClr val="bg1"/>
                </a:solidFill>
              </a:rPr>
              <a:t>eCatalog</a:t>
            </a:r>
            <a:endParaRPr lang="it-IT" sz="600" dirty="0">
              <a:solidFill>
                <a:schemeClr val="bg1"/>
              </a:solidFill>
            </a:endParaRPr>
          </a:p>
          <a:p>
            <a:r>
              <a:rPr lang="it-IT" sz="600" dirty="0">
                <a:solidFill>
                  <a:schemeClr val="bg1"/>
                </a:solidFill>
              </a:rPr>
              <a:t>4 = Numero ridotto di Fornitori</a:t>
            </a:r>
          </a:p>
        </p:txBody>
      </p:sp>
      <p:pic>
        <p:nvPicPr>
          <p:cNvPr id="7" name="Picture 6">
            <a:extLst>
              <a:ext uri="{FF2B5EF4-FFF2-40B4-BE49-F238E27FC236}">
                <a16:creationId xmlns:a16="http://schemas.microsoft.com/office/drawing/2014/main" id="{BA5A45F8-1E6A-A697-2FA1-CC9893BBCB66}"/>
              </a:ext>
            </a:extLst>
          </p:cNvPr>
          <p:cNvPicPr>
            <a:picLocks noChangeAspect="1"/>
          </p:cNvPicPr>
          <p:nvPr/>
        </p:nvPicPr>
        <p:blipFill>
          <a:blip r:embed="rId3"/>
          <a:stretch>
            <a:fillRect/>
          </a:stretch>
        </p:blipFill>
        <p:spPr>
          <a:xfrm>
            <a:off x="5014292" y="3818712"/>
            <a:ext cx="532353" cy="228687"/>
          </a:xfrm>
          <a:prstGeom prst="rect">
            <a:avLst/>
          </a:prstGeom>
        </p:spPr>
      </p:pic>
      <p:pic>
        <p:nvPicPr>
          <p:cNvPr id="1028" name="Picture 4" descr="Risultato immagine per mondo">
            <a:extLst>
              <a:ext uri="{FF2B5EF4-FFF2-40B4-BE49-F238E27FC236}">
                <a16:creationId xmlns:a16="http://schemas.microsoft.com/office/drawing/2014/main" id="{C37D3321-50EC-10F3-DA10-0657A13C9A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3310" y="192657"/>
            <a:ext cx="995363" cy="8572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2F712E5-9784-FB30-3083-F04914A2789C}"/>
              </a:ext>
            </a:extLst>
          </p:cNvPr>
          <p:cNvSpPr/>
          <p:nvPr/>
        </p:nvSpPr>
        <p:spPr bwMode="auto">
          <a:xfrm>
            <a:off x="5546645" y="3640832"/>
            <a:ext cx="475759" cy="2884512"/>
          </a:xfrm>
          <a:prstGeom prst="rect">
            <a:avLst/>
          </a:prstGeom>
          <a:noFill/>
          <a:ln w="9525" cap="flat" cmpd="sng" algn="ctr">
            <a:solidFill>
              <a:srgbClr val="00B05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8" name="Rectangle 7">
            <a:extLst>
              <a:ext uri="{FF2B5EF4-FFF2-40B4-BE49-F238E27FC236}">
                <a16:creationId xmlns:a16="http://schemas.microsoft.com/office/drawing/2014/main" id="{C41E94A9-B232-34F6-FF09-123CFD850EDF}"/>
              </a:ext>
            </a:extLst>
          </p:cNvPr>
          <p:cNvSpPr/>
          <p:nvPr/>
        </p:nvSpPr>
        <p:spPr bwMode="auto">
          <a:xfrm>
            <a:off x="8254652" y="3638745"/>
            <a:ext cx="648072" cy="2884512"/>
          </a:xfrm>
          <a:prstGeom prst="rect">
            <a:avLst/>
          </a:prstGeom>
          <a:noFill/>
          <a:ln w="9525" cap="flat" cmpd="sng" algn="ctr">
            <a:solidFill>
              <a:srgbClr val="00B05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9" name="Rectangle 8">
            <a:extLst>
              <a:ext uri="{FF2B5EF4-FFF2-40B4-BE49-F238E27FC236}">
                <a16:creationId xmlns:a16="http://schemas.microsoft.com/office/drawing/2014/main" id="{A2028D7C-2EBA-5B85-E5AC-4BCBD95CF7E9}"/>
              </a:ext>
            </a:extLst>
          </p:cNvPr>
          <p:cNvSpPr/>
          <p:nvPr/>
        </p:nvSpPr>
        <p:spPr bwMode="auto">
          <a:xfrm>
            <a:off x="495232" y="4090459"/>
            <a:ext cx="7255364" cy="887576"/>
          </a:xfrm>
          <a:prstGeom prst="rect">
            <a:avLst/>
          </a:prstGeom>
          <a:noFill/>
          <a:ln w="9525" cap="flat" cmpd="sng" algn="ctr">
            <a:solidFill>
              <a:srgbClr val="00B05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
        <p:nvSpPr>
          <p:cNvPr id="10" name="Rectangle 9">
            <a:extLst>
              <a:ext uri="{FF2B5EF4-FFF2-40B4-BE49-F238E27FC236}">
                <a16:creationId xmlns:a16="http://schemas.microsoft.com/office/drawing/2014/main" id="{CAEE4797-DD42-6174-2369-50FF4E36F8EE}"/>
              </a:ext>
            </a:extLst>
          </p:cNvPr>
          <p:cNvSpPr/>
          <p:nvPr/>
        </p:nvSpPr>
        <p:spPr bwMode="auto">
          <a:xfrm>
            <a:off x="495232" y="4978036"/>
            <a:ext cx="7255364" cy="1529052"/>
          </a:xfrm>
          <a:prstGeom prst="rect">
            <a:avLst/>
          </a:prstGeom>
          <a:noFill/>
          <a:ln w="9525" cap="flat" cmpd="sng" algn="ctr">
            <a:solidFill>
              <a:srgbClr val="00B05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sz="2400" b="0" i="0" u="none" strike="noStrike" cap="none" normalizeH="0" baseline="0">
              <a:ln>
                <a:noFill/>
              </a:ln>
              <a:solidFill>
                <a:schemeClr val="tx1"/>
              </a:solidFill>
              <a:effectLst/>
              <a:latin typeface="Times" charset="0"/>
            </a:endParaRPr>
          </a:p>
        </p:txBody>
      </p:sp>
    </p:spTree>
    <p:extLst>
      <p:ext uri="{BB962C8B-B14F-4D97-AF65-F5344CB8AC3E}">
        <p14:creationId xmlns:p14="http://schemas.microsoft.com/office/powerpoint/2010/main" val="96495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A1900-681E-6C90-F794-41B105BD2756}"/>
              </a:ext>
            </a:extLst>
          </p:cNvPr>
          <p:cNvSpPr>
            <a:spLocks noGrp="1"/>
          </p:cNvSpPr>
          <p:nvPr>
            <p:ph type="title"/>
          </p:nvPr>
        </p:nvSpPr>
        <p:spPr/>
        <p:txBody>
          <a:bodyPr/>
          <a:lstStyle/>
          <a:p>
            <a:r>
              <a:rPr lang="it-IT" dirty="0"/>
              <a:t>Area Geografia e Tipologia di Componenti</a:t>
            </a:r>
          </a:p>
        </p:txBody>
      </p:sp>
      <p:graphicFrame>
        <p:nvGraphicFramePr>
          <p:cNvPr id="5" name="Chart 4">
            <a:extLst>
              <a:ext uri="{FF2B5EF4-FFF2-40B4-BE49-F238E27FC236}">
                <a16:creationId xmlns:a16="http://schemas.microsoft.com/office/drawing/2014/main" id="{AD46C066-C64B-7BF5-42EB-8337454C0D03}"/>
              </a:ext>
            </a:extLst>
          </p:cNvPr>
          <p:cNvGraphicFramePr/>
          <p:nvPr>
            <p:extLst>
              <p:ext uri="{D42A27DB-BD31-4B8C-83A1-F6EECF244321}">
                <p14:modId xmlns:p14="http://schemas.microsoft.com/office/powerpoint/2010/main" val="788620205"/>
              </p:ext>
            </p:extLst>
          </p:nvPr>
        </p:nvGraphicFramePr>
        <p:xfrm>
          <a:off x="621804" y="2240867"/>
          <a:ext cx="4350974" cy="364473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8DC46FAD-5F53-44CB-4530-CAEB69AE10F9}"/>
              </a:ext>
            </a:extLst>
          </p:cNvPr>
          <p:cNvSpPr txBox="1"/>
          <p:nvPr/>
        </p:nvSpPr>
        <p:spPr>
          <a:xfrm>
            <a:off x="333772" y="1268760"/>
            <a:ext cx="11521280" cy="369332"/>
          </a:xfrm>
          <a:prstGeom prst="rect">
            <a:avLst/>
          </a:prstGeom>
          <a:noFill/>
        </p:spPr>
        <p:txBody>
          <a:bodyPr wrap="square" rtlCol="0">
            <a:spAutoFit/>
          </a:bodyPr>
          <a:lstStyle/>
          <a:p>
            <a:pPr algn="ctr"/>
            <a:r>
              <a:rPr lang="it-IT" sz="1800" dirty="0">
                <a:latin typeface="+mn-lt"/>
              </a:rPr>
              <a:t>Ripartizione fatturati nel 2023 dei primi 50 Distributori al mondo, per un totale di </a:t>
            </a:r>
            <a:r>
              <a:rPr lang="it-IT" sz="1800" b="1" dirty="0">
                <a:latin typeface="+mn-lt"/>
              </a:rPr>
              <a:t>178 Miliardi di $</a:t>
            </a:r>
          </a:p>
        </p:txBody>
      </p:sp>
      <p:graphicFrame>
        <p:nvGraphicFramePr>
          <p:cNvPr id="11" name="Chart 10">
            <a:extLst>
              <a:ext uri="{FF2B5EF4-FFF2-40B4-BE49-F238E27FC236}">
                <a16:creationId xmlns:a16="http://schemas.microsoft.com/office/drawing/2014/main" id="{6C548A34-0FC9-886C-ABC7-12CF97F81E36}"/>
              </a:ext>
            </a:extLst>
          </p:cNvPr>
          <p:cNvGraphicFramePr/>
          <p:nvPr>
            <p:extLst>
              <p:ext uri="{D42A27DB-BD31-4B8C-83A1-F6EECF244321}">
                <p14:modId xmlns:p14="http://schemas.microsoft.com/office/powerpoint/2010/main" val="4180475191"/>
              </p:ext>
            </p:extLst>
          </p:nvPr>
        </p:nvGraphicFramePr>
        <p:xfrm>
          <a:off x="4726260" y="1988840"/>
          <a:ext cx="6696744" cy="4148787"/>
        </p:xfrm>
        <a:graphic>
          <a:graphicData uri="http://schemas.openxmlformats.org/drawingml/2006/chart">
            <c:chart xmlns:c="http://schemas.openxmlformats.org/drawingml/2006/chart" xmlns:r="http://schemas.openxmlformats.org/officeDocument/2006/relationships" r:id="rId4"/>
          </a:graphicData>
        </a:graphic>
      </p:graphicFrame>
      <p:pic>
        <p:nvPicPr>
          <p:cNvPr id="4" name="Picture 4" descr="Risultato immagine per mondo">
            <a:extLst>
              <a:ext uri="{FF2B5EF4-FFF2-40B4-BE49-F238E27FC236}">
                <a16:creationId xmlns:a16="http://schemas.microsoft.com/office/drawing/2014/main" id="{A1A17371-53B6-C80E-ADB0-AFFB413AF4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3310" y="192657"/>
            <a:ext cx="995363" cy="8572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DD61000-F595-9AEC-B4B2-CD4E8D0C5DA7}"/>
              </a:ext>
            </a:extLst>
          </p:cNvPr>
          <p:cNvSpPr txBox="1"/>
          <p:nvPr/>
        </p:nvSpPr>
        <p:spPr>
          <a:xfrm>
            <a:off x="741415" y="5814460"/>
            <a:ext cx="10704742" cy="646331"/>
          </a:xfrm>
          <a:prstGeom prst="rect">
            <a:avLst/>
          </a:prstGeom>
          <a:noFill/>
        </p:spPr>
        <p:txBody>
          <a:bodyPr wrap="square" rtlCol="0">
            <a:spAutoFit/>
          </a:bodyPr>
          <a:lstStyle/>
          <a:p>
            <a:pPr algn="just"/>
            <a:r>
              <a:rPr lang="it-IT" sz="1800" dirty="0">
                <a:latin typeface="+mn-lt"/>
              </a:rPr>
              <a:t>I Componenti Attivi sono dominanti per importi e quindi anche nel numero di Distributori: ad esempio, nei valori del TAM c’è un rapporto tra quello dei Semiconduttori e quello dei Connettori pari ad </a:t>
            </a:r>
            <a:r>
              <a:rPr lang="it-IT" sz="1800" b="1" dirty="0">
                <a:latin typeface="+mn-lt"/>
              </a:rPr>
              <a:t>1:6</a:t>
            </a:r>
          </a:p>
        </p:txBody>
      </p:sp>
      <p:pic>
        <p:nvPicPr>
          <p:cNvPr id="3074" name="Picture 2" descr="Risultato immagine per semiconduttori">
            <a:extLst>
              <a:ext uri="{FF2B5EF4-FFF2-40B4-BE49-F238E27FC236}">
                <a16:creationId xmlns:a16="http://schemas.microsoft.com/office/drawing/2014/main" id="{0BC5F60F-16DD-7456-A1A7-238CB091FA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6620" y="3655291"/>
            <a:ext cx="1435148" cy="100126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EUTSCH Circular Connectors 83723">
            <a:extLst>
              <a:ext uri="{FF2B5EF4-FFF2-40B4-BE49-F238E27FC236}">
                <a16:creationId xmlns:a16="http://schemas.microsoft.com/office/drawing/2014/main" id="{6D0DA798-FBC4-7231-3BA0-F5A4C1A782B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90356" y="2471865"/>
            <a:ext cx="737559" cy="49835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hin Film SMD Resistors">
            <a:extLst>
              <a:ext uri="{FF2B5EF4-FFF2-40B4-BE49-F238E27FC236}">
                <a16:creationId xmlns:a16="http://schemas.microsoft.com/office/drawing/2014/main" id="{E3967507-716C-AFF3-E106-22B77AE7A72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98468" y="2063699"/>
            <a:ext cx="524416" cy="354335"/>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ELECTROMECHANICAL RELAYS">
            <a:extLst>
              <a:ext uri="{FF2B5EF4-FFF2-40B4-BE49-F238E27FC236}">
                <a16:creationId xmlns:a16="http://schemas.microsoft.com/office/drawing/2014/main" id="{3460C7DA-1AC8-F4D3-FB5C-F72990D6BC7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29707" y="1785604"/>
            <a:ext cx="644925" cy="498351"/>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Risultato immagine per ASIA">
            <a:extLst>
              <a:ext uri="{FF2B5EF4-FFF2-40B4-BE49-F238E27FC236}">
                <a16:creationId xmlns:a16="http://schemas.microsoft.com/office/drawing/2014/main" id="{9FF8FE8B-0379-4152-C662-292A93C46DF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29239" y="4155924"/>
            <a:ext cx="936104" cy="66077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Risultato immagine per EMEA">
            <a:extLst>
              <a:ext uri="{FF2B5EF4-FFF2-40B4-BE49-F238E27FC236}">
                <a16:creationId xmlns:a16="http://schemas.microsoft.com/office/drawing/2014/main" id="{EE00190B-59B4-21E4-5D0D-F0B4FD91E4F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84635" y="3710653"/>
            <a:ext cx="288032" cy="275968"/>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Risultato immagine per americas">
            <a:extLst>
              <a:ext uri="{FF2B5EF4-FFF2-40B4-BE49-F238E27FC236}">
                <a16:creationId xmlns:a16="http://schemas.microsoft.com/office/drawing/2014/main" id="{F00BC0FF-FA46-4257-8818-B6EF59282D93}"/>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20602" y="3157756"/>
            <a:ext cx="314425" cy="38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045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84"/>
                                        </p:tgtEl>
                                        <p:attrNameLst>
                                          <p:attrName>style.visibility</p:attrName>
                                        </p:attrNameLst>
                                      </p:cBhvr>
                                      <p:to>
                                        <p:strVal val="visible"/>
                                      </p:to>
                                    </p:set>
                                    <p:animEffect transition="in" filter="fade">
                                      <p:cBhvr>
                                        <p:cTn id="17" dur="500"/>
                                        <p:tgtEl>
                                          <p:spTgt spid="30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90"/>
                                        </p:tgtEl>
                                        <p:attrNameLst>
                                          <p:attrName>style.visibility</p:attrName>
                                        </p:attrNameLst>
                                      </p:cBhvr>
                                      <p:to>
                                        <p:strVal val="visible"/>
                                      </p:to>
                                    </p:set>
                                    <p:animEffect transition="in" filter="fade">
                                      <p:cBhvr>
                                        <p:cTn id="22" dur="500"/>
                                        <p:tgtEl>
                                          <p:spTgt spid="30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88"/>
                                        </p:tgtEl>
                                        <p:attrNameLst>
                                          <p:attrName>style.visibility</p:attrName>
                                        </p:attrNameLst>
                                      </p:cBhvr>
                                      <p:to>
                                        <p:strVal val="visible"/>
                                      </p:to>
                                    </p:set>
                                    <p:animEffect transition="in" filter="fade">
                                      <p:cBhvr>
                                        <p:cTn id="27" dur="500"/>
                                        <p:tgtEl>
                                          <p:spTgt spid="308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4"/>
                                        </p:tgtEl>
                                        <p:attrNameLst>
                                          <p:attrName>style.visibility</p:attrName>
                                        </p:attrNameLst>
                                      </p:cBhvr>
                                      <p:to>
                                        <p:strVal val="visible"/>
                                      </p:to>
                                    </p:set>
                                    <p:anim calcmode="lin" valueType="num">
                                      <p:cBhvr additive="base">
                                        <p:cTn id="37" dur="500" fill="hold"/>
                                        <p:tgtEl>
                                          <p:spTgt spid="3074"/>
                                        </p:tgtEl>
                                        <p:attrNameLst>
                                          <p:attrName>ppt_x</p:attrName>
                                        </p:attrNameLst>
                                      </p:cBhvr>
                                      <p:tavLst>
                                        <p:tav tm="0">
                                          <p:val>
                                            <p:strVal val="#ppt_x"/>
                                          </p:val>
                                        </p:tav>
                                        <p:tav tm="100000">
                                          <p:val>
                                            <p:strVal val="#ppt_x"/>
                                          </p:val>
                                        </p:tav>
                                      </p:tavLst>
                                    </p:anim>
                                    <p:anim calcmode="lin" valueType="num">
                                      <p:cBhvr additive="base">
                                        <p:cTn id="3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6"/>
                                        </p:tgtEl>
                                        <p:attrNameLst>
                                          <p:attrName>style.visibility</p:attrName>
                                        </p:attrNameLst>
                                      </p:cBhvr>
                                      <p:to>
                                        <p:strVal val="visible"/>
                                      </p:to>
                                    </p:set>
                                    <p:anim calcmode="lin" valueType="num">
                                      <p:cBhvr additive="base">
                                        <p:cTn id="43" dur="500" fill="hold"/>
                                        <p:tgtEl>
                                          <p:spTgt spid="3076"/>
                                        </p:tgtEl>
                                        <p:attrNameLst>
                                          <p:attrName>ppt_x</p:attrName>
                                        </p:attrNameLst>
                                      </p:cBhvr>
                                      <p:tavLst>
                                        <p:tav tm="0">
                                          <p:val>
                                            <p:strVal val="#ppt_x"/>
                                          </p:val>
                                        </p:tav>
                                        <p:tav tm="100000">
                                          <p:val>
                                            <p:strVal val="#ppt_x"/>
                                          </p:val>
                                        </p:tav>
                                      </p:tavLst>
                                    </p:anim>
                                    <p:anim calcmode="lin" valueType="num">
                                      <p:cBhvr additive="base">
                                        <p:cTn id="4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078"/>
                                        </p:tgtEl>
                                        <p:attrNameLst>
                                          <p:attrName>style.visibility</p:attrName>
                                        </p:attrNameLst>
                                      </p:cBhvr>
                                      <p:to>
                                        <p:strVal val="visible"/>
                                      </p:to>
                                    </p:set>
                                    <p:anim calcmode="lin" valueType="num">
                                      <p:cBhvr additive="base">
                                        <p:cTn id="49" dur="500" fill="hold"/>
                                        <p:tgtEl>
                                          <p:spTgt spid="3078"/>
                                        </p:tgtEl>
                                        <p:attrNameLst>
                                          <p:attrName>ppt_x</p:attrName>
                                        </p:attrNameLst>
                                      </p:cBhvr>
                                      <p:tavLst>
                                        <p:tav tm="0">
                                          <p:val>
                                            <p:strVal val="#ppt_x"/>
                                          </p:val>
                                        </p:tav>
                                        <p:tav tm="100000">
                                          <p:val>
                                            <p:strVal val="#ppt_x"/>
                                          </p:val>
                                        </p:tav>
                                      </p:tavLst>
                                    </p:anim>
                                    <p:anim calcmode="lin" valueType="num">
                                      <p:cBhvr additive="base">
                                        <p:cTn id="50"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080"/>
                                        </p:tgtEl>
                                        <p:attrNameLst>
                                          <p:attrName>style.visibility</p:attrName>
                                        </p:attrNameLst>
                                      </p:cBhvr>
                                      <p:to>
                                        <p:strVal val="visible"/>
                                      </p:to>
                                    </p:set>
                                    <p:animEffect transition="in" filter="fade">
                                      <p:cBhvr>
                                        <p:cTn id="55" dur="500"/>
                                        <p:tgtEl>
                                          <p:spTgt spid="308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Graphic spid="11" grpId="0">
        <p:bldAsOne/>
      </p:bldGraphic>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Blank">
  <a:themeElements>
    <a:clrScheme name="Blu verde">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txDef>
      <a:spPr>
        <a:noFill/>
      </a:spPr>
      <a:bodyPr wrap="square" rtlCol="0">
        <a:spAutoFit/>
      </a:bodyPr>
      <a:lstStyle>
        <a:defPPr>
          <a:defRPr sz="1800" dirty="0" smtClean="0">
            <a:latin typeface="+mn-lt"/>
          </a:defRPr>
        </a:defPPr>
      </a:lstStyle>
    </a:txDef>
  </a:objectDefaults>
  <a:extraClrSchemeLst>
    <a:extraClrScheme>
      <a:clrScheme name="Blank 1">
        <a:dk1>
          <a:srgbClr val="3C505F"/>
        </a:dk1>
        <a:lt1>
          <a:srgbClr val="FFFFFF"/>
        </a:lt1>
        <a:dk2>
          <a:srgbClr val="7BAA40"/>
        </a:dk2>
        <a:lt2>
          <a:srgbClr val="7F7F7F"/>
        </a:lt2>
        <a:accent1>
          <a:srgbClr val="FF9D3D"/>
        </a:accent1>
        <a:accent2>
          <a:srgbClr val="6AC2E5"/>
        </a:accent2>
        <a:accent3>
          <a:srgbClr val="FFFFFF"/>
        </a:accent3>
        <a:accent4>
          <a:srgbClr val="324350"/>
        </a:accent4>
        <a:accent5>
          <a:srgbClr val="FFCCAF"/>
        </a:accent5>
        <a:accent6>
          <a:srgbClr val="5FB0CF"/>
        </a:accent6>
        <a:hlink>
          <a:srgbClr val="003369"/>
        </a:hlink>
        <a:folHlink>
          <a:srgbClr val="ADBFC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lectronic Center 2024 Master Template.potx" id="{4886CCFA-3A04-442B-BA9B-1D40AF1C1023}" vid="{5837B135-ACF9-4DF4-98AB-1FBAECA42BED}"/>
    </a:ext>
  </a:extLst>
</a:theme>
</file>

<file path=ppt/theme/theme2.xml><?xml version="1.0" encoding="utf-8"?>
<a:theme xmlns:a="http://schemas.openxmlformats.org/drawingml/2006/main" name="Tema di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ema di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F57531F-DA2E-4D0B-B972-50A4635C987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64339ba-2c3a-401e-90f0-741686ec6dda" xsi:nil="true"/>
    <lcf76f155ced4ddcb4097134ff3c332f xmlns="1de3e953-ffda-4443-9921-89372803c18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C1F7D01BA02A994B8B70FBA22F4C8E8D" ma:contentTypeVersion="18" ma:contentTypeDescription="Creare un nuovo documento." ma:contentTypeScope="" ma:versionID="978a0ae44b6aa779f5239923fa6857aa">
  <xsd:schema xmlns:xsd="http://www.w3.org/2001/XMLSchema" xmlns:xs="http://www.w3.org/2001/XMLSchema" xmlns:p="http://schemas.microsoft.com/office/2006/metadata/properties" xmlns:ns2="1de3e953-ffda-4443-9921-89372803c187" xmlns:ns3="d64339ba-2c3a-401e-90f0-741686ec6dda" targetNamespace="http://schemas.microsoft.com/office/2006/metadata/properties" ma:root="true" ma:fieldsID="92c70aba8f385dc0fa456980a0bde58b" ns2:_="" ns3:_="">
    <xsd:import namespace="1de3e953-ffda-4443-9921-89372803c187"/>
    <xsd:import namespace="d64339ba-2c3a-401e-90f0-741686ec6dd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e3e953-ffda-4443-9921-89372803c1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Tag immagine" ma:readOnly="false" ma:fieldId="{5cf76f15-5ced-4ddc-b409-7134ff3c332f}" ma:taxonomyMulti="true" ma:sspId="1884cd97-5d7e-42d4-84ff-5bebddcef56a" ma:termSetId="09814cd3-568e-fe90-9814-8d621ff8fb84" ma:anchorId="fba54fb3-c3e1-fe81-a776-ca4b69148c4d" ma:open="true" ma:isKeyword="false">
      <xsd:complexType>
        <xsd:sequence>
          <xsd:element ref="pc:Terms" minOccurs="0" maxOccurs="1"/>
        </xsd:sequence>
      </xsd:complex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64339ba-2c3a-401e-90f0-741686ec6d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71cf95f8-ce66-4da4-9817-97df7fbaa069}" ma:internalName="TaxCatchAll" ma:showField="CatchAllData" ma:web="d64339ba-2c3a-401e-90f0-741686ec6dda">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764499-DCA3-4396-A1C1-B461D38D920B}">
  <ds:schemaRefs>
    <ds:schemaRef ds:uri="http://purl.org/dc/elements/1.1/"/>
    <ds:schemaRef ds:uri="http://schemas.microsoft.com/office/2006/documentManagement/types"/>
    <ds:schemaRef ds:uri="http://schemas.openxmlformats.org/package/2006/metadata/core-properties"/>
    <ds:schemaRef ds:uri="http://purl.org/dc/terms/"/>
    <ds:schemaRef ds:uri="http://purl.org/dc/dcmitype/"/>
    <ds:schemaRef ds:uri="http://schemas.microsoft.com/office/infopath/2007/PartnerControls"/>
    <ds:schemaRef ds:uri="http://www.w3.org/XML/1998/namespace"/>
    <ds:schemaRef ds:uri="f364ef17-72bd-4003-a614-891ce7d99c1e"/>
    <ds:schemaRef ds:uri="5a23eaae-bb34-4bc3-a562-89f24b643e17"/>
    <ds:schemaRef ds:uri="http://schemas.microsoft.com/office/2006/metadata/properties"/>
  </ds:schemaRefs>
</ds:datastoreItem>
</file>

<file path=customXml/itemProps2.xml><?xml version="1.0" encoding="utf-8"?>
<ds:datastoreItem xmlns:ds="http://schemas.openxmlformats.org/officeDocument/2006/customXml" ds:itemID="{D87C9BD2-08E7-4CCF-8C6C-19F74E12BFA6}">
  <ds:schemaRefs>
    <ds:schemaRef ds:uri="http://schemas.microsoft.com/sharepoint/v3/contenttype/forms"/>
  </ds:schemaRefs>
</ds:datastoreItem>
</file>

<file path=customXml/itemProps3.xml><?xml version="1.0" encoding="utf-8"?>
<ds:datastoreItem xmlns:ds="http://schemas.openxmlformats.org/officeDocument/2006/customXml" ds:itemID="{5B417313-2066-4DA7-A6A2-6ABA7417A078}"/>
</file>

<file path=docProps/app.xml><?xml version="1.0" encoding="utf-8"?>
<Properties xmlns="http://schemas.openxmlformats.org/officeDocument/2006/extended-properties" xmlns:vt="http://schemas.openxmlformats.org/officeDocument/2006/docPropsVTypes">
  <Template>Electronic Center 2024 Master Template</Template>
  <TotalTime>1944</TotalTime>
  <Words>7022</Words>
  <Application>Microsoft Macintosh PowerPoint</Application>
  <PresentationFormat>Personalizzato</PresentationFormat>
  <Paragraphs>1182</Paragraphs>
  <Slides>31</Slides>
  <Notes>30</Notes>
  <HiddenSlides>0</HiddenSlides>
  <MMClips>0</MMClips>
  <ScaleCrop>false</ScaleCrop>
  <HeadingPairs>
    <vt:vector size="6" baseType="variant">
      <vt:variant>
        <vt:lpstr>Caratteri utilizzati</vt:lpstr>
      </vt:variant>
      <vt:variant>
        <vt:i4>12</vt:i4>
      </vt:variant>
      <vt:variant>
        <vt:lpstr>Tema</vt:lpstr>
      </vt:variant>
      <vt:variant>
        <vt:i4>1</vt:i4>
      </vt:variant>
      <vt:variant>
        <vt:lpstr>Titoli diapositive</vt:lpstr>
      </vt:variant>
      <vt:variant>
        <vt:i4>31</vt:i4>
      </vt:variant>
    </vt:vector>
  </HeadingPairs>
  <TitlesOfParts>
    <vt:vector size="44" baseType="lpstr">
      <vt:lpstr>-apple-system</vt:lpstr>
      <vt:lpstr>Aptos Narrow</vt:lpstr>
      <vt:lpstr>Arial</vt:lpstr>
      <vt:lpstr>Calibri</vt:lpstr>
      <vt:lpstr>Century</vt:lpstr>
      <vt:lpstr>Corbel</vt:lpstr>
      <vt:lpstr>Frank Ruhl Libre Black</vt:lpstr>
      <vt:lpstr>NewsGoth BT</vt:lpstr>
      <vt:lpstr>roboto</vt:lpstr>
      <vt:lpstr>Times</vt:lpstr>
      <vt:lpstr>Times New Roman</vt:lpstr>
      <vt:lpstr>Wingdings</vt:lpstr>
      <vt:lpstr>Blank</vt:lpstr>
      <vt:lpstr>Presentazione standard di PowerPoint</vt:lpstr>
      <vt:lpstr>Il Ruolo del Distributore</vt:lpstr>
      <vt:lpstr>I Distributori sono davvero «un male necessario?»</vt:lpstr>
      <vt:lpstr>I Servizi che «deve» erogare un Distributore</vt:lpstr>
      <vt:lpstr>Evoluzione della Distribuzione</vt:lpstr>
      <vt:lpstr>I Primi 50 Distributori a livello Mondiale coprono il 90%</vt:lpstr>
      <vt:lpstr>Nel 2023 è l’Automazione Industriale a Dominare: 34,2B$</vt:lpstr>
      <vt:lpstr>La Distribuzione nel Mondo 2023: 178B$ -8,5% vs 2022</vt:lpstr>
      <vt:lpstr>Area Geografia e Tipologia di Componenti</vt:lpstr>
      <vt:lpstr>Produttori di Semiconduttori: 545 B$ nel 2023 -8,2%</vt:lpstr>
      <vt:lpstr>World Wide TAM</vt:lpstr>
      <vt:lpstr>Da un’indagine del 2018 condotta dalla McKinsey…</vt:lpstr>
      <vt:lpstr>Valori Richiesti ai Distributori* dai Clienti dopo il COVID-19</vt:lpstr>
      <vt:lpstr>Valori nella Catena di Fornitura dei Componenti Elettronici…</vt:lpstr>
      <vt:lpstr>Il Business della Distribuzione è destinato a diventare difficile</vt:lpstr>
      <vt:lpstr>Proporzioni e Potere Contrattuale</vt:lpstr>
      <vt:lpstr>Tipologie di Distributore: il solo Fatturato non dice tutto!</vt:lpstr>
      <vt:lpstr>Esempi di Distributori Identitari, Ibridi e «salti di specie»</vt:lpstr>
      <vt:lpstr>Com’è il Tessuto Distributivo Italiano?</vt:lpstr>
      <vt:lpstr>Oltre 100 Operatori, di cui circa 50 sopra i 10M€ nel 2023</vt:lpstr>
      <vt:lpstr>I Primi 10 Distributori per Fatturato nel 2023</vt:lpstr>
      <vt:lpstr>Due Distributori sono sempre i Dominanti</vt:lpstr>
      <vt:lpstr>C’è ancora spazio per i Distributori Locali?</vt:lpstr>
      <vt:lpstr>Il Ruolo dei Clienti nel Futuro della Distribuzione</vt:lpstr>
      <vt:lpstr>Ed il Ruolo dei Fornitori nel Futuro della Distribuzione</vt:lpstr>
      <vt:lpstr>Che cosa devono capire i Distributori Regional…</vt:lpstr>
      <vt:lpstr>L’AI è nemico del Distributore?</vt:lpstr>
      <vt:lpstr>Benefici dell’AI nella Distribuzione di Componenti</vt:lpstr>
      <vt:lpstr>L’abilità della Mutazione del Virus ignota a Charles Darwin</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Alessandro Costantini</dc:creator>
  <cp:lastModifiedBy>Reggiani Laura</cp:lastModifiedBy>
  <cp:revision>2</cp:revision>
  <dcterms:created xsi:type="dcterms:W3CDTF">2024-11-08T09:58:20Z</dcterms:created>
  <dcterms:modified xsi:type="dcterms:W3CDTF">2024-11-24T11:57:44Z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0x010100C1F7D01BA02A994B8B70FBA22F4C8E8D</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y fmtid="{D5CDD505-2E9C-101B-9397-08002B2CF9AE}" pid="8" name="MediaServiceImageTags">
    <vt:lpwstr/>
  </property>
</Properties>
</file>