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3"/>
  </p:notesMasterIdLst>
  <p:sldIdLst>
    <p:sldId id="256" r:id="rId5"/>
    <p:sldId id="257" r:id="rId6"/>
    <p:sldId id="258" r:id="rId7"/>
    <p:sldId id="261" r:id="rId8"/>
    <p:sldId id="271" r:id="rId9"/>
    <p:sldId id="259" r:id="rId10"/>
    <p:sldId id="275" r:id="rId11"/>
    <p:sldId id="269" r:id="rId12"/>
    <p:sldId id="272" r:id="rId13"/>
    <p:sldId id="276" r:id="rId14"/>
    <p:sldId id="262" r:id="rId15"/>
    <p:sldId id="263" r:id="rId16"/>
    <p:sldId id="265" r:id="rId17"/>
    <p:sldId id="264" r:id="rId18"/>
    <p:sldId id="266" r:id="rId19"/>
    <p:sldId id="267" r:id="rId20"/>
    <p:sldId id="268" r:id="rId21"/>
    <p:sldId id="27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F7A835-5F4C-5145-9A23-FA03C90EC61B}" v="1" dt="2024-11-25T06:26:44.7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17"/>
    <p:restoredTop sz="94694"/>
  </p:normalViewPr>
  <p:slideViewPr>
    <p:cSldViewPr snapToGrid="0">
      <p:cViewPr varScale="1">
        <p:scale>
          <a:sx n="121" d="100"/>
          <a:sy n="121" d="100"/>
        </p:scale>
        <p:origin x="101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ggiani Laura" userId="b6602c5b-314b-4e81-b883-728801fb195b" providerId="ADAL" clId="{C4F7A835-5F4C-5145-9A23-FA03C90EC61B}"/>
    <pc:docChg chg="custSel modSld">
      <pc:chgData name="Reggiani Laura" userId="b6602c5b-314b-4e81-b883-728801fb195b" providerId="ADAL" clId="{C4F7A835-5F4C-5145-9A23-FA03C90EC61B}" dt="2024-11-25T06:27:25.007" v="15" actId="1037"/>
      <pc:docMkLst>
        <pc:docMk/>
      </pc:docMkLst>
      <pc:sldChg chg="addSp delSp modSp mod">
        <pc:chgData name="Reggiani Laura" userId="b6602c5b-314b-4e81-b883-728801fb195b" providerId="ADAL" clId="{C4F7A835-5F4C-5145-9A23-FA03C90EC61B}" dt="2024-11-25T06:27:25.007" v="15" actId="1037"/>
        <pc:sldMkLst>
          <pc:docMk/>
          <pc:sldMk cId="1901684578" sldId="261"/>
        </pc:sldMkLst>
        <pc:spChg chg="mod">
          <ac:chgData name="Reggiani Laura" userId="b6602c5b-314b-4e81-b883-728801fb195b" providerId="ADAL" clId="{C4F7A835-5F4C-5145-9A23-FA03C90EC61B}" dt="2024-11-25T06:27:25.007" v="15" actId="1037"/>
          <ac:spMkLst>
            <pc:docMk/>
            <pc:sldMk cId="1901684578" sldId="261"/>
            <ac:spMk id="9" creationId="{C81E0AED-C0EB-4257-DE08-4B8606D593CD}"/>
          </ac:spMkLst>
        </pc:spChg>
        <pc:picChg chg="del">
          <ac:chgData name="Reggiani Laura" userId="b6602c5b-314b-4e81-b883-728801fb195b" providerId="ADAL" clId="{C4F7A835-5F4C-5145-9A23-FA03C90EC61B}" dt="2024-11-25T06:26:39.197" v="0" actId="478"/>
          <ac:picMkLst>
            <pc:docMk/>
            <pc:sldMk cId="1901684578" sldId="261"/>
            <ac:picMk id="3" creationId="{00000000-0000-0000-0000-000000000000}"/>
          </ac:picMkLst>
        </pc:picChg>
        <pc:picChg chg="add mod">
          <ac:chgData name="Reggiani Laura" userId="b6602c5b-314b-4e81-b883-728801fb195b" providerId="ADAL" clId="{C4F7A835-5F4C-5145-9A23-FA03C90EC61B}" dt="2024-11-25T06:27:09.153" v="7" actId="14100"/>
          <ac:picMkLst>
            <pc:docMk/>
            <pc:sldMk cId="1901684578" sldId="261"/>
            <ac:picMk id="6" creationId="{EA22F38C-9AE1-1D59-BBE4-6063A1502BF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DD1582-2D73-4733-A5B5-917B869B8834}" type="doc">
      <dgm:prSet loTypeId="urn:microsoft.com/office/officeart/2005/8/layout/cycle3" loCatId="cycle" qsTypeId="urn:microsoft.com/office/officeart/2005/8/quickstyle/simple1" qsCatId="simple" csTypeId="urn:microsoft.com/office/officeart/2005/8/colors/accent0_3" csCatId="mainScheme" phldr="1"/>
      <dgm:spPr/>
      <dgm:t>
        <a:bodyPr/>
        <a:lstStyle/>
        <a:p>
          <a:endParaRPr lang="en-US"/>
        </a:p>
      </dgm:t>
    </dgm:pt>
    <dgm:pt modelId="{F2710B61-295D-4E41-880F-F475AA64BC05}">
      <dgm:prSet/>
      <dgm:spPr/>
      <dgm:t>
        <a:bodyPr/>
        <a:lstStyle/>
        <a:p>
          <a:r>
            <a:rPr lang="it-IT" b="1" dirty="0"/>
            <a:t>DINAMICHE CONGIUNTURALI</a:t>
          </a:r>
          <a:endParaRPr lang="en-US" dirty="0"/>
        </a:p>
      </dgm:t>
    </dgm:pt>
    <dgm:pt modelId="{7F926669-6E83-4CF7-8360-3150EF4C123C}" type="parTrans" cxnId="{2D955226-E266-41DB-86EF-5140550F9585}">
      <dgm:prSet/>
      <dgm:spPr/>
      <dgm:t>
        <a:bodyPr/>
        <a:lstStyle/>
        <a:p>
          <a:endParaRPr lang="en-US"/>
        </a:p>
      </dgm:t>
    </dgm:pt>
    <dgm:pt modelId="{5EAD52A3-F6A5-44A6-901F-C6AF6B2A10DD}" type="sibTrans" cxnId="{2D955226-E266-41DB-86EF-5140550F9585}">
      <dgm:prSet/>
      <dgm:spPr/>
      <dgm:t>
        <a:bodyPr/>
        <a:lstStyle/>
        <a:p>
          <a:endParaRPr lang="en-US"/>
        </a:p>
      </dgm:t>
    </dgm:pt>
    <dgm:pt modelId="{0EF10E2E-1925-4D49-98AB-B27E884CD8F8}">
      <dgm:prSet/>
      <dgm:spPr/>
      <dgm:t>
        <a:bodyPr/>
        <a:lstStyle/>
        <a:p>
          <a:r>
            <a:rPr lang="it-IT" b="1" dirty="0"/>
            <a:t>AUTOMOTIVE</a:t>
          </a:r>
          <a:endParaRPr lang="en-US" dirty="0"/>
        </a:p>
      </dgm:t>
    </dgm:pt>
    <dgm:pt modelId="{0BC15A33-AF9A-4EE0-B98A-871D6DCE3314}" type="parTrans" cxnId="{6A251CA2-F6DE-48D2-A063-A6AE5983DF2F}">
      <dgm:prSet/>
      <dgm:spPr/>
      <dgm:t>
        <a:bodyPr/>
        <a:lstStyle/>
        <a:p>
          <a:endParaRPr lang="en-US"/>
        </a:p>
      </dgm:t>
    </dgm:pt>
    <dgm:pt modelId="{503910B5-7997-4FDE-A246-27FD4AE29FAD}" type="sibTrans" cxnId="{6A251CA2-F6DE-48D2-A063-A6AE5983DF2F}">
      <dgm:prSet/>
      <dgm:spPr/>
      <dgm:t>
        <a:bodyPr/>
        <a:lstStyle/>
        <a:p>
          <a:endParaRPr lang="en-US"/>
        </a:p>
      </dgm:t>
    </dgm:pt>
    <dgm:pt modelId="{41FFE454-6D59-4C79-B38D-A985254FD130}">
      <dgm:prSet/>
      <dgm:spPr/>
      <dgm:t>
        <a:bodyPr/>
        <a:lstStyle/>
        <a:p>
          <a:r>
            <a:rPr lang="it-IT" b="1" dirty="0"/>
            <a:t>DISTRIBUZIONE </a:t>
          </a:r>
          <a:endParaRPr lang="en-US" dirty="0"/>
        </a:p>
      </dgm:t>
    </dgm:pt>
    <dgm:pt modelId="{2E4BB880-92FA-4F3A-9E84-4D08745F7C75}" type="parTrans" cxnId="{3327F5BF-7B85-46BB-9618-5E6F91E7EA15}">
      <dgm:prSet/>
      <dgm:spPr/>
      <dgm:t>
        <a:bodyPr/>
        <a:lstStyle/>
        <a:p>
          <a:endParaRPr lang="en-US"/>
        </a:p>
      </dgm:t>
    </dgm:pt>
    <dgm:pt modelId="{16BDCDBE-71F1-48DE-A91C-AA96947A560F}" type="sibTrans" cxnId="{3327F5BF-7B85-46BB-9618-5E6F91E7EA15}">
      <dgm:prSet/>
      <dgm:spPr/>
      <dgm:t>
        <a:bodyPr/>
        <a:lstStyle/>
        <a:p>
          <a:endParaRPr lang="en-US"/>
        </a:p>
      </dgm:t>
    </dgm:pt>
    <dgm:pt modelId="{BB1926A1-D6C1-4EAF-A8EF-01209D069AC9}">
      <dgm:prSet/>
      <dgm:spPr/>
      <dgm:t>
        <a:bodyPr/>
        <a:lstStyle/>
        <a:p>
          <a:r>
            <a:rPr lang="it-IT" b="1" dirty="0"/>
            <a:t>SUPPLY CHAIN</a:t>
          </a:r>
          <a:endParaRPr lang="en-US" dirty="0"/>
        </a:p>
      </dgm:t>
    </dgm:pt>
    <dgm:pt modelId="{116E8943-7487-4F00-B3F8-8A0A21592E12}" type="parTrans" cxnId="{501FAAF5-6B5E-4075-9F41-58D44C8F96FD}">
      <dgm:prSet/>
      <dgm:spPr/>
      <dgm:t>
        <a:bodyPr/>
        <a:lstStyle/>
        <a:p>
          <a:endParaRPr lang="en-US"/>
        </a:p>
      </dgm:t>
    </dgm:pt>
    <dgm:pt modelId="{1501B015-9FFC-43CF-A81C-C9E1BDB0F8F3}" type="sibTrans" cxnId="{501FAAF5-6B5E-4075-9F41-58D44C8F96FD}">
      <dgm:prSet/>
      <dgm:spPr/>
      <dgm:t>
        <a:bodyPr/>
        <a:lstStyle/>
        <a:p>
          <a:endParaRPr lang="en-US"/>
        </a:p>
      </dgm:t>
    </dgm:pt>
    <dgm:pt modelId="{1141BB59-8D85-4BC3-9E35-B46E4215E0DF}">
      <dgm:prSet/>
      <dgm:spPr/>
      <dgm:t>
        <a:bodyPr/>
        <a:lstStyle/>
        <a:p>
          <a:r>
            <a:rPr lang="it-IT" b="1" dirty="0"/>
            <a:t>CONNETTORI</a:t>
          </a:r>
          <a:endParaRPr lang="en-US" dirty="0"/>
        </a:p>
      </dgm:t>
    </dgm:pt>
    <dgm:pt modelId="{3DB3F6AB-2BA9-4234-A3F9-69FD6AAE2CF8}" type="parTrans" cxnId="{A852C839-9F40-4DC0-AE4F-D450AD9CE4CF}">
      <dgm:prSet/>
      <dgm:spPr/>
      <dgm:t>
        <a:bodyPr/>
        <a:lstStyle/>
        <a:p>
          <a:endParaRPr lang="en-US"/>
        </a:p>
      </dgm:t>
    </dgm:pt>
    <dgm:pt modelId="{52621D08-0D74-4E08-B802-A21619A4B8FB}" type="sibTrans" cxnId="{A852C839-9F40-4DC0-AE4F-D450AD9CE4CF}">
      <dgm:prSet/>
      <dgm:spPr/>
      <dgm:t>
        <a:bodyPr/>
        <a:lstStyle/>
        <a:p>
          <a:endParaRPr lang="en-US"/>
        </a:p>
      </dgm:t>
    </dgm:pt>
    <dgm:pt modelId="{BA9C7E92-D402-4F7F-BCC9-8BB47FA9D486}">
      <dgm:prSet/>
      <dgm:spPr/>
      <dgm:t>
        <a:bodyPr/>
        <a:lstStyle/>
        <a:p>
          <a:r>
            <a:rPr lang="it-IT" b="1" dirty="0"/>
            <a:t>COMPONENTI PASSIVI</a:t>
          </a:r>
          <a:endParaRPr lang="en-US" dirty="0"/>
        </a:p>
      </dgm:t>
    </dgm:pt>
    <dgm:pt modelId="{9230A6DD-2ABE-47C0-847E-BDFA448FBD12}" type="parTrans" cxnId="{A9D12C40-79B7-4077-A0CB-3BA95B1394C9}">
      <dgm:prSet/>
      <dgm:spPr/>
      <dgm:t>
        <a:bodyPr/>
        <a:lstStyle/>
        <a:p>
          <a:endParaRPr lang="en-US"/>
        </a:p>
      </dgm:t>
    </dgm:pt>
    <dgm:pt modelId="{DBB92A86-9C92-486E-8756-F6E8F8FD6EB7}" type="sibTrans" cxnId="{A9D12C40-79B7-4077-A0CB-3BA95B1394C9}">
      <dgm:prSet/>
      <dgm:spPr/>
      <dgm:t>
        <a:bodyPr/>
        <a:lstStyle/>
        <a:p>
          <a:endParaRPr lang="en-US"/>
        </a:p>
      </dgm:t>
    </dgm:pt>
    <dgm:pt modelId="{3E0B0CCC-DC17-4B91-986F-8D8B2958DC8F}">
      <dgm:prSet/>
      <dgm:spPr/>
      <dgm:t>
        <a:bodyPr/>
        <a:lstStyle/>
        <a:p>
          <a:r>
            <a:rPr lang="it-IT" b="1" dirty="0"/>
            <a:t>INNOVAZIONE</a:t>
          </a:r>
          <a:endParaRPr lang="en-US" dirty="0"/>
        </a:p>
      </dgm:t>
    </dgm:pt>
    <dgm:pt modelId="{1B070E4D-B77A-4AA5-9CA7-D9C68B182D71}" type="parTrans" cxnId="{6D89F8A3-2795-4B6B-BABF-4238E03DEF4C}">
      <dgm:prSet/>
      <dgm:spPr/>
      <dgm:t>
        <a:bodyPr/>
        <a:lstStyle/>
        <a:p>
          <a:endParaRPr lang="en-US"/>
        </a:p>
      </dgm:t>
    </dgm:pt>
    <dgm:pt modelId="{97B3D9C7-8FFB-45C2-90E9-ABA35E652D68}" type="sibTrans" cxnId="{6D89F8A3-2795-4B6B-BABF-4238E03DEF4C}">
      <dgm:prSet/>
      <dgm:spPr/>
      <dgm:t>
        <a:bodyPr/>
        <a:lstStyle/>
        <a:p>
          <a:endParaRPr lang="en-US"/>
        </a:p>
      </dgm:t>
    </dgm:pt>
    <dgm:pt modelId="{D2CC26DA-C4DF-4730-8E1F-D2FB2A9F10CE}">
      <dgm:prSet/>
      <dgm:spPr/>
      <dgm:t>
        <a:bodyPr/>
        <a:lstStyle/>
        <a:p>
          <a:pPr algn="ctr"/>
          <a:r>
            <a:rPr lang="it-IT" b="1" dirty="0"/>
            <a:t>FUTURO</a:t>
          </a:r>
          <a:endParaRPr lang="en-US" dirty="0"/>
        </a:p>
      </dgm:t>
    </dgm:pt>
    <dgm:pt modelId="{FD18C100-E246-48D1-80A9-612DF82C704D}" type="parTrans" cxnId="{33546001-6723-4397-BD91-30DF6A7DFF56}">
      <dgm:prSet/>
      <dgm:spPr/>
      <dgm:t>
        <a:bodyPr/>
        <a:lstStyle/>
        <a:p>
          <a:endParaRPr lang="en-US"/>
        </a:p>
      </dgm:t>
    </dgm:pt>
    <dgm:pt modelId="{863F098A-3784-4685-A522-A53AE6C09DDD}" type="sibTrans" cxnId="{33546001-6723-4397-BD91-30DF6A7DFF56}">
      <dgm:prSet/>
      <dgm:spPr/>
      <dgm:t>
        <a:bodyPr/>
        <a:lstStyle/>
        <a:p>
          <a:endParaRPr lang="en-US"/>
        </a:p>
      </dgm:t>
    </dgm:pt>
    <dgm:pt modelId="{5D19C433-4AC5-4340-B1DA-30CE3C43780D}" type="pres">
      <dgm:prSet presAssocID="{09DD1582-2D73-4733-A5B5-917B869B8834}" presName="Name0" presStyleCnt="0">
        <dgm:presLayoutVars>
          <dgm:dir/>
          <dgm:resizeHandles val="exact"/>
        </dgm:presLayoutVars>
      </dgm:prSet>
      <dgm:spPr/>
    </dgm:pt>
    <dgm:pt modelId="{51D573B6-E3E2-6B4B-BB3D-92F875910BB9}" type="pres">
      <dgm:prSet presAssocID="{09DD1582-2D73-4733-A5B5-917B869B8834}" presName="cycle" presStyleCnt="0"/>
      <dgm:spPr/>
    </dgm:pt>
    <dgm:pt modelId="{DAEBC702-474F-E546-A857-F9E5207052C4}" type="pres">
      <dgm:prSet presAssocID="{F2710B61-295D-4E41-880F-F475AA64BC05}" presName="nodeFirstNode" presStyleLbl="node1" presStyleIdx="0" presStyleCnt="8">
        <dgm:presLayoutVars>
          <dgm:bulletEnabled val="1"/>
        </dgm:presLayoutVars>
      </dgm:prSet>
      <dgm:spPr/>
    </dgm:pt>
    <dgm:pt modelId="{82D0FEAE-D373-4F47-8B14-95EC29793FD1}" type="pres">
      <dgm:prSet presAssocID="{5EAD52A3-F6A5-44A6-901F-C6AF6B2A10DD}" presName="sibTransFirstNode" presStyleLbl="bgShp" presStyleIdx="0" presStyleCnt="1"/>
      <dgm:spPr/>
    </dgm:pt>
    <dgm:pt modelId="{6958ABC9-A050-6F44-AACE-D8BB5815B2FE}" type="pres">
      <dgm:prSet presAssocID="{0EF10E2E-1925-4D49-98AB-B27E884CD8F8}" presName="nodeFollowingNodes" presStyleLbl="node1" presStyleIdx="1" presStyleCnt="8" custRadScaleRad="95228" custRadScaleInc="7370">
        <dgm:presLayoutVars>
          <dgm:bulletEnabled val="1"/>
        </dgm:presLayoutVars>
      </dgm:prSet>
      <dgm:spPr/>
    </dgm:pt>
    <dgm:pt modelId="{62B86545-05ED-ED4A-BE12-4377C7F9D55D}" type="pres">
      <dgm:prSet presAssocID="{41FFE454-6D59-4C79-B38D-A985254FD130}" presName="nodeFollowingNodes" presStyleLbl="node1" presStyleIdx="2" presStyleCnt="8" custRadScaleRad="100002" custRadScaleInc="992">
        <dgm:presLayoutVars>
          <dgm:bulletEnabled val="1"/>
        </dgm:presLayoutVars>
      </dgm:prSet>
      <dgm:spPr/>
    </dgm:pt>
    <dgm:pt modelId="{9DFF33E5-3BF0-6A40-83D3-3855F80B068F}" type="pres">
      <dgm:prSet presAssocID="{BB1926A1-D6C1-4EAF-A8EF-01209D069AC9}" presName="nodeFollowingNodes" presStyleLbl="node1" presStyleIdx="3" presStyleCnt="8" custRadScaleRad="95228" custRadScaleInc="-7370">
        <dgm:presLayoutVars>
          <dgm:bulletEnabled val="1"/>
        </dgm:presLayoutVars>
      </dgm:prSet>
      <dgm:spPr/>
    </dgm:pt>
    <dgm:pt modelId="{2DA3EF86-972D-5A41-A763-87D52200A7C7}" type="pres">
      <dgm:prSet presAssocID="{1141BB59-8D85-4BC3-9E35-B46E4215E0DF}" presName="nodeFollowingNodes" presStyleLbl="node1" presStyleIdx="4" presStyleCnt="8">
        <dgm:presLayoutVars>
          <dgm:bulletEnabled val="1"/>
        </dgm:presLayoutVars>
      </dgm:prSet>
      <dgm:spPr/>
    </dgm:pt>
    <dgm:pt modelId="{7949D952-2712-614E-87E6-531AADE1ED95}" type="pres">
      <dgm:prSet presAssocID="{BA9C7E92-D402-4F7F-BCC9-8BB47FA9D486}" presName="nodeFollowingNodes" presStyleLbl="node1" presStyleIdx="5" presStyleCnt="8" custRadScaleRad="95228" custRadScaleInc="7370">
        <dgm:presLayoutVars>
          <dgm:bulletEnabled val="1"/>
        </dgm:presLayoutVars>
      </dgm:prSet>
      <dgm:spPr/>
    </dgm:pt>
    <dgm:pt modelId="{772BFECD-D99B-DD4A-AC5E-3A6A23756E31}" type="pres">
      <dgm:prSet presAssocID="{3E0B0CCC-DC17-4B91-986F-8D8B2958DC8F}" presName="nodeFollowingNodes" presStyleLbl="node1" presStyleIdx="6" presStyleCnt="8">
        <dgm:presLayoutVars>
          <dgm:bulletEnabled val="1"/>
        </dgm:presLayoutVars>
      </dgm:prSet>
      <dgm:spPr/>
    </dgm:pt>
    <dgm:pt modelId="{0A0DEF22-771D-A346-9773-9BAEB26B5EF4}" type="pres">
      <dgm:prSet presAssocID="{D2CC26DA-C4DF-4730-8E1F-D2FB2A9F10CE}" presName="nodeFollowingNodes" presStyleLbl="node1" presStyleIdx="7" presStyleCnt="8" custRadScaleRad="95228" custRadScaleInc="-7370">
        <dgm:presLayoutVars>
          <dgm:bulletEnabled val="1"/>
        </dgm:presLayoutVars>
      </dgm:prSet>
      <dgm:spPr/>
    </dgm:pt>
  </dgm:ptLst>
  <dgm:cxnLst>
    <dgm:cxn modelId="{33546001-6723-4397-BD91-30DF6A7DFF56}" srcId="{09DD1582-2D73-4733-A5B5-917B869B8834}" destId="{D2CC26DA-C4DF-4730-8E1F-D2FB2A9F10CE}" srcOrd="7" destOrd="0" parTransId="{FD18C100-E246-48D1-80A9-612DF82C704D}" sibTransId="{863F098A-3784-4685-A522-A53AE6C09DDD}"/>
    <dgm:cxn modelId="{1E407323-CDBD-7A4A-9AA6-CB9CAE1FF221}" type="presOf" srcId="{1141BB59-8D85-4BC3-9E35-B46E4215E0DF}" destId="{2DA3EF86-972D-5A41-A763-87D52200A7C7}" srcOrd="0" destOrd="0" presId="urn:microsoft.com/office/officeart/2005/8/layout/cycle3"/>
    <dgm:cxn modelId="{2D955226-E266-41DB-86EF-5140550F9585}" srcId="{09DD1582-2D73-4733-A5B5-917B869B8834}" destId="{F2710B61-295D-4E41-880F-F475AA64BC05}" srcOrd="0" destOrd="0" parTransId="{7F926669-6E83-4CF7-8360-3150EF4C123C}" sibTransId="{5EAD52A3-F6A5-44A6-901F-C6AF6B2A10DD}"/>
    <dgm:cxn modelId="{8EA44837-039F-B946-B158-366F873113B5}" type="presOf" srcId="{BB1926A1-D6C1-4EAF-A8EF-01209D069AC9}" destId="{9DFF33E5-3BF0-6A40-83D3-3855F80B068F}" srcOrd="0" destOrd="0" presId="urn:microsoft.com/office/officeart/2005/8/layout/cycle3"/>
    <dgm:cxn modelId="{A852C839-9F40-4DC0-AE4F-D450AD9CE4CF}" srcId="{09DD1582-2D73-4733-A5B5-917B869B8834}" destId="{1141BB59-8D85-4BC3-9E35-B46E4215E0DF}" srcOrd="4" destOrd="0" parTransId="{3DB3F6AB-2BA9-4234-A3F9-69FD6AAE2CF8}" sibTransId="{52621D08-0D74-4E08-B802-A21619A4B8FB}"/>
    <dgm:cxn modelId="{B54ED13B-96A9-104B-A3F7-A1C913BA8148}" type="presOf" srcId="{5EAD52A3-F6A5-44A6-901F-C6AF6B2A10DD}" destId="{82D0FEAE-D373-4F47-8B14-95EC29793FD1}" srcOrd="0" destOrd="0" presId="urn:microsoft.com/office/officeart/2005/8/layout/cycle3"/>
    <dgm:cxn modelId="{A9D12C40-79B7-4077-A0CB-3BA95B1394C9}" srcId="{09DD1582-2D73-4733-A5B5-917B869B8834}" destId="{BA9C7E92-D402-4F7F-BCC9-8BB47FA9D486}" srcOrd="5" destOrd="0" parTransId="{9230A6DD-2ABE-47C0-847E-BDFA448FBD12}" sibTransId="{DBB92A86-9C92-486E-8756-F6E8F8FD6EB7}"/>
    <dgm:cxn modelId="{B33CC243-A223-234D-B343-75E7E89CC761}" type="presOf" srcId="{F2710B61-295D-4E41-880F-F475AA64BC05}" destId="{DAEBC702-474F-E546-A857-F9E5207052C4}" srcOrd="0" destOrd="0" presId="urn:microsoft.com/office/officeart/2005/8/layout/cycle3"/>
    <dgm:cxn modelId="{0174DB6B-569F-D040-8C25-9336EFEE2F6A}" type="presOf" srcId="{0EF10E2E-1925-4D49-98AB-B27E884CD8F8}" destId="{6958ABC9-A050-6F44-AACE-D8BB5815B2FE}" srcOrd="0" destOrd="0" presId="urn:microsoft.com/office/officeart/2005/8/layout/cycle3"/>
    <dgm:cxn modelId="{DEFF4385-8447-4F4F-A2BB-311F566104D9}" type="presOf" srcId="{D2CC26DA-C4DF-4730-8E1F-D2FB2A9F10CE}" destId="{0A0DEF22-771D-A346-9773-9BAEB26B5EF4}" srcOrd="0" destOrd="0" presId="urn:microsoft.com/office/officeart/2005/8/layout/cycle3"/>
    <dgm:cxn modelId="{6A251CA2-F6DE-48D2-A063-A6AE5983DF2F}" srcId="{09DD1582-2D73-4733-A5B5-917B869B8834}" destId="{0EF10E2E-1925-4D49-98AB-B27E884CD8F8}" srcOrd="1" destOrd="0" parTransId="{0BC15A33-AF9A-4EE0-B98A-871D6DCE3314}" sibTransId="{503910B5-7997-4FDE-A246-27FD4AE29FAD}"/>
    <dgm:cxn modelId="{6D89F8A3-2795-4B6B-BABF-4238E03DEF4C}" srcId="{09DD1582-2D73-4733-A5B5-917B869B8834}" destId="{3E0B0CCC-DC17-4B91-986F-8D8B2958DC8F}" srcOrd="6" destOrd="0" parTransId="{1B070E4D-B77A-4AA5-9CA7-D9C68B182D71}" sibTransId="{97B3D9C7-8FFB-45C2-90E9-ABA35E652D68}"/>
    <dgm:cxn modelId="{0CDD02AA-21F2-F840-8949-E342D38F2E7D}" type="presOf" srcId="{3E0B0CCC-DC17-4B91-986F-8D8B2958DC8F}" destId="{772BFECD-D99B-DD4A-AC5E-3A6A23756E31}" srcOrd="0" destOrd="0" presId="urn:microsoft.com/office/officeart/2005/8/layout/cycle3"/>
    <dgm:cxn modelId="{3327F5BF-7B85-46BB-9618-5E6F91E7EA15}" srcId="{09DD1582-2D73-4733-A5B5-917B869B8834}" destId="{41FFE454-6D59-4C79-B38D-A985254FD130}" srcOrd="2" destOrd="0" parTransId="{2E4BB880-92FA-4F3A-9E84-4D08745F7C75}" sibTransId="{16BDCDBE-71F1-48DE-A91C-AA96947A560F}"/>
    <dgm:cxn modelId="{1D0679D3-FBE6-5C41-AF44-ED20CCDEF007}" type="presOf" srcId="{BA9C7E92-D402-4F7F-BCC9-8BB47FA9D486}" destId="{7949D952-2712-614E-87E6-531AADE1ED95}" srcOrd="0" destOrd="0" presId="urn:microsoft.com/office/officeart/2005/8/layout/cycle3"/>
    <dgm:cxn modelId="{3A2EB4E8-A638-484A-B4D3-4F9E64884304}" type="presOf" srcId="{41FFE454-6D59-4C79-B38D-A985254FD130}" destId="{62B86545-05ED-ED4A-BE12-4377C7F9D55D}" srcOrd="0" destOrd="0" presId="urn:microsoft.com/office/officeart/2005/8/layout/cycle3"/>
    <dgm:cxn modelId="{501FAAF5-6B5E-4075-9F41-58D44C8F96FD}" srcId="{09DD1582-2D73-4733-A5B5-917B869B8834}" destId="{BB1926A1-D6C1-4EAF-A8EF-01209D069AC9}" srcOrd="3" destOrd="0" parTransId="{116E8943-7487-4F00-B3F8-8A0A21592E12}" sibTransId="{1501B015-9FFC-43CF-A81C-C9E1BDB0F8F3}"/>
    <dgm:cxn modelId="{FF9379FE-A808-4046-AF13-EB6B38081BB7}" type="presOf" srcId="{09DD1582-2D73-4733-A5B5-917B869B8834}" destId="{5D19C433-4AC5-4340-B1DA-30CE3C43780D}" srcOrd="0" destOrd="0" presId="urn:microsoft.com/office/officeart/2005/8/layout/cycle3"/>
    <dgm:cxn modelId="{2FC10C07-E4CE-2C47-A8CD-CC95065584B1}" type="presParOf" srcId="{5D19C433-4AC5-4340-B1DA-30CE3C43780D}" destId="{51D573B6-E3E2-6B4B-BB3D-92F875910BB9}" srcOrd="0" destOrd="0" presId="urn:microsoft.com/office/officeart/2005/8/layout/cycle3"/>
    <dgm:cxn modelId="{E1FA7E37-7590-464C-8C70-63DDF4F10DE6}" type="presParOf" srcId="{51D573B6-E3E2-6B4B-BB3D-92F875910BB9}" destId="{DAEBC702-474F-E546-A857-F9E5207052C4}" srcOrd="0" destOrd="0" presId="urn:microsoft.com/office/officeart/2005/8/layout/cycle3"/>
    <dgm:cxn modelId="{82B640D7-3837-1E47-A6AD-B6561C23EBB3}" type="presParOf" srcId="{51D573B6-E3E2-6B4B-BB3D-92F875910BB9}" destId="{82D0FEAE-D373-4F47-8B14-95EC29793FD1}" srcOrd="1" destOrd="0" presId="urn:microsoft.com/office/officeart/2005/8/layout/cycle3"/>
    <dgm:cxn modelId="{0C661E7F-B662-7D42-88D5-963D74A9130A}" type="presParOf" srcId="{51D573B6-E3E2-6B4B-BB3D-92F875910BB9}" destId="{6958ABC9-A050-6F44-AACE-D8BB5815B2FE}" srcOrd="2" destOrd="0" presId="urn:microsoft.com/office/officeart/2005/8/layout/cycle3"/>
    <dgm:cxn modelId="{C6B47934-29F2-2840-81D6-8969BF3705EF}" type="presParOf" srcId="{51D573B6-E3E2-6B4B-BB3D-92F875910BB9}" destId="{62B86545-05ED-ED4A-BE12-4377C7F9D55D}" srcOrd="3" destOrd="0" presId="urn:microsoft.com/office/officeart/2005/8/layout/cycle3"/>
    <dgm:cxn modelId="{CC6D243B-5720-B345-ADA0-917CD2DA2D5E}" type="presParOf" srcId="{51D573B6-E3E2-6B4B-BB3D-92F875910BB9}" destId="{9DFF33E5-3BF0-6A40-83D3-3855F80B068F}" srcOrd="4" destOrd="0" presId="urn:microsoft.com/office/officeart/2005/8/layout/cycle3"/>
    <dgm:cxn modelId="{112BA06A-10B6-6E4E-99D7-96EE28C05537}" type="presParOf" srcId="{51D573B6-E3E2-6B4B-BB3D-92F875910BB9}" destId="{2DA3EF86-972D-5A41-A763-87D52200A7C7}" srcOrd="5" destOrd="0" presId="urn:microsoft.com/office/officeart/2005/8/layout/cycle3"/>
    <dgm:cxn modelId="{BC450BC3-928E-EB4C-8320-D6EC99FCEDC9}" type="presParOf" srcId="{51D573B6-E3E2-6B4B-BB3D-92F875910BB9}" destId="{7949D952-2712-614E-87E6-531AADE1ED95}" srcOrd="6" destOrd="0" presId="urn:microsoft.com/office/officeart/2005/8/layout/cycle3"/>
    <dgm:cxn modelId="{FF06E9EA-8CE8-0143-AEC5-5FD29B702168}" type="presParOf" srcId="{51D573B6-E3E2-6B4B-BB3D-92F875910BB9}" destId="{772BFECD-D99B-DD4A-AC5E-3A6A23756E31}" srcOrd="7" destOrd="0" presId="urn:microsoft.com/office/officeart/2005/8/layout/cycle3"/>
    <dgm:cxn modelId="{075AF9BD-8D3E-E64A-BDD9-0A7CCD61BB26}" type="presParOf" srcId="{51D573B6-E3E2-6B4B-BB3D-92F875910BB9}" destId="{0A0DEF22-771D-A346-9773-9BAEB26B5EF4}"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D0FEAE-D373-4F47-8B14-95EC29793FD1}">
      <dsp:nvSpPr>
        <dsp:cNvPr id="0" name=""/>
        <dsp:cNvSpPr/>
      </dsp:nvSpPr>
      <dsp:spPr>
        <a:xfrm>
          <a:off x="1028043" y="-46139"/>
          <a:ext cx="5337236" cy="5337236"/>
        </a:xfrm>
        <a:prstGeom prst="circularArrow">
          <a:avLst>
            <a:gd name="adj1" fmla="val 5544"/>
            <a:gd name="adj2" fmla="val 330680"/>
            <a:gd name="adj3" fmla="val 14647532"/>
            <a:gd name="adj4" fmla="val 16875210"/>
            <a:gd name="adj5" fmla="val 5757"/>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EBC702-474F-E546-A857-F9E5207052C4}">
      <dsp:nvSpPr>
        <dsp:cNvPr id="0" name=""/>
        <dsp:cNvSpPr/>
      </dsp:nvSpPr>
      <dsp:spPr>
        <a:xfrm>
          <a:off x="2943972" y="1947"/>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DINAMICHE CONGIUNTURALI</a:t>
          </a:r>
          <a:endParaRPr lang="en-US" sz="1400" kern="1200" dirty="0"/>
        </a:p>
      </dsp:txBody>
      <dsp:txXfrm>
        <a:off x="2980715" y="38690"/>
        <a:ext cx="1431892" cy="679203"/>
      </dsp:txXfrm>
    </dsp:sp>
    <dsp:sp modelId="{6958ABC9-A050-6F44-AACE-D8BB5815B2FE}">
      <dsp:nvSpPr>
        <dsp:cNvPr id="0" name=""/>
        <dsp:cNvSpPr/>
      </dsp:nvSpPr>
      <dsp:spPr>
        <a:xfrm>
          <a:off x="4553344" y="826222"/>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AUTOMOTIVE</a:t>
          </a:r>
          <a:endParaRPr lang="en-US" sz="1400" kern="1200" dirty="0"/>
        </a:p>
      </dsp:txBody>
      <dsp:txXfrm>
        <a:off x="4590087" y="862965"/>
        <a:ext cx="1431892" cy="679203"/>
      </dsp:txXfrm>
    </dsp:sp>
    <dsp:sp modelId="{62B86545-05ED-ED4A-BE12-4377C7F9D55D}">
      <dsp:nvSpPr>
        <dsp:cNvPr id="0" name=""/>
        <dsp:cNvSpPr/>
      </dsp:nvSpPr>
      <dsp:spPr>
        <a:xfrm>
          <a:off x="5219970" y="2293717"/>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DISTRIBUZIONE </a:t>
          </a:r>
          <a:endParaRPr lang="en-US" sz="1400" kern="1200" dirty="0"/>
        </a:p>
      </dsp:txBody>
      <dsp:txXfrm>
        <a:off x="5256713" y="2330460"/>
        <a:ext cx="1431892" cy="679203"/>
      </dsp:txXfrm>
    </dsp:sp>
    <dsp:sp modelId="{9DFF33E5-3BF0-6A40-83D3-3855F80B068F}">
      <dsp:nvSpPr>
        <dsp:cNvPr id="0" name=""/>
        <dsp:cNvSpPr/>
      </dsp:nvSpPr>
      <dsp:spPr>
        <a:xfrm>
          <a:off x="4553344" y="3729686"/>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SUPPLY CHAIN</a:t>
          </a:r>
          <a:endParaRPr lang="en-US" sz="1400" kern="1200" dirty="0"/>
        </a:p>
      </dsp:txBody>
      <dsp:txXfrm>
        <a:off x="4590087" y="3766429"/>
        <a:ext cx="1431892" cy="679203"/>
      </dsp:txXfrm>
    </dsp:sp>
    <dsp:sp modelId="{2DA3EF86-972D-5A41-A763-87D52200A7C7}">
      <dsp:nvSpPr>
        <dsp:cNvPr id="0" name=""/>
        <dsp:cNvSpPr/>
      </dsp:nvSpPr>
      <dsp:spPr>
        <a:xfrm>
          <a:off x="2943972" y="4553961"/>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CONNETTORI</a:t>
          </a:r>
          <a:endParaRPr lang="en-US" sz="1400" kern="1200" dirty="0"/>
        </a:p>
      </dsp:txBody>
      <dsp:txXfrm>
        <a:off x="2980715" y="4590704"/>
        <a:ext cx="1431892" cy="679203"/>
      </dsp:txXfrm>
    </dsp:sp>
    <dsp:sp modelId="{7949D952-2712-614E-87E6-531AADE1ED95}">
      <dsp:nvSpPr>
        <dsp:cNvPr id="0" name=""/>
        <dsp:cNvSpPr/>
      </dsp:nvSpPr>
      <dsp:spPr>
        <a:xfrm>
          <a:off x="1334599" y="3729686"/>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COMPONENTI PASSIVI</a:t>
          </a:r>
          <a:endParaRPr lang="en-US" sz="1400" kern="1200" dirty="0"/>
        </a:p>
      </dsp:txBody>
      <dsp:txXfrm>
        <a:off x="1371342" y="3766429"/>
        <a:ext cx="1431892" cy="679203"/>
      </dsp:txXfrm>
    </dsp:sp>
    <dsp:sp modelId="{772BFECD-D99B-DD4A-AC5E-3A6A23756E31}">
      <dsp:nvSpPr>
        <dsp:cNvPr id="0" name=""/>
        <dsp:cNvSpPr/>
      </dsp:nvSpPr>
      <dsp:spPr>
        <a:xfrm>
          <a:off x="667965" y="2277954"/>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INNOVAZIONE</a:t>
          </a:r>
          <a:endParaRPr lang="en-US" sz="1400" kern="1200" dirty="0"/>
        </a:p>
      </dsp:txBody>
      <dsp:txXfrm>
        <a:off x="704708" y="2314697"/>
        <a:ext cx="1431892" cy="679203"/>
      </dsp:txXfrm>
    </dsp:sp>
    <dsp:sp modelId="{0A0DEF22-771D-A346-9773-9BAEB26B5EF4}">
      <dsp:nvSpPr>
        <dsp:cNvPr id="0" name=""/>
        <dsp:cNvSpPr/>
      </dsp:nvSpPr>
      <dsp:spPr>
        <a:xfrm>
          <a:off x="1334599" y="826222"/>
          <a:ext cx="1505378" cy="752689"/>
        </a:xfrm>
        <a:prstGeom prst="roundRect">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FUTURO</a:t>
          </a:r>
          <a:endParaRPr lang="en-US" sz="1400" kern="1200" dirty="0"/>
        </a:p>
      </dsp:txBody>
      <dsp:txXfrm>
        <a:off x="1371342" y="862965"/>
        <a:ext cx="1431892" cy="67920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C6F22F-EE68-4A42-BF1C-88946B5F09F3}" type="datetimeFigureOut">
              <a:rPr lang="it-IT" smtClean="0"/>
              <a:t>25/11/24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ECD058-AEF9-E04B-AA22-9769FB85A849}" type="slidenum">
              <a:rPr lang="it-IT" smtClean="0"/>
              <a:t>‹N›</a:t>
            </a:fld>
            <a:endParaRPr lang="it-IT"/>
          </a:p>
        </p:txBody>
      </p:sp>
    </p:spTree>
    <p:extLst>
      <p:ext uri="{BB962C8B-B14F-4D97-AF65-F5344CB8AC3E}">
        <p14:creationId xmlns:p14="http://schemas.microsoft.com/office/powerpoint/2010/main" val="705020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4ECD058-AEF9-E04B-AA22-9769FB85A849}" type="slidenum">
              <a:rPr lang="it-IT" smtClean="0"/>
              <a:t>6</a:t>
            </a:fld>
            <a:endParaRPr lang="it-IT"/>
          </a:p>
        </p:txBody>
      </p:sp>
    </p:spTree>
    <p:extLst>
      <p:ext uri="{BB962C8B-B14F-4D97-AF65-F5344CB8AC3E}">
        <p14:creationId xmlns:p14="http://schemas.microsoft.com/office/powerpoint/2010/main" val="2716468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4ECD058-AEF9-E04B-AA22-9769FB85A849}" type="slidenum">
              <a:rPr lang="it-IT" smtClean="0"/>
              <a:t>14</a:t>
            </a:fld>
            <a:endParaRPr lang="it-IT"/>
          </a:p>
        </p:txBody>
      </p:sp>
    </p:spTree>
    <p:extLst>
      <p:ext uri="{BB962C8B-B14F-4D97-AF65-F5344CB8AC3E}">
        <p14:creationId xmlns:p14="http://schemas.microsoft.com/office/powerpoint/2010/main" val="6044705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11/25/24</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it-IT"/>
              <a:t>Fare clic sull'icona per inserire un'immagine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11/25/24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11/25/24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ncho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48A87A34-81AB-432B-8DAE-1953F412C126}" type="datetimeFigureOut">
              <a:rPr lang="en-US" dirty="0"/>
              <a:t>11/25/24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1141410" y="3073397"/>
            <a:ext cx="4878391" cy="271780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3073397"/>
            <a:ext cx="4875210" cy="271780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11/25/24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11/25/24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11/25/24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11/25/24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11/25/24</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jpg"/><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7.png"/><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jpg"/><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EA9C8E-34F0-9FAB-1EE8-4490C1BF13BC}"/>
              </a:ext>
            </a:extLst>
          </p:cNvPr>
          <p:cNvSpPr>
            <a:spLocks noGrp="1"/>
          </p:cNvSpPr>
          <p:nvPr>
            <p:ph type="ctrTitle"/>
          </p:nvPr>
        </p:nvSpPr>
        <p:spPr>
          <a:xfrm>
            <a:off x="2434281" y="1370012"/>
            <a:ext cx="8233718" cy="4203400"/>
          </a:xfrm>
        </p:spPr>
        <p:txBody>
          <a:bodyPr>
            <a:normAutofit/>
          </a:bodyPr>
          <a:lstStyle/>
          <a:p>
            <a:pPr algn="ctr"/>
            <a:r>
              <a:rPr lang="it-IT" sz="5300" b="1" dirty="0">
                <a:effectLst/>
                <a:latin typeface="Aptos" panose="020B0004020202020204" pitchFamily="34" charset="0"/>
                <a:ea typeface="Aptos" panose="020B0004020202020204" pitchFamily="34" charset="0"/>
                <a:cs typeface="Times New Roman" panose="02020603050405020304" pitchFamily="18" charset="0"/>
              </a:rPr>
              <a:t>INDUSTRIAL ELECTRONIC </a:t>
            </a:r>
            <a:br>
              <a:rPr lang="it-IT" sz="5300" b="1" dirty="0">
                <a:effectLst/>
                <a:latin typeface="Aptos" panose="020B0004020202020204" pitchFamily="34" charset="0"/>
                <a:ea typeface="Aptos" panose="020B0004020202020204" pitchFamily="34" charset="0"/>
                <a:cs typeface="Times New Roman" panose="02020603050405020304" pitchFamily="18" charset="0"/>
              </a:rPr>
            </a:br>
            <a:r>
              <a:rPr lang="it-IT" sz="5300" b="1" dirty="0">
                <a:effectLst/>
                <a:latin typeface="Aptos" panose="020B0004020202020204" pitchFamily="34" charset="0"/>
                <a:ea typeface="Aptos" panose="020B0004020202020204" pitchFamily="34" charset="0"/>
                <a:cs typeface="Times New Roman" panose="02020603050405020304" pitchFamily="18" charset="0"/>
              </a:rPr>
              <a:t>MARKET SUMMIT 2024</a:t>
            </a:r>
            <a:br>
              <a:rPr lang="it-IT" sz="4000" u="sng" dirty="0">
                <a:effectLst/>
                <a:latin typeface="Aptos" panose="020B0004020202020204" pitchFamily="34" charset="0"/>
                <a:ea typeface="Aptos" panose="020B0004020202020204" pitchFamily="34" charset="0"/>
                <a:cs typeface="Times New Roman" panose="02020603050405020304" pitchFamily="18" charset="0"/>
              </a:rPr>
            </a:br>
            <a:br>
              <a:rPr lang="it-IT" sz="3200" u="sng" dirty="0">
                <a:effectLst/>
                <a:latin typeface="Aptos" panose="020B0004020202020204" pitchFamily="34" charset="0"/>
                <a:ea typeface="Aptos" panose="020B0004020202020204" pitchFamily="34" charset="0"/>
                <a:cs typeface="Times New Roman" panose="02020603050405020304" pitchFamily="18" charset="0"/>
              </a:rPr>
            </a:br>
            <a:r>
              <a:rPr lang="it-IT" sz="3200" dirty="0"/>
              <a:t>Andamenti di mercato attuali </a:t>
            </a:r>
            <a:br>
              <a:rPr lang="it-IT" sz="3200" dirty="0"/>
            </a:br>
            <a:r>
              <a:rPr lang="it-IT" sz="3200" dirty="0"/>
              <a:t>e tendenze future </a:t>
            </a:r>
            <a:br>
              <a:rPr lang="it-IT" sz="3200" dirty="0"/>
            </a:br>
            <a:r>
              <a:rPr lang="it-IT" sz="3200" dirty="0"/>
              <a:t>dell’elettronica industriale</a:t>
            </a:r>
          </a:p>
        </p:txBody>
      </p:sp>
      <p:sp>
        <p:nvSpPr>
          <p:cNvPr id="3" name="Sottotitolo 2">
            <a:extLst>
              <a:ext uri="{FF2B5EF4-FFF2-40B4-BE49-F238E27FC236}">
                <a16:creationId xmlns:a16="http://schemas.microsoft.com/office/drawing/2014/main" id="{A752F536-0031-EEC8-542E-DEEA60BC16A3}"/>
              </a:ext>
            </a:extLst>
          </p:cNvPr>
          <p:cNvSpPr>
            <a:spLocks noGrp="1"/>
          </p:cNvSpPr>
          <p:nvPr>
            <p:ph type="subTitle" idx="1"/>
          </p:nvPr>
        </p:nvSpPr>
        <p:spPr>
          <a:xfrm>
            <a:off x="2335427" y="5735638"/>
            <a:ext cx="8332572" cy="825799"/>
          </a:xfrm>
        </p:spPr>
        <p:txBody>
          <a:bodyPr>
            <a:normAutofit lnSpcReduction="10000"/>
          </a:bodyPr>
          <a:lstStyle/>
          <a:p>
            <a:pPr algn="ctr"/>
            <a:r>
              <a:rPr lang="it-IT" sz="1800" kern="100" dirty="0">
                <a:effectLst/>
                <a:latin typeface="Aptos" panose="020B0004020202020204" pitchFamily="34" charset="0"/>
                <a:ea typeface="Aptos" panose="020B0004020202020204" pitchFamily="34" charset="0"/>
                <a:cs typeface="Times New Roman" panose="02020603050405020304" pitchFamily="18" charset="0"/>
              </a:rPr>
              <a:t>lunedì 25 novembre 2024</a:t>
            </a:r>
          </a:p>
          <a:p>
            <a:pPr algn="ctr"/>
            <a:r>
              <a:rPr lang="it-IT" sz="1800" kern="100" dirty="0">
                <a:effectLst/>
                <a:latin typeface="Aptos" panose="020B0004020202020204" pitchFamily="34" charset="0"/>
                <a:ea typeface="Aptos" panose="020B0004020202020204" pitchFamily="34" charset="0"/>
                <a:cs typeface="Times New Roman" panose="02020603050405020304" pitchFamily="18" charset="0"/>
              </a:rPr>
              <a:t>Milano, Grand Hotel Villa Torretta </a:t>
            </a:r>
          </a:p>
          <a:p>
            <a:pPr algn="ctr"/>
            <a:endParaRPr lang="it-IT" dirty="0"/>
          </a:p>
        </p:txBody>
      </p:sp>
      <p:pic>
        <p:nvPicPr>
          <p:cNvPr id="10" name="Immagine 9" descr="Immagine che contiene testo, Carattere, grafica, Elementi grafici&#10;&#10;Descrizione generata automaticamente">
            <a:extLst>
              <a:ext uri="{FF2B5EF4-FFF2-40B4-BE49-F238E27FC236}">
                <a16:creationId xmlns:a16="http://schemas.microsoft.com/office/drawing/2014/main" id="{83A10F48-8976-5CA3-855A-5792F095788A}"/>
              </a:ext>
            </a:extLst>
          </p:cNvPr>
          <p:cNvPicPr>
            <a:picLocks noChangeAspect="1"/>
          </p:cNvPicPr>
          <p:nvPr/>
        </p:nvPicPr>
        <p:blipFill>
          <a:blip r:embed="rId2"/>
          <a:stretch>
            <a:fillRect/>
          </a:stretch>
        </p:blipFill>
        <p:spPr>
          <a:xfrm>
            <a:off x="3459891" y="270683"/>
            <a:ext cx="5976971" cy="1073987"/>
          </a:xfrm>
          <a:prstGeom prst="rect">
            <a:avLst/>
          </a:prstGeom>
        </p:spPr>
      </p:pic>
    </p:spTree>
    <p:extLst>
      <p:ext uri="{BB962C8B-B14F-4D97-AF65-F5344CB8AC3E}">
        <p14:creationId xmlns:p14="http://schemas.microsoft.com/office/powerpoint/2010/main" val="4267045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FA8822-E3E4-6E84-795B-8EEF23E33126}"/>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E0C24BA5-23B5-E185-306E-E6895693E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797DDBDD-C845-F8A2-26D8-00C2A2CAE3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CCAFE80A-FF8A-DC64-02BC-70120554D79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1E51DBAC-BC9F-9AD8-94C6-46974C1687E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CFD00DDA-9039-D402-01EE-60522C56141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ECC8F3BF-7DC4-D9B0-3BDF-E07BA39E0BD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0DA0DC44-27CB-3AC8-D8C8-CD766E9E4FE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D451EF4D-4DF2-4EDD-E9E1-1DAF5AF5A5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310DA451-2AC9-9580-D3C7-0026C4ED8A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729E5DF8-610B-1ABF-D8DB-3C6689DBA3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987C3256-4BBB-FE51-B451-666D97D92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C01A52B0-757C-8E02-4B71-769EC97ED6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0B19D854-30DA-575A-28BA-B53379F2E9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F126C391-717C-AACE-F403-703244C72B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78B5C923-A5C1-CB53-7D51-731859678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0DF25396-9EB9-3417-5397-8470F29702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0DE63436-7DD9-ED8D-72E2-120A045F5C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2E2FE7BD-5539-B4D8-A59A-31E2635669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33B368B9-9721-7909-15E7-7FC4DF2D558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741E29E5-1AF6-C349-6FCE-F8000F7B8D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F6384901-A3AC-FE4D-F834-2763A3270D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9786B6A1-C716-A0CB-7AB6-B4624A8E648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A87EB694-B77A-02E3-01E5-5E7F5ACFAB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C1A32744-621B-6DF2-5A2C-0CD4CB854C4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B35B912B-CEA6-9F3F-0DA5-B60B29686E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CD46655A-B41A-A3C2-C6DD-3668DD5A502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D1563007-542B-CFF0-7254-7F85F2F398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92B577A1-E57B-05D6-4077-4D446EDAAEF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195C2975-1C9C-D75F-431B-4446B5AE2B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B7E7AEF2-C5AF-78F0-3239-7B2DC7AA78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B39FD2C5-5867-F40F-DED2-F76504E4F5B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66E17123-E4A3-1417-2D69-5DC7399308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304434DF-936F-980D-AE91-302D9C5A13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9FDFD70F-4D01-1138-712E-E8FD09C32E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D7B722A4-B8E7-BF13-542D-FAD2A447949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9EE2EC09-659C-B0AB-3EEF-97F86DA09A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A7C3070E-14E5-64A3-A85D-AA5DDCD82D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7BB2A04D-D54F-F1E1-645D-B1D2916F1AC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728DD4E3-8A07-B6E8-81FF-F7EE93187E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CF8624EE-A000-47BF-0202-F34BBACF50C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19C2FAFD-9991-A552-687A-3ABB04AE3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E0D9712E-C0A9-1C5E-8167-4B322C26EBF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922EA367-D185-A479-0627-841EC585B24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882158DC-0AC5-F84A-3D20-759F8F78D2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91C8F6A1-D2E7-64FB-B7A4-46E817B158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9CAB302F-58B1-E819-0E73-DAE333EAD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58F9AC98-1584-678B-261B-50AAB072D14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BF7CB08F-8A9D-3182-090A-CCCEBA44AB1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83D7B294-44B2-8700-F408-6BF54A3A3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C302B1B9-467C-BFC5-C966-A8982AA5C8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18C837C9-0B11-68C5-58AD-BB14B370D5F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E019E3A4-2A07-C821-D9AB-F7813AD32E9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65B600C7-9946-7905-06EC-991EDCB39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2649C236-097D-7005-08B1-E292945710F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8AA7D771-7D40-2D35-4D96-0C3FF9C2D9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B7B44913-1820-85FE-B1CC-D010EC1E741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DCA25A33-F7F0-8FC3-71A8-6D9A7FD224B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E41C198A-8759-BC82-1C09-22D5A8241294}"/>
              </a:ext>
            </a:extLst>
          </p:cNvPr>
          <p:cNvSpPr>
            <a:spLocks noGrp="1"/>
          </p:cNvSpPr>
          <p:nvPr>
            <p:ph type="ctrTitle"/>
          </p:nvPr>
        </p:nvSpPr>
        <p:spPr>
          <a:xfrm>
            <a:off x="1876425" y="316524"/>
            <a:ext cx="5201086" cy="2579076"/>
          </a:xfrm>
        </p:spPr>
        <p:txBody>
          <a:bodyPr>
            <a:normAutofit/>
          </a:bodyPr>
          <a:lstStyle/>
          <a:p>
            <a:r>
              <a:rPr lang="it-IT" sz="3000" b="1"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COSIMO MUSCA</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presidente DI ANIE </a:t>
            </a:r>
            <a:br>
              <a:rPr lang="it-IT" sz="3000" dirty="0">
                <a:solidFill>
                  <a:srgbClr val="FFFFFF"/>
                </a:solidFill>
              </a:rPr>
            </a:br>
            <a:r>
              <a:rPr lang="it-IT" sz="3000" dirty="0">
                <a:solidFill>
                  <a:srgbClr val="FFFFFF"/>
                </a:solidFill>
              </a:rPr>
              <a:t>associazione Componenti elettronici </a:t>
            </a:r>
          </a:p>
        </p:txBody>
      </p:sp>
      <p:sp>
        <p:nvSpPr>
          <p:cNvPr id="3" name="Sottotitolo 2">
            <a:extLst>
              <a:ext uri="{FF2B5EF4-FFF2-40B4-BE49-F238E27FC236}">
                <a16:creationId xmlns:a16="http://schemas.microsoft.com/office/drawing/2014/main" id="{9E57F6C7-A4F2-3740-9A02-9F9E0D1D5106}"/>
              </a:ext>
            </a:extLst>
          </p:cNvPr>
          <p:cNvSpPr>
            <a:spLocks noGrp="1"/>
          </p:cNvSpPr>
          <p:nvPr>
            <p:ph type="subTitle" idx="1"/>
          </p:nvPr>
        </p:nvSpPr>
        <p:spPr>
          <a:xfrm>
            <a:off x="1876424" y="3463375"/>
            <a:ext cx="5231513" cy="2579075"/>
          </a:xfrm>
        </p:spPr>
        <p:txBody>
          <a:bodyPr>
            <a:noAutofit/>
          </a:bodyPr>
          <a:lstStyle/>
          <a:p>
            <a:pPr>
              <a:lnSpc>
                <a:spcPct val="110000"/>
              </a:lnSpc>
            </a:pPr>
            <a:r>
              <a:rPr lang="it-IT" sz="1400" b="1" cap="none" dirty="0" err="1">
                <a:solidFill>
                  <a:schemeClr val="bg2"/>
                </a:solidFill>
                <a:effectLst/>
                <a:latin typeface="Arial" panose="020B0604020202020204" pitchFamily="34" charset="0"/>
                <a:ea typeface="Times New Roman" panose="02020603050405020304" pitchFamily="18" charset="0"/>
              </a:rPr>
              <a:t>Deputy</a:t>
            </a:r>
            <a:r>
              <a:rPr lang="it-IT" sz="1400" b="1" cap="none" dirty="0">
                <a:solidFill>
                  <a:schemeClr val="bg2"/>
                </a:solidFill>
                <a:effectLst/>
                <a:latin typeface="Arial" panose="020B0604020202020204" pitchFamily="34" charset="0"/>
                <a:ea typeface="Times New Roman" panose="02020603050405020304" pitchFamily="18" charset="0"/>
              </a:rPr>
              <a:t> Head of </a:t>
            </a:r>
            <a:r>
              <a:rPr lang="it-IT" sz="1400" b="1" cap="none" dirty="0" err="1">
                <a:solidFill>
                  <a:schemeClr val="bg2"/>
                </a:solidFill>
                <a:latin typeface="Arial" panose="020B0604020202020204" pitchFamily="34" charset="0"/>
                <a:ea typeface="Times New Roman" panose="02020603050405020304" pitchFamily="18" charset="0"/>
              </a:rPr>
              <a:t>I</a:t>
            </a:r>
            <a:r>
              <a:rPr lang="it-IT" sz="1400" b="1" cap="none" dirty="0" err="1">
                <a:solidFill>
                  <a:schemeClr val="bg2"/>
                </a:solidFill>
                <a:effectLst/>
                <a:latin typeface="Arial" panose="020B0604020202020204" pitchFamily="34" charset="0"/>
                <a:ea typeface="Times New Roman" panose="02020603050405020304" pitchFamily="18" charset="0"/>
              </a:rPr>
              <a:t>taly</a:t>
            </a:r>
            <a:r>
              <a:rPr lang="it-IT" sz="1400" b="1" cap="none" dirty="0">
                <a:solidFill>
                  <a:schemeClr val="bg2"/>
                </a:solidFill>
                <a:effectLst/>
                <a:latin typeface="Arial" panose="020B0604020202020204" pitchFamily="34" charset="0"/>
                <a:ea typeface="Times New Roman" panose="02020603050405020304" pitchFamily="18" charset="0"/>
              </a:rPr>
              <a:t> Public Affairs di STMicroelectronics </a:t>
            </a:r>
            <a:r>
              <a:rPr lang="it-IT" sz="1400" b="1" cap="none" dirty="0">
                <a:solidFill>
                  <a:schemeClr val="bg2"/>
                </a:solidFill>
                <a:latin typeface="Arial" panose="020B0604020202020204" pitchFamily="34" charset="0"/>
                <a:ea typeface="Times New Roman" panose="02020603050405020304" pitchFamily="18" charset="0"/>
              </a:rPr>
              <a:t>I</a:t>
            </a:r>
            <a:r>
              <a:rPr lang="it-IT" sz="1400" b="1" cap="none" dirty="0">
                <a:solidFill>
                  <a:schemeClr val="bg2"/>
                </a:solidFill>
                <a:effectLst/>
                <a:latin typeface="Arial" panose="020B0604020202020204" pitchFamily="34" charset="0"/>
                <a:ea typeface="Times New Roman" panose="02020603050405020304" pitchFamily="18" charset="0"/>
              </a:rPr>
              <a:t>talia dal 2019 ed Executive-Mba, da 30 anni opera nel settore dei semiconduttori. Ricopre anche ruoli di primo piano nella governance industriale a livello europeo dei due </a:t>
            </a:r>
            <a:r>
              <a:rPr lang="it-IT" sz="1400" b="1" cap="none" dirty="0" err="1">
                <a:solidFill>
                  <a:schemeClr val="bg2"/>
                </a:solidFill>
                <a:latin typeface="Arial" panose="020B0604020202020204" pitchFamily="34" charset="0"/>
                <a:ea typeface="Times New Roman" panose="02020603050405020304" pitchFamily="18" charset="0"/>
              </a:rPr>
              <a:t>I</a:t>
            </a:r>
            <a:r>
              <a:rPr lang="it-IT" sz="1400" b="1" cap="none" dirty="0" err="1">
                <a:solidFill>
                  <a:schemeClr val="bg2"/>
                </a:solidFill>
                <a:effectLst/>
                <a:latin typeface="Arial" panose="020B0604020202020204" pitchFamily="34" charset="0"/>
                <a:ea typeface="Times New Roman" panose="02020603050405020304" pitchFamily="18" charset="0"/>
              </a:rPr>
              <a:t>pcei</a:t>
            </a:r>
            <a:r>
              <a:rPr lang="it-IT" sz="1400" b="1" cap="none" dirty="0">
                <a:solidFill>
                  <a:schemeClr val="bg2"/>
                </a:solidFill>
                <a:effectLst/>
                <a:latin typeface="Arial" panose="020B0604020202020204" pitchFamily="34" charset="0"/>
                <a:ea typeface="Times New Roman" panose="02020603050405020304" pitchFamily="18" charset="0"/>
              </a:rPr>
              <a:t> (</a:t>
            </a:r>
            <a:r>
              <a:rPr lang="it-IT" sz="1400" b="1" cap="none" dirty="0" err="1">
                <a:solidFill>
                  <a:schemeClr val="bg2"/>
                </a:solidFill>
                <a:latin typeface="Arial" panose="020B0604020202020204" pitchFamily="34" charset="0"/>
                <a:ea typeface="Times New Roman" panose="02020603050405020304" pitchFamily="18" charset="0"/>
              </a:rPr>
              <a:t>I</a:t>
            </a:r>
            <a:r>
              <a:rPr lang="it-IT" sz="1400" b="1" cap="none" dirty="0" err="1">
                <a:solidFill>
                  <a:schemeClr val="bg2"/>
                </a:solidFill>
                <a:effectLst/>
                <a:latin typeface="Arial" panose="020B0604020202020204" pitchFamily="34" charset="0"/>
                <a:ea typeface="Times New Roman" panose="02020603050405020304" pitchFamily="18" charset="0"/>
              </a:rPr>
              <a:t>mportant</a:t>
            </a:r>
            <a:r>
              <a:rPr lang="it-IT" sz="1400" b="1" cap="none" dirty="0">
                <a:solidFill>
                  <a:schemeClr val="bg2"/>
                </a:solidFill>
                <a:effectLst/>
                <a:latin typeface="Arial" panose="020B0604020202020204" pitchFamily="34" charset="0"/>
                <a:ea typeface="Times New Roman" panose="02020603050405020304" pitchFamily="18" charset="0"/>
              </a:rPr>
              <a:t> Project of Common </a:t>
            </a:r>
            <a:r>
              <a:rPr lang="it-IT" sz="1400" b="1" cap="none" dirty="0" err="1">
                <a:solidFill>
                  <a:schemeClr val="bg2"/>
                </a:solidFill>
                <a:effectLst/>
                <a:latin typeface="Arial" panose="020B0604020202020204" pitchFamily="34" charset="0"/>
                <a:ea typeface="Times New Roman" panose="02020603050405020304" pitchFamily="18" charset="0"/>
              </a:rPr>
              <a:t>European</a:t>
            </a:r>
            <a:r>
              <a:rPr lang="it-IT" sz="1400" b="1" cap="none" dirty="0">
                <a:solidFill>
                  <a:schemeClr val="bg2"/>
                </a:solidFill>
                <a:effectLst/>
                <a:latin typeface="Arial" panose="020B0604020202020204" pitchFamily="34" charset="0"/>
                <a:ea typeface="Times New Roman" panose="02020603050405020304" pitchFamily="18" charset="0"/>
              </a:rPr>
              <a:t> </a:t>
            </a:r>
            <a:r>
              <a:rPr lang="it-IT" sz="1400" b="1" cap="none" dirty="0" err="1">
                <a:solidFill>
                  <a:schemeClr val="bg2"/>
                </a:solidFill>
                <a:latin typeface="Arial" panose="020B0604020202020204" pitchFamily="34" charset="0"/>
                <a:ea typeface="Times New Roman" panose="02020603050405020304" pitchFamily="18" charset="0"/>
              </a:rPr>
              <a:t>I</a:t>
            </a:r>
            <a:r>
              <a:rPr lang="it-IT" sz="1400" b="1" cap="none" dirty="0" err="1">
                <a:solidFill>
                  <a:schemeClr val="bg2"/>
                </a:solidFill>
                <a:effectLst/>
                <a:latin typeface="Arial" panose="020B0604020202020204" pitchFamily="34" charset="0"/>
                <a:ea typeface="Times New Roman" panose="02020603050405020304" pitchFamily="18" charset="0"/>
              </a:rPr>
              <a:t>nterest</a:t>
            </a:r>
            <a:r>
              <a:rPr lang="it-IT" sz="1400" b="1" cap="none" dirty="0">
                <a:solidFill>
                  <a:schemeClr val="bg2"/>
                </a:solidFill>
                <a:effectLst/>
                <a:latin typeface="Arial" panose="020B0604020202020204" pitchFamily="34" charset="0"/>
                <a:ea typeface="Times New Roman" panose="02020603050405020304" pitchFamily="18" charset="0"/>
              </a:rPr>
              <a:t>) sulla microelettronica. Il 21 maggio scorso è stato eletto dall’assemblea dei soci presidente di ANIE </a:t>
            </a:r>
            <a:r>
              <a:rPr lang="it-IT" sz="1400" b="1" cap="none" dirty="0">
                <a:solidFill>
                  <a:schemeClr val="bg2"/>
                </a:solidFill>
                <a:latin typeface="Arial" panose="020B0604020202020204" pitchFamily="34" charset="0"/>
                <a:ea typeface="Times New Roman" panose="02020603050405020304" pitchFamily="18" charset="0"/>
              </a:rPr>
              <a:t>C</a:t>
            </a:r>
            <a:r>
              <a:rPr lang="it-IT" sz="1400" b="1" cap="none" dirty="0">
                <a:solidFill>
                  <a:schemeClr val="bg2"/>
                </a:solidFill>
                <a:effectLst/>
                <a:latin typeface="Arial" panose="020B0604020202020204" pitchFamily="34" charset="0"/>
                <a:ea typeface="Times New Roman" panose="02020603050405020304" pitchFamily="18" charset="0"/>
              </a:rPr>
              <a:t>omponenti </a:t>
            </a:r>
            <a:r>
              <a:rPr lang="it-IT" sz="1400" b="1" cap="none" dirty="0">
                <a:solidFill>
                  <a:schemeClr val="bg2"/>
                </a:solidFill>
                <a:latin typeface="Arial" panose="020B0604020202020204" pitchFamily="34" charset="0"/>
                <a:ea typeface="Times New Roman" panose="02020603050405020304" pitchFamily="18" charset="0"/>
              </a:rPr>
              <a:t>E</a:t>
            </a:r>
            <a:r>
              <a:rPr lang="it-IT" sz="1400" b="1" cap="none" dirty="0">
                <a:solidFill>
                  <a:schemeClr val="bg2"/>
                </a:solidFill>
                <a:effectLst/>
                <a:latin typeface="Arial" panose="020B0604020202020204" pitchFamily="34" charset="0"/>
                <a:ea typeface="Times New Roman" panose="02020603050405020304" pitchFamily="18" charset="0"/>
              </a:rPr>
              <a:t>lettronici, affiancato da Alessandro Matera, direttore generale di </a:t>
            </a:r>
            <a:r>
              <a:rPr lang="it-IT" sz="1400" b="1" cap="none" dirty="0">
                <a:solidFill>
                  <a:schemeClr val="bg2"/>
                </a:solidFill>
                <a:latin typeface="Arial" panose="020B0604020202020204" pitchFamily="34" charset="0"/>
                <a:ea typeface="Times New Roman" panose="02020603050405020304" pitchFamily="18" charset="0"/>
              </a:rPr>
              <a:t>I</a:t>
            </a:r>
            <a:r>
              <a:rPr lang="it-IT" sz="1400" b="1" cap="none" dirty="0">
                <a:solidFill>
                  <a:schemeClr val="bg2"/>
                </a:solidFill>
                <a:effectLst/>
                <a:latin typeface="Arial" panose="020B0604020202020204" pitchFamily="34" charset="0"/>
                <a:ea typeface="Times New Roman" panose="02020603050405020304" pitchFamily="18" charset="0"/>
              </a:rPr>
              <a:t>nfineon </a:t>
            </a:r>
            <a:r>
              <a:rPr lang="it-IT" sz="1400" b="1" cap="none" dirty="0">
                <a:solidFill>
                  <a:schemeClr val="bg2"/>
                </a:solidFill>
                <a:latin typeface="Arial" panose="020B0604020202020204" pitchFamily="34" charset="0"/>
                <a:ea typeface="Times New Roman" panose="02020603050405020304" pitchFamily="18" charset="0"/>
              </a:rPr>
              <a:t>I</a:t>
            </a:r>
            <a:r>
              <a:rPr lang="it-IT" sz="1400" b="1" cap="none" dirty="0">
                <a:solidFill>
                  <a:schemeClr val="bg2"/>
                </a:solidFill>
                <a:effectLst/>
                <a:latin typeface="Arial" panose="020B0604020202020204" pitchFamily="34" charset="0"/>
                <a:ea typeface="Times New Roman" panose="02020603050405020304" pitchFamily="18" charset="0"/>
              </a:rPr>
              <a:t>talia, con incarico alla vicepresidenza e da </a:t>
            </a:r>
            <a:r>
              <a:rPr lang="it-IT" sz="1400" b="1" cap="none" dirty="0">
                <a:solidFill>
                  <a:schemeClr val="bg2"/>
                </a:solidFill>
                <a:latin typeface="Arial" panose="020B0604020202020204" pitchFamily="34" charset="0"/>
                <a:ea typeface="Times New Roman" panose="02020603050405020304" pitchFamily="18" charset="0"/>
              </a:rPr>
              <a:t>Fa</a:t>
            </a:r>
            <a:r>
              <a:rPr lang="it-IT" sz="1400" b="1" cap="none" dirty="0">
                <a:solidFill>
                  <a:schemeClr val="bg2"/>
                </a:solidFill>
                <a:effectLst/>
                <a:latin typeface="Arial" panose="020B0604020202020204" pitchFamily="34" charset="0"/>
                <a:ea typeface="Times New Roman" panose="02020603050405020304" pitchFamily="18" charset="0"/>
              </a:rPr>
              <a:t>bio </a:t>
            </a:r>
            <a:r>
              <a:rPr lang="it-IT" sz="1400" b="1" cap="none" dirty="0">
                <a:solidFill>
                  <a:schemeClr val="bg2"/>
                </a:solidFill>
                <a:latin typeface="Arial" panose="020B0604020202020204" pitchFamily="34" charset="0"/>
                <a:ea typeface="Times New Roman" panose="02020603050405020304" pitchFamily="18" charset="0"/>
              </a:rPr>
              <a:t>U</a:t>
            </a:r>
            <a:r>
              <a:rPr lang="it-IT" sz="1400" b="1" cap="none" dirty="0">
                <a:solidFill>
                  <a:schemeClr val="bg2"/>
                </a:solidFill>
                <a:effectLst/>
                <a:latin typeface="Arial" panose="020B0604020202020204" pitchFamily="34" charset="0"/>
                <a:ea typeface="Times New Roman" panose="02020603050405020304" pitchFamily="18" charset="0"/>
              </a:rPr>
              <a:t>dine, presidente di </a:t>
            </a:r>
            <a:r>
              <a:rPr lang="it-IT" sz="1400" b="1" cap="none" dirty="0" err="1">
                <a:solidFill>
                  <a:schemeClr val="bg2"/>
                </a:solidFill>
                <a:latin typeface="Arial" panose="020B0604020202020204" pitchFamily="34" charset="0"/>
                <a:ea typeface="Times New Roman" panose="02020603050405020304" pitchFamily="18" charset="0"/>
              </a:rPr>
              <a:t>L</a:t>
            </a:r>
            <a:r>
              <a:rPr lang="it-IT" sz="1400" b="1" cap="none" dirty="0" err="1">
                <a:solidFill>
                  <a:schemeClr val="bg2"/>
                </a:solidFill>
                <a:effectLst/>
                <a:latin typeface="Arial" panose="020B0604020202020204" pitchFamily="34" charset="0"/>
                <a:ea typeface="Times New Roman" panose="02020603050405020304" pitchFamily="18" charset="0"/>
              </a:rPr>
              <a:t>ogika</a:t>
            </a:r>
            <a:r>
              <a:rPr lang="it-IT" sz="1400" b="1" cap="none" dirty="0">
                <a:solidFill>
                  <a:schemeClr val="bg2"/>
                </a:solidFill>
                <a:effectLst/>
                <a:latin typeface="Arial" panose="020B0604020202020204" pitchFamily="34" charset="0"/>
                <a:ea typeface="Times New Roman" panose="02020603050405020304" pitchFamily="18" charset="0"/>
              </a:rPr>
              <a:t> Control, in qualità di consigliere rappresentante Pmi.</a:t>
            </a:r>
            <a:endParaRPr lang="it-IT" sz="1400" b="1" cap="none" dirty="0">
              <a:solidFill>
                <a:schemeClr val="bg2"/>
              </a:solidFill>
              <a:effectLst/>
              <a:latin typeface="Times New Roman" panose="02020603050405020304" pitchFamily="18" charset="0"/>
              <a:ea typeface="Times New Roman" panose="02020603050405020304" pitchFamily="18" charset="0"/>
            </a:endParaRPr>
          </a:p>
        </p:txBody>
      </p:sp>
      <p:sp useBgFill="1">
        <p:nvSpPr>
          <p:cNvPr id="142" name="Round Diagonal Corner Rectangle 6">
            <a:extLst>
              <a:ext uri="{FF2B5EF4-FFF2-40B4-BE49-F238E27FC236}">
                <a16:creationId xmlns:a16="http://schemas.microsoft.com/office/drawing/2014/main" id="{8799394C-1702-ACDB-BEE8-56289C9D6D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E38C92D4-DB6C-E2FB-DADF-D31D48298F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5" name="Immagine 4" descr="Immagine che contiene Viso umano, persona, vestiti, Fronte&#10;&#10;Descrizione generata automaticamente">
            <a:extLst>
              <a:ext uri="{FF2B5EF4-FFF2-40B4-BE49-F238E27FC236}">
                <a16:creationId xmlns:a16="http://schemas.microsoft.com/office/drawing/2014/main" id="{64B262EE-5BDE-6B87-87CF-294C502A7429}"/>
              </a:ext>
            </a:extLst>
          </p:cNvPr>
          <p:cNvPicPr>
            <a:picLocks noChangeAspect="1"/>
          </p:cNvPicPr>
          <p:nvPr/>
        </p:nvPicPr>
        <p:blipFill>
          <a:blip r:embed="rId5"/>
          <a:stretch>
            <a:fillRect/>
          </a:stretch>
        </p:blipFill>
        <p:spPr>
          <a:xfrm>
            <a:off x="7929637" y="1591100"/>
            <a:ext cx="3153119" cy="3740964"/>
          </a:xfrm>
          <a:prstGeom prst="rect">
            <a:avLst/>
          </a:prstGeom>
        </p:spPr>
      </p:pic>
      <p:pic>
        <p:nvPicPr>
          <p:cNvPr id="6" name="Segnaposto contenuto 6" descr="Immagine che contiene testo, Carattere, grafica, Elementi grafici&#10;&#10;Descrizione generata automaticamente">
            <a:extLst>
              <a:ext uri="{FF2B5EF4-FFF2-40B4-BE49-F238E27FC236}">
                <a16:creationId xmlns:a16="http://schemas.microsoft.com/office/drawing/2014/main" id="{7ACD1F61-B367-603E-6D7C-84CE17D74907}"/>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35296994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1DEF362-7AF0-6F9A-3014-F128E915C569}"/>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5DB313A8-7C41-9258-FC48-DD521866B4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DEC795C4-217B-D57E-401D-66AF9C92E9D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370183E7-7F34-0691-0F01-A03C02852C0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CE6138E5-462C-39A2-8E3C-B1F51328E83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8213A2BC-A0C1-F01D-1B85-EE9F1FD1005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053AB46F-01D9-C460-A6EB-B62D9CC05CD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77FFFBBF-E2EC-51CA-7F76-0611118DB1F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71C56060-429E-B107-2B99-28EB64F44A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93516745-DA02-9D5D-99E4-3E29860C49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33A075F7-C6D2-173D-D79A-9B2FC0C9C94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859D90CE-EB1F-6C49-C6D7-F5B963F92E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FAE479F4-5627-992B-1388-8DEC7E9B27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119EFBC6-B80F-DB47-F4B6-D531AA006C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D1044CB6-F2EC-1948-68A1-E3F9B6D338D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0FFEA483-9225-A460-5576-91EC89261C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5ECF761A-78B5-56A4-BC37-981CC8173D9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0154EEB5-BF34-3389-2F9D-ED28DDE0DF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2307AA14-1D37-7BBF-FF88-D42A8B992BA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965FFC52-9389-467B-DCD2-4B881C4716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1DDB2EF1-D516-0804-4EE1-1F43EBFDC8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31CB817B-C51F-61F7-C2E3-CA43C10E9E4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834647FF-E42A-D5DC-883D-624FAD2F2D9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DD248C56-375F-EB7F-7DB3-B6FB1D16E5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C6CA553E-E090-7D92-8DE4-EF80F1E633F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491B559D-870C-CCEE-9BA3-E3F95635C3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7B6C3FC7-9E52-543B-E804-9B1B8EEBBA4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5A294D6C-15D6-5F2A-8090-F117F5D916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523B4628-8DE6-EB7F-E227-718A863805A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763C1A5D-1A58-FE6E-01F4-2CDFE1A014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5A18FB7D-F11F-F932-A595-2263F5D347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45DEEEDA-0CAC-3885-404F-721A6EC752F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84DCC656-2740-B7E8-0F52-F7AA3E902D9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7869DA0C-12F5-6B0C-2998-71BB610B4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6787FF2A-9C6A-6C8B-6A9C-48A75FBAE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447FD580-DC5E-E6F0-5199-A5D9D1135AF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D4DB2F23-A440-17B5-CC3D-8592D769B3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4DE56AF3-B99D-204A-D5C0-041F088218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1E8C70AD-C2FF-ECB4-C56F-865FDD65403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0A6248FA-7C0E-C705-204C-954FFEB154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860F77FE-3927-F217-BD48-90DFDC29E6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1CCDEBCE-8924-CBFC-D6E5-9D69D63830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BD7CC1F8-CBC3-7954-F250-6BCCF6E261A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7DC1B2E8-FE3C-274A-F95F-E295FA76D0B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04E9E457-C45A-76FB-60A9-AFCD382145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5810B11F-2EE2-A91E-9AB7-D804A49A61D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32EEE8A5-88E9-075B-3482-75045C60C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1F04A766-6A4F-5F07-E42D-A729A2CFEE0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B81854E1-BDF6-8D18-FA6C-43DAC23F57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1B75E822-0D65-C814-DA2C-0AE94BA549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50EEBD2F-964C-97F3-2D3D-0D894C4187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283DCCF6-4EFA-BF3F-259B-8038C50724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C8C323B5-2FA0-1A55-F98B-F0CB9EECC91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12B6E70C-180C-78D1-F218-B4894B99AA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6A9FD064-9BC9-6015-A9D7-414244236F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39CF16B9-56C0-CF41-A20B-7B8F08C35B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5DC97DC7-2DE4-D172-0C78-53D64D55D63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195293DB-86ED-6DF2-0F3B-290BFF81F74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4F445D01-5991-1202-A687-EDBEB5FF11AC}"/>
              </a:ext>
            </a:extLst>
          </p:cNvPr>
          <p:cNvSpPr>
            <a:spLocks noGrp="1"/>
          </p:cNvSpPr>
          <p:nvPr>
            <p:ph type="ctrTitle"/>
          </p:nvPr>
        </p:nvSpPr>
        <p:spPr>
          <a:xfrm>
            <a:off x="1876425" y="488949"/>
            <a:ext cx="5201086" cy="3541713"/>
          </a:xfrm>
        </p:spPr>
        <p:txBody>
          <a:bodyPr>
            <a:normAutofit/>
          </a:bodyPr>
          <a:lstStyle/>
          <a:p>
            <a:r>
              <a:rPr lang="it-IT" sz="3000" b="1" dirty="0">
                <a:solidFill>
                  <a:schemeClr val="bg1"/>
                </a:solidFill>
                <a:latin typeface="Aptos"/>
              </a:rPr>
              <a:t>Andrea </a:t>
            </a:r>
            <a:r>
              <a:rPr lang="it-IT" sz="3000" b="1" dirty="0" err="1">
                <a:solidFill>
                  <a:schemeClr val="bg1"/>
                </a:solidFill>
                <a:latin typeface="Aptos"/>
              </a:rPr>
              <a:t>Debernardis</a:t>
            </a:r>
            <a:r>
              <a:rPr lang="it-IT" sz="3000" b="1" dirty="0">
                <a:solidFill>
                  <a:schemeClr val="bg1"/>
                </a:solidFill>
                <a:latin typeface="Aptos"/>
              </a:rPr>
              <a:t> </a:t>
            </a:r>
            <a:br>
              <a:rPr lang="it-IT" sz="30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latin typeface="Aptos" panose="020B0004020202020204" pitchFamily="34" charset="0"/>
                <a:ea typeface="Aptos" panose="020B0004020202020204" pitchFamily="34" charset="0"/>
                <a:cs typeface="Times New Roman" panose="02020603050405020304" pitchFamily="18" charset="0"/>
              </a:rPr>
            </a:br>
            <a:r>
              <a:rPr lang="it-IT" sz="2700" dirty="0">
                <a:solidFill>
                  <a:schemeClr val="bg1"/>
                </a:solidFill>
              </a:rPr>
              <a:t>Responsabile Area Economica e Internazionalizzazione, Gruppi Componenti, </a:t>
            </a:r>
            <a:br>
              <a:rPr lang="it-IT" sz="2700" dirty="0">
                <a:solidFill>
                  <a:schemeClr val="bg1"/>
                </a:solidFill>
              </a:rPr>
            </a:br>
            <a:r>
              <a:rPr lang="it-IT" sz="2700" dirty="0">
                <a:solidFill>
                  <a:schemeClr val="bg1"/>
                </a:solidFill>
              </a:rPr>
              <a:t>Car Design &amp; Engineering </a:t>
            </a:r>
            <a:br>
              <a:rPr lang="it-IT" sz="2700" dirty="0">
                <a:solidFill>
                  <a:schemeClr val="bg1"/>
                </a:solidFill>
              </a:rPr>
            </a:br>
            <a:r>
              <a:rPr lang="it-IT" sz="2700" dirty="0">
                <a:solidFill>
                  <a:schemeClr val="bg1"/>
                </a:solidFill>
              </a:rPr>
              <a:t>di </a:t>
            </a:r>
            <a:r>
              <a:rPr lang="it-IT" sz="2700" dirty="0" err="1">
                <a:solidFill>
                  <a:schemeClr val="bg1"/>
                </a:solidFill>
              </a:rPr>
              <a:t>anfia</a:t>
            </a:r>
            <a:br>
              <a:rPr lang="it-IT" dirty="0"/>
            </a:br>
            <a:endParaRPr lang="it-IT" sz="3000" dirty="0">
              <a:solidFill>
                <a:schemeClr val="bg1"/>
              </a:solidFill>
            </a:endParaRPr>
          </a:p>
        </p:txBody>
      </p:sp>
      <p:sp>
        <p:nvSpPr>
          <p:cNvPr id="3" name="Sottotitolo 2">
            <a:extLst>
              <a:ext uri="{FF2B5EF4-FFF2-40B4-BE49-F238E27FC236}">
                <a16:creationId xmlns:a16="http://schemas.microsoft.com/office/drawing/2014/main" id="{686D2CC6-29CC-1092-AC77-A1AB7770BE04}"/>
              </a:ext>
            </a:extLst>
          </p:cNvPr>
          <p:cNvSpPr>
            <a:spLocks noGrp="1"/>
          </p:cNvSpPr>
          <p:nvPr>
            <p:ph type="subTitle" idx="1"/>
          </p:nvPr>
        </p:nvSpPr>
        <p:spPr>
          <a:xfrm>
            <a:off x="1876424" y="3861225"/>
            <a:ext cx="5231513" cy="2181225"/>
          </a:xfrm>
        </p:spPr>
        <p:txBody>
          <a:bodyPr>
            <a:noAutofit/>
          </a:bodyPr>
          <a:lstStyle/>
          <a:p>
            <a:pPr>
              <a:lnSpc>
                <a:spcPct val="110000"/>
              </a:lnSpc>
            </a:pPr>
            <a:r>
              <a:rPr lang="it-IT" sz="1400" b="1" cap="none" dirty="0">
                <a:solidFill>
                  <a:schemeClr val="bg2"/>
                </a:solidFill>
                <a:latin typeface="Arial" panose="020B0604020202020204" pitchFamily="34" charset="0"/>
                <a:cs typeface="Arial" panose="020B0604020202020204" pitchFamily="34" charset="0"/>
              </a:rPr>
              <a:t>Laureato in economia e commercio presso l’Università degli Studi di Torino, in ANFIA coordina da diversi anni il gruppo merceologico della componentistica automotive, composto da aziende attive sia nel primo impianto che nell’aftermarket. Dal 2017 coordina anche l'attività delle associate del comparto Car Design &amp; Engineering. È inoltre responsabile delle attività di internazionalizzazione dell’associazione. In ambito europeo, partecipa ai lavori dell'associazione della componentistica automotive CLEPA.</a:t>
            </a:r>
          </a:p>
          <a:p>
            <a:pPr>
              <a:lnSpc>
                <a:spcPct val="110000"/>
              </a:lnSpc>
            </a:pPr>
            <a:endParaRPr lang="it-IT" sz="1400" b="1" cap="none"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p:txBody>
      </p:sp>
      <p:sp useBgFill="1">
        <p:nvSpPr>
          <p:cNvPr id="142" name="Round Diagonal Corner Rectangle 6">
            <a:extLst>
              <a:ext uri="{FF2B5EF4-FFF2-40B4-BE49-F238E27FC236}">
                <a16:creationId xmlns:a16="http://schemas.microsoft.com/office/drawing/2014/main" id="{8558BB24-FBC2-BF68-4A5F-8D53E0E2F0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D7BD1E76-EE61-E464-FAD6-085B409397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9" name="Immagine 8" descr="Immagine che contiene Viso umano, persona, vestiti, sorriso&#10;&#10;Descrizione generata automaticamente">
            <a:extLst>
              <a:ext uri="{FF2B5EF4-FFF2-40B4-BE49-F238E27FC236}">
                <a16:creationId xmlns:a16="http://schemas.microsoft.com/office/drawing/2014/main" id="{78101982-F279-61BB-5BBF-37C62697AFD7}"/>
              </a:ext>
            </a:extLst>
          </p:cNvPr>
          <p:cNvPicPr>
            <a:picLocks noChangeAspect="1"/>
          </p:cNvPicPr>
          <p:nvPr/>
        </p:nvPicPr>
        <p:blipFill>
          <a:blip r:embed="rId5"/>
          <a:stretch>
            <a:fillRect/>
          </a:stretch>
        </p:blipFill>
        <p:spPr>
          <a:xfrm>
            <a:off x="7770970" y="1800752"/>
            <a:ext cx="3446809" cy="3445935"/>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1EBCF6C8-4E35-29C8-5FE3-63001065C314}"/>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41384067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5B7742-6967-B56D-1C1B-942E10F7B41B}"/>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D9763E7D-443E-0BF8-FF84-DD78C9CD1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9810FB24-982F-AE78-E05E-4CE2A7BB31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E50BD12D-62CF-50AE-D3CC-704A3ACB2BF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2A31BAE9-6805-6A3E-A573-F39A807560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26ACC2A5-96E5-D01F-CABA-977F0A32EA7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B1FAC197-22D8-68B0-6CDB-897163B6190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9D11B37D-9205-D14E-799C-6B5789E20E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21CB5B69-4EC6-F592-2C62-10A5589218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B476318F-89D0-DD0B-BAE5-1DEC2D18B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77B4AC94-475C-EB2A-4884-898E9FFAAF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26F5EEC7-9E32-A1A8-6E3E-DB770A1A75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D61664D0-A750-074E-F2E3-69EF5C256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AD544553-0F5A-5C0C-6D1A-D640102305C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745F2822-A468-E25E-5825-257FB33E5F6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54A5D2FE-3D17-AD6A-37FF-F7BD85C01F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6FA7F2A1-3CF5-7B95-2EFB-942C921BBBD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7B4F419A-AD0E-7C25-7BF5-BFA3B49B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C9732C55-C4A4-CA1F-D39D-E17219F97AD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05C5B32B-DA14-14F4-FAE3-87FC5E9AE0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0D64F0A5-870B-7A5B-4DF6-73E800B45A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48533054-0B4B-D27A-A0D1-5B532F1094A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A8E79E88-52F2-C74B-4817-147BE061BE6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06E88842-4DA0-B2F3-FD28-50573AF936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E93E6F03-BF8A-3739-2912-C1E3008FC63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4136A328-7F09-5639-E7D0-1FF4D4126F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1E20A776-9912-BC4D-8A5C-89B1B10001B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ABFCA3FB-9D94-0AA0-F923-06773077B1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10690BA9-7638-53D7-D845-5EE3EA3246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FAA8745A-922F-060B-45AC-8C7D434DC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BD5E4B0F-CEFA-4BA8-6D63-46438F063DD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38659F2E-07C1-5556-9205-9EAE029C870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D8EDDAE0-FD75-4A9F-FE81-D064CBFB04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DCE82D74-4AE9-80D0-BAF0-8DB2CDA47C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AB3BBBB3-F06B-7D53-96EB-7356D60FEF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F8EC249C-A85E-E5A3-BEBC-A2C7F4FEC55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5C0C2B09-7C98-D4EA-0A95-BEB2ED784E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B80BB927-5C29-D1B8-4A48-BB11181633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52493AFD-A9E7-8F9C-11CA-84D499D58B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94D5EECA-63D6-58EE-2663-CF0B4BFFD2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17242B8E-D13A-6F84-E026-29D0180DAC8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3AAC61A4-8449-653C-E4FE-6B0A25586A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913506E1-72AE-753D-E1CB-3088E15D730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2AF57E2F-7365-509D-374A-13D98C0E610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DB070EE9-5C48-FE8D-4C5C-879D5B575C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DFF9349F-43E4-A41A-AACC-CED4126CFA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4770B611-9F56-F64D-56F1-F00A258488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3F3C3D0F-C31E-70C1-5FCF-736BF8FF1B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9489EDAC-9465-8D41-F091-55F961D14F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64067A75-D7BD-9096-E1D1-2CD4CF968B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77AAD38B-DA8B-D1DD-642D-310D8B892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243699FB-60C1-30EF-471D-4F9F48D06F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94F854EE-A17F-48AC-A1A0-99EE46D2554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8AB632D9-BCA0-E568-D46B-4A730EE7BB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11783A94-4467-054D-ADFC-EC722E89FD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F91A852E-96DB-5AE5-EA46-91438276A9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D15259AA-C3D3-DA03-CC19-561EB6EB89B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8F577005-A4E0-42F1-B960-DDFF7054FC3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51E278E9-00CC-9231-BC10-0F0A41F75408}"/>
              </a:ext>
            </a:extLst>
          </p:cNvPr>
          <p:cNvSpPr>
            <a:spLocks noGrp="1"/>
          </p:cNvSpPr>
          <p:nvPr>
            <p:ph type="ctrTitle"/>
          </p:nvPr>
        </p:nvSpPr>
        <p:spPr>
          <a:xfrm>
            <a:off x="1876425" y="488950"/>
            <a:ext cx="5201086" cy="2580586"/>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Alessandro Costantini</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Amministratore Delegato </a:t>
            </a:r>
            <a:br>
              <a:rPr lang="it-IT" sz="3000" dirty="0">
                <a:solidFill>
                  <a:srgbClr val="FFFFFF"/>
                </a:solidFill>
              </a:rPr>
            </a:br>
            <a:r>
              <a:rPr lang="it-IT" sz="3000" dirty="0">
                <a:solidFill>
                  <a:srgbClr val="FFFFFF"/>
                </a:solidFill>
              </a:rPr>
              <a:t>di Electronic Center </a:t>
            </a:r>
            <a:br>
              <a:rPr lang="it-IT" sz="3000" dirty="0">
                <a:solidFill>
                  <a:srgbClr val="FFFFFF"/>
                </a:solidFill>
              </a:rPr>
            </a:br>
            <a:r>
              <a:rPr lang="it-IT" sz="3000" dirty="0">
                <a:solidFill>
                  <a:srgbClr val="FFFFFF"/>
                </a:solidFill>
              </a:rPr>
              <a:t>by </a:t>
            </a:r>
            <a:r>
              <a:rPr lang="it-IT" sz="3000" dirty="0" err="1">
                <a:solidFill>
                  <a:srgbClr val="FFFFFF"/>
                </a:solidFill>
              </a:rPr>
              <a:t>Darton</a:t>
            </a:r>
            <a:endParaRPr lang="it-IT" sz="3000" dirty="0">
              <a:solidFill>
                <a:srgbClr val="FFFFFF"/>
              </a:solidFill>
            </a:endParaRPr>
          </a:p>
        </p:txBody>
      </p:sp>
      <p:sp>
        <p:nvSpPr>
          <p:cNvPr id="3" name="Sottotitolo 2">
            <a:extLst>
              <a:ext uri="{FF2B5EF4-FFF2-40B4-BE49-F238E27FC236}">
                <a16:creationId xmlns:a16="http://schemas.microsoft.com/office/drawing/2014/main" id="{CC959F5F-BAC3-2BAE-9675-D17D99411875}"/>
              </a:ext>
            </a:extLst>
          </p:cNvPr>
          <p:cNvSpPr>
            <a:spLocks noGrp="1"/>
          </p:cNvSpPr>
          <p:nvPr>
            <p:ph type="subTitle" idx="1"/>
          </p:nvPr>
        </p:nvSpPr>
        <p:spPr>
          <a:xfrm>
            <a:off x="1876424" y="3445773"/>
            <a:ext cx="5231513" cy="2549380"/>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Da oltre 30 anni è presente con passione e competenza nel settore dell’elettronica dove ha al suo attivo posizioni nella distribuzione di componenti in Italia e nell’area Emea.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Ha iniziato la sua carriera imparando, presso uno storico distributore italiano, Fanton, e ha in seguito contribuito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a creare le fondamenta di </a:t>
            </a:r>
            <a:r>
              <a:rPr lang="it-IT" sz="1400" b="1" cap="none" dirty="0" err="1">
                <a:solidFill>
                  <a:schemeClr val="bg2"/>
                </a:solidFill>
                <a:latin typeface="Arial" panose="020B0604020202020204" pitchFamily="34" charset="0"/>
                <a:ea typeface="Times New Roman" panose="02020603050405020304" pitchFamily="18" charset="0"/>
              </a:rPr>
              <a:t>Rutronik</a:t>
            </a:r>
            <a:r>
              <a:rPr lang="it-IT" sz="1400" b="1" cap="none" dirty="0">
                <a:solidFill>
                  <a:schemeClr val="bg2"/>
                </a:solidFill>
                <a:latin typeface="Arial" panose="020B0604020202020204" pitchFamily="34" charset="0"/>
                <a:ea typeface="Times New Roman" panose="02020603050405020304" pitchFamily="18" charset="0"/>
              </a:rPr>
              <a:t> Italia, per proseguire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in area europea con </a:t>
            </a:r>
            <a:r>
              <a:rPr lang="it-IT" sz="1400" b="1" cap="none" dirty="0" err="1">
                <a:solidFill>
                  <a:schemeClr val="bg2"/>
                </a:solidFill>
                <a:latin typeface="Arial" panose="020B0604020202020204" pitchFamily="34" charset="0"/>
                <a:ea typeface="Times New Roman" panose="02020603050405020304" pitchFamily="18" charset="0"/>
              </a:rPr>
              <a:t>Intematix</a:t>
            </a:r>
            <a:r>
              <a:rPr lang="it-IT" sz="1400" b="1" cap="none" dirty="0">
                <a:solidFill>
                  <a:schemeClr val="bg2"/>
                </a:solidFill>
                <a:latin typeface="Arial" panose="020B0604020202020204" pitchFamily="34" charset="0"/>
                <a:ea typeface="Times New Roman" panose="02020603050405020304" pitchFamily="18" charset="0"/>
              </a:rPr>
              <a:t>, nel settore del Lighting.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Oggi è amministratore delegato di Electronic Center, distributore specializzato nelle Connessioni e nel Lighting, recentemente acquisito da </a:t>
            </a:r>
            <a:r>
              <a:rPr lang="it-IT" sz="1400" b="1" cap="none" dirty="0" err="1">
                <a:solidFill>
                  <a:schemeClr val="bg2"/>
                </a:solidFill>
                <a:latin typeface="Arial" panose="020B0604020202020204" pitchFamily="34" charset="0"/>
                <a:ea typeface="Times New Roman" panose="02020603050405020304" pitchFamily="18" charset="0"/>
              </a:rPr>
              <a:t>Darton</a:t>
            </a:r>
            <a:r>
              <a:rPr lang="it-IT" sz="1400" b="1" cap="none" dirty="0">
                <a:solidFill>
                  <a:schemeClr val="bg2"/>
                </a:solidFill>
                <a:latin typeface="Arial" panose="020B0604020202020204" pitchFamily="34" charset="0"/>
                <a:ea typeface="Times New Roman" panose="02020603050405020304" pitchFamily="18" charset="0"/>
              </a:rPr>
              <a:t> per costituire insieme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il più importante distributore di connessione in Italia.</a:t>
            </a:r>
            <a:endParaRPr lang="it-IT" sz="1400" b="1" cap="none" dirty="0">
              <a:solidFill>
                <a:schemeClr val="bg2"/>
              </a:solidFill>
              <a:effectLst/>
              <a:latin typeface="Times New Roman" panose="02020603050405020304" pitchFamily="18" charset="0"/>
              <a:ea typeface="Times New Roman" panose="02020603050405020304" pitchFamily="18" charset="0"/>
            </a:endParaRPr>
          </a:p>
        </p:txBody>
      </p:sp>
      <p:sp useBgFill="1">
        <p:nvSpPr>
          <p:cNvPr id="142" name="Round Diagonal Corner Rectangle 6">
            <a:extLst>
              <a:ext uri="{FF2B5EF4-FFF2-40B4-BE49-F238E27FC236}">
                <a16:creationId xmlns:a16="http://schemas.microsoft.com/office/drawing/2014/main" id="{E4A617E9-F2A5-F93C-2940-3FFD85702B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7C337F34-65B3-BA85-A3A9-F52C974771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7" name="Immagine 6" descr="Immagine che contiene persona, Viso umano, vestiti, Accessorio di moda&#10;&#10;Descrizione generata automaticamente">
            <a:extLst>
              <a:ext uri="{FF2B5EF4-FFF2-40B4-BE49-F238E27FC236}">
                <a16:creationId xmlns:a16="http://schemas.microsoft.com/office/drawing/2014/main" id="{C439CB55-89EA-5F72-2AEB-171511FC7C9C}"/>
              </a:ext>
            </a:extLst>
          </p:cNvPr>
          <p:cNvPicPr>
            <a:picLocks noChangeAspect="1"/>
          </p:cNvPicPr>
          <p:nvPr/>
        </p:nvPicPr>
        <p:blipFill>
          <a:blip r:embed="rId5"/>
          <a:stretch>
            <a:fillRect/>
          </a:stretch>
        </p:blipFill>
        <p:spPr>
          <a:xfrm>
            <a:off x="7818712" y="1374814"/>
            <a:ext cx="3305891" cy="4102566"/>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D8E62730-1968-E820-DD0D-D931A15BAF40}"/>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23213118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7829F8-C7C1-96CE-B158-60F4D595A294}"/>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9BC8A162-AFEF-D3CF-598E-43069B84B3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2FDF6BDC-01C4-328F-3F1D-F6F0EC778F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099FB270-3D22-62B2-C7FA-A678E83BAF1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C19E5E04-24C4-D42B-A052-66CED069C3B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485FDE9A-F574-680A-E547-608163B82C1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100E181D-2289-957D-61DA-86CF66F2DCE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6DF334ED-F61E-8B0E-7599-BCF8B377B79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2FAF816D-3CD4-1D13-2C28-7DDE2933EE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AA8935BA-AAE5-8315-AB3B-047547C3B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A29DB6F4-0577-B556-ECFE-C2CAD304555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A94ECADD-93A6-A0E2-5807-D37E863EE3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EAEE1F22-B04E-F417-BDB2-DDCA7F2111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6E339FB8-EFD4-3266-6890-A04265C41E7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5EF03D80-F49A-98A9-75E7-B03D8B9A09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55A255E9-8AC2-E98D-997A-DD6EAD5C80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7228CD3B-CEFF-7CBF-3B63-8716D687F1E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FE16AE15-F3D2-12BB-04F8-60B2556373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49C13568-28FD-9B0B-C450-FAA1A6ACFC5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85BEE797-623B-9665-C9F4-8887B15B33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B1551457-EE81-2D82-BA6F-79AB47D30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1F23922E-8BBA-6CAD-5836-C91F39C372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81E3589A-1BB6-F71E-4B35-E4CCEB1B6F2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934974C2-53A5-9A7E-483D-1116E59127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DE16A0FA-0323-EF5D-DC6A-281B4CE269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0306C056-FDAF-C67B-5CA1-64328DF44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1C667C4A-F55E-E0AF-387A-6C521E929EB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EA7D5452-B866-F612-8EAB-8F986111C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D9301A7C-333C-F336-3641-1C55879A0E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3F59EB26-DAC1-81D8-BE65-2B213DE3E9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C5A84878-808A-D3CC-4750-E7015F864A7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583630AB-00AB-EA53-FBB1-D5076A85E32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7FF81F4A-A7DF-0485-5CED-89EA2B9F2F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A85DD46F-B9A8-ED82-03CA-6012387066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D9F62F81-51FD-1105-34E4-D897EC7A91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F38D458B-6F28-B811-8992-759371C864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102E2C84-8112-D5F7-7D2F-127DB50C8C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10853C10-22C4-E362-17A9-7E88A33696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72C35B91-991E-3B5F-830F-77CD2D2C740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C75EBD66-A179-4478-6E41-5AEE419DD8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AE5421E5-95D9-B240-8A0F-D32032B8032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2B70153D-1F4F-8482-02D8-955A299061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3F40DCEE-93FE-8272-829A-5B851FB22A1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8D6F8465-6850-5A94-2C03-2EA9BE4D927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82C8CDBF-9B6B-74BE-0EBF-CA9A2B212F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2E1ABE3A-5E32-9016-DA4D-F8F87909F5D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C316156F-D924-9A78-6A17-53A2FA6DB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377FA3AB-DA38-74DD-4DE4-BEAB400797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19AF2998-9DD5-DB73-3FB5-E9099F759B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39B723B8-6DE4-1ABA-65D4-DA3BF755C9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1B02845B-61DF-17A5-BB62-DA9B00D27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8FDB3303-52DA-85EA-C016-85204B19236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8AE6780F-2E0A-EC1D-0FA0-B0B5B9870C6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E64DAFA1-84D0-27EE-E25C-92D08C97B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F4AC329C-E21E-8BCF-6BA4-C7186B78EF6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987F0AB0-2EFF-165D-5F89-EB91FD2903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CD66A79E-20AA-B947-FE76-0DC8D33E87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25CAFA1F-6A4E-6C8C-4D1E-CFAF7974140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5202AB5E-17B9-00AD-0C08-EFEA795B6AC6}"/>
              </a:ext>
            </a:extLst>
          </p:cNvPr>
          <p:cNvSpPr>
            <a:spLocks noGrp="1"/>
          </p:cNvSpPr>
          <p:nvPr>
            <p:ph type="ctrTitle"/>
          </p:nvPr>
        </p:nvSpPr>
        <p:spPr>
          <a:xfrm>
            <a:off x="1876425" y="15767"/>
            <a:ext cx="5201086" cy="2603610"/>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Georg </a:t>
            </a:r>
            <a:r>
              <a:rPr lang="it-IT" sz="3000" b="1" dirty="0" err="1">
                <a:solidFill>
                  <a:srgbClr val="FFFFFF"/>
                </a:solidFill>
                <a:latin typeface="Aptos" panose="020B0004020202020204" pitchFamily="34" charset="0"/>
                <a:ea typeface="Aptos" panose="020B0004020202020204" pitchFamily="34" charset="0"/>
                <a:cs typeface="Times New Roman" panose="02020603050405020304" pitchFamily="18" charset="0"/>
              </a:rPr>
              <a:t>Steinberger</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Analista </a:t>
            </a:r>
            <a:br>
              <a:rPr lang="it-IT" sz="3000" dirty="0">
                <a:solidFill>
                  <a:srgbClr val="FFFFFF"/>
                </a:solidFill>
              </a:rPr>
            </a:br>
            <a:r>
              <a:rPr lang="it-IT" sz="3000" dirty="0">
                <a:solidFill>
                  <a:srgbClr val="FFFFFF"/>
                </a:solidFill>
              </a:rPr>
              <a:t>di DMASS EUROPE</a:t>
            </a:r>
          </a:p>
        </p:txBody>
      </p:sp>
      <p:sp>
        <p:nvSpPr>
          <p:cNvPr id="3" name="Sottotitolo 2">
            <a:extLst>
              <a:ext uri="{FF2B5EF4-FFF2-40B4-BE49-F238E27FC236}">
                <a16:creationId xmlns:a16="http://schemas.microsoft.com/office/drawing/2014/main" id="{10FBF7DC-2031-B3CA-A043-36C922F118AA}"/>
              </a:ext>
            </a:extLst>
          </p:cNvPr>
          <p:cNvSpPr>
            <a:spLocks noGrp="1"/>
          </p:cNvSpPr>
          <p:nvPr>
            <p:ph type="subTitle" idx="1"/>
          </p:nvPr>
        </p:nvSpPr>
        <p:spPr>
          <a:xfrm>
            <a:off x="1876424" y="2946401"/>
            <a:ext cx="5231513" cy="2891091"/>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Da oltre 30 anni nel settore dell’elettronica, ha iniziato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la sua carriera come capo redattore di Markt &amp; </a:t>
            </a:r>
            <a:r>
              <a:rPr lang="it-IT" sz="1400" b="1" cap="none" dirty="0" err="1">
                <a:solidFill>
                  <a:schemeClr val="bg2"/>
                </a:solidFill>
                <a:latin typeface="Arial" panose="020B0604020202020204" pitchFamily="34" charset="0"/>
                <a:ea typeface="Times New Roman" panose="02020603050405020304" pitchFamily="18" charset="0"/>
              </a:rPr>
              <a:t>Technik</a:t>
            </a:r>
            <a:r>
              <a:rPr lang="it-IT" sz="1400" b="1" cap="none" dirty="0">
                <a:solidFill>
                  <a:schemeClr val="bg2"/>
                </a:solidFill>
                <a:latin typeface="Arial" panose="020B0604020202020204" pitchFamily="34" charset="0"/>
                <a:ea typeface="Times New Roman" panose="02020603050405020304" pitchFamily="18" charset="0"/>
              </a:rPr>
              <a:t>,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per poi entrare nel 1998 in Avnet EM Emea. In Avnet,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dove ha ricoperto per 23 anni il ruolo di Vice </a:t>
            </a:r>
            <a:r>
              <a:rPr lang="it-IT" sz="1400" b="1" cap="none" dirty="0" err="1">
                <a:solidFill>
                  <a:schemeClr val="bg2"/>
                </a:solidFill>
                <a:latin typeface="Arial" panose="020B0604020202020204" pitchFamily="34" charset="0"/>
                <a:ea typeface="Times New Roman" panose="02020603050405020304" pitchFamily="18" charset="0"/>
              </a:rPr>
              <a:t>President</a:t>
            </a:r>
            <a:r>
              <a:rPr lang="it-IT" sz="1400" b="1" cap="none" dirty="0">
                <a:solidFill>
                  <a:schemeClr val="bg2"/>
                </a:solidFill>
                <a:latin typeface="Arial" panose="020B0604020202020204" pitchFamily="34" charset="0"/>
                <a:ea typeface="Times New Roman" panose="02020603050405020304" pitchFamily="18" charset="0"/>
              </a:rPr>
              <a:t> </a:t>
            </a:r>
            <a:r>
              <a:rPr lang="it-IT" sz="1400" b="1" cap="none" dirty="0" err="1">
                <a:solidFill>
                  <a:schemeClr val="bg2"/>
                </a:solidFill>
                <a:latin typeface="Arial" panose="020B0604020202020204" pitchFamily="34" charset="0"/>
                <a:ea typeface="Times New Roman" panose="02020603050405020304" pitchFamily="18" charset="0"/>
              </a:rPr>
              <a:t>Communication</a:t>
            </a:r>
            <a:r>
              <a:rPr lang="it-IT" sz="1400" b="1" cap="none" dirty="0">
                <a:solidFill>
                  <a:schemeClr val="bg2"/>
                </a:solidFill>
                <a:latin typeface="Arial" panose="020B0604020202020204" pitchFamily="34" charset="0"/>
                <a:ea typeface="Times New Roman" panose="02020603050405020304" pitchFamily="18" charset="0"/>
              </a:rPr>
              <a:t>, si è occupato di marketing, comunicazione, eventi, analisi e ricerche di mercato, customer engagement, </a:t>
            </a:r>
            <a:r>
              <a:rPr lang="it-IT" sz="1400" b="1" cap="none" dirty="0" err="1">
                <a:solidFill>
                  <a:schemeClr val="bg2"/>
                </a:solidFill>
                <a:latin typeface="Arial" panose="020B0604020202020204" pitchFamily="34" charset="0"/>
                <a:ea typeface="Times New Roman" panose="02020603050405020304" pitchFamily="18" charset="0"/>
              </a:rPr>
              <a:t>digital</a:t>
            </a:r>
            <a:r>
              <a:rPr lang="it-IT" sz="1400" b="1" cap="none" dirty="0">
                <a:solidFill>
                  <a:schemeClr val="bg2"/>
                </a:solidFill>
                <a:latin typeface="Arial" panose="020B0604020202020204" pitchFamily="34" charset="0"/>
                <a:ea typeface="Times New Roman" panose="02020603050405020304" pitchFamily="18" charset="0"/>
              </a:rPr>
              <a:t> </a:t>
            </a:r>
            <a:r>
              <a:rPr lang="it-IT" sz="1400" b="1" cap="none" dirty="0" err="1">
                <a:solidFill>
                  <a:schemeClr val="bg2"/>
                </a:solidFill>
                <a:latin typeface="Arial" panose="020B0604020202020204" pitchFamily="34" charset="0"/>
                <a:ea typeface="Times New Roman" panose="02020603050405020304" pitchFamily="18" charset="0"/>
              </a:rPr>
              <a:t>experience</a:t>
            </a:r>
            <a:r>
              <a:rPr lang="it-IT" sz="1400" b="1" cap="none" dirty="0">
                <a:solidFill>
                  <a:schemeClr val="bg2"/>
                </a:solidFill>
                <a:latin typeface="Arial" panose="020B0604020202020204" pitchFamily="34" charset="0"/>
                <a:ea typeface="Times New Roman" panose="02020603050405020304" pitchFamily="18" charset="0"/>
              </a:rPr>
              <a:t> &amp; e-commerce, global branding, associazioni ed enti, CSR, Supply Chain Marketing. È stato per diversi anni Presidente di </a:t>
            </a:r>
            <a:r>
              <a:rPr lang="it-IT" sz="1400" b="1" cap="none" dirty="0" err="1">
                <a:solidFill>
                  <a:schemeClr val="bg2"/>
                </a:solidFill>
                <a:latin typeface="Arial" panose="020B0604020202020204" pitchFamily="34" charset="0"/>
                <a:ea typeface="Times New Roman" panose="02020603050405020304" pitchFamily="18" charset="0"/>
              </a:rPr>
              <a:t>Dmass</a:t>
            </a:r>
            <a:r>
              <a:rPr lang="it-IT" sz="1400" b="1" cap="none" dirty="0">
                <a:solidFill>
                  <a:schemeClr val="bg2"/>
                </a:solidFill>
                <a:latin typeface="Arial" panose="020B0604020202020204" pitchFamily="34" charset="0"/>
                <a:ea typeface="Times New Roman" panose="02020603050405020304" pitchFamily="18" charset="0"/>
              </a:rPr>
              <a:t>, l’associazione che riunisce i distributori di semiconduttori in Europa, di cui è ancora oggi analista. Nel 2022 ha lasciato Avnet per mettere la sua esperienza di Business Strategy </a:t>
            </a:r>
            <a:r>
              <a:rPr lang="it-IT" sz="1400" b="1" cap="none" dirty="0" err="1">
                <a:solidFill>
                  <a:schemeClr val="bg2"/>
                </a:solidFill>
                <a:latin typeface="Arial" panose="020B0604020202020204" pitchFamily="34" charset="0"/>
                <a:ea typeface="Times New Roman" panose="02020603050405020304" pitchFamily="18" charset="0"/>
              </a:rPr>
              <a:t>Specialist</a:t>
            </a:r>
            <a:r>
              <a:rPr lang="it-IT" sz="1400" b="1" cap="none" dirty="0">
                <a:solidFill>
                  <a:schemeClr val="bg2"/>
                </a:solidFill>
                <a:latin typeface="Arial" panose="020B0604020202020204" pitchFamily="34" charset="0"/>
                <a:ea typeface="Times New Roman" panose="02020603050405020304" pitchFamily="18" charset="0"/>
              </a:rPr>
              <a:t> a disposizione di un mercato più ampio.</a:t>
            </a:r>
            <a:endParaRPr lang="it-IT" sz="1400" b="1" cap="none" dirty="0">
              <a:solidFill>
                <a:schemeClr val="bg2"/>
              </a:solidFill>
              <a:effectLst/>
              <a:latin typeface="Times New Roman" panose="02020603050405020304" pitchFamily="18" charset="0"/>
              <a:ea typeface="Times New Roman" panose="02020603050405020304" pitchFamily="18" charset="0"/>
            </a:endParaRPr>
          </a:p>
        </p:txBody>
      </p:sp>
      <p:sp useBgFill="1">
        <p:nvSpPr>
          <p:cNvPr id="142" name="Round Diagonal Corner Rectangle 6">
            <a:extLst>
              <a:ext uri="{FF2B5EF4-FFF2-40B4-BE49-F238E27FC236}">
                <a16:creationId xmlns:a16="http://schemas.microsoft.com/office/drawing/2014/main" id="{87CCFAB1-F4A3-DC39-FE55-75166F1F61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CC39B542-BC0A-9CD8-2965-16F5D7B848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7" name="Immagine 6" descr="Immagine che contiene Viso umano, persona, vestiti, ritratto&#10;&#10;Descrizione generata automaticamente">
            <a:extLst>
              <a:ext uri="{FF2B5EF4-FFF2-40B4-BE49-F238E27FC236}">
                <a16:creationId xmlns:a16="http://schemas.microsoft.com/office/drawing/2014/main" id="{99AACEE3-5FF8-99F2-733C-997F660F9EE9}"/>
              </a:ext>
            </a:extLst>
          </p:cNvPr>
          <p:cNvPicPr>
            <a:picLocks noChangeAspect="1"/>
          </p:cNvPicPr>
          <p:nvPr/>
        </p:nvPicPr>
        <p:blipFill>
          <a:blip r:embed="rId5"/>
          <a:stretch>
            <a:fillRect/>
          </a:stretch>
        </p:blipFill>
        <p:spPr>
          <a:xfrm>
            <a:off x="7817548" y="1543906"/>
            <a:ext cx="3329329" cy="3718594"/>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BBBF9AAF-E68E-702E-501D-8D5A689BE7E3}"/>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4138201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4B7FF4-5C97-0050-DC6C-CD64B49D7FB9}"/>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12A3678A-F815-D0A9-FBF9-D3701DF90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39FB6E33-EBC5-7F79-6C2F-C3C43EF4FD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399BEA7F-9F05-E458-8540-A41FFEBFDCE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CDC13AC4-7BD1-4EA3-21F7-91934B7E958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5555D964-03C4-02E0-A57D-08548869D97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3A4AD950-55E9-3578-4159-28BA368A5F3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3AEA453E-1EF6-CD46-4EA1-D691C86CAC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33487394-F3EC-6826-F0F4-7C0AAC9DB0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E13A7541-A9E2-5B33-9B8A-F4A38A8451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D4E66514-B54E-547D-4164-3DD5DF660C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2F84EE4B-26F1-CC7E-0EDD-D7327E767F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61F92981-A263-4FB4-13C0-41F9102B04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60FE9832-39D7-0AC9-EF2B-83EA3291DC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CE767FAC-518B-C7A2-F714-7611A1468D6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13E4563C-0736-A1EA-844B-0EECDE57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9F1012BF-97E6-6481-5AEB-717FC69A9A9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E50C3546-916A-9BA8-F9E1-BE825E5DD0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7FA0B4A2-5C5E-9082-55D9-9A6861D9198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0A59B322-BE9A-6D49-B960-5689357DDF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0873889E-A796-6EFE-4C92-F994A0A042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327BD919-3653-0C13-13B9-B628299ADA7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3E686C16-DB3C-0825-1900-57D637B7C4D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09EA6637-2D5E-FEAC-E0AF-677DCC69AB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3D9C806C-6A73-8D37-4C41-1963F489B73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103785B0-C682-A80E-2B55-71D47A1573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9686BA1D-C1AE-D49A-651D-7D3797F2F08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5FD1F0E1-5E23-2C62-F0A0-1EA00C764F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E260CD61-D9A5-5122-A433-DBF9B34D534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B118CA8E-109B-85DC-775E-312367E925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592ED8D2-51E5-B0BE-9366-72647C309CF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DBC4CC89-DE4B-844F-AFA9-74D01D614A1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379A48EA-D41C-0FED-1C8B-19DC708A5B7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20098B99-0ACD-90BE-A46D-0BF4A976BF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4E367D80-E6EA-86F1-09AD-41759E936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C29A9DE0-1CF5-2509-635E-D9191DB4668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375F8C24-C946-2DA6-5389-516891B5AE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18D61526-1619-A1DA-16AD-0C23B39CF2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BB0481E6-8F42-3AD2-AEB1-BAF0E1FE23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2C55DBF4-11ED-6D88-002F-7CA735D36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96306F3E-14A0-E54A-5DCD-B8ADF11A153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285A91ED-40FD-1798-B2BE-1BF51A4A56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3CF4139E-C5C3-FF1E-A089-1148FAF5A4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71FC6F04-1AAC-17D8-E8AC-56CE3D9904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515ECB8F-AB31-5B63-9995-BBD3BF32AA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AC3B14A0-BF7A-78B6-44C0-0988CB74830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0519B329-F206-2078-064F-29BC9CE2CB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8FCA6ECE-2F27-ACDB-F9C7-196D03D1FBF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4752607B-5B5E-C2CF-9D7D-3A89A415144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4AF7659D-ECA7-79AC-8FBC-61D9DDF57A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E71A59A7-030C-00D0-9BC9-6505424A2D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1CD0B1A7-D12E-2F23-8B4C-FBF7CF15315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236F226B-B872-552D-107E-EFB8DDA2D6A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5CE8FB43-6BF5-6871-8ADA-3980B0007D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8C168D9C-4E36-0166-9C3B-61144B51E8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6863D3AF-3557-70D3-69EF-4D6EC321F2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C42D5BB0-DB53-E893-A86F-744B4392A3B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364F85D0-8750-C89D-E2B5-4C56B24B344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C1EB6F31-0013-37AC-F980-C6F15F7A8B7A}"/>
              </a:ext>
            </a:extLst>
          </p:cNvPr>
          <p:cNvSpPr>
            <a:spLocks noGrp="1"/>
          </p:cNvSpPr>
          <p:nvPr>
            <p:ph type="ctrTitle"/>
          </p:nvPr>
        </p:nvSpPr>
        <p:spPr>
          <a:xfrm>
            <a:off x="1876425" y="734905"/>
            <a:ext cx="5201086" cy="1884472"/>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Lynda </a:t>
            </a:r>
            <a:r>
              <a:rPr lang="it-IT" sz="3000" b="1" dirty="0" err="1">
                <a:solidFill>
                  <a:srgbClr val="FFFFFF"/>
                </a:solidFill>
                <a:latin typeface="Aptos" panose="020B0004020202020204" pitchFamily="34" charset="0"/>
                <a:ea typeface="Aptos" panose="020B0004020202020204" pitchFamily="34" charset="0"/>
                <a:cs typeface="Times New Roman" panose="02020603050405020304" pitchFamily="18" charset="0"/>
              </a:rPr>
              <a:t>Nolen</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executive vice </a:t>
            </a:r>
            <a:r>
              <a:rPr lang="it-IT" sz="3000" dirty="0" err="1">
                <a:solidFill>
                  <a:srgbClr val="FFFFFF"/>
                </a:solidFill>
              </a:rPr>
              <a:t>president</a:t>
            </a:r>
            <a:r>
              <a:rPr lang="it-IT" sz="3000" dirty="0">
                <a:solidFill>
                  <a:srgbClr val="FFFFFF"/>
                </a:solidFill>
              </a:rPr>
              <a:t> </a:t>
            </a:r>
            <a:br>
              <a:rPr lang="it-IT" sz="3000" dirty="0">
                <a:solidFill>
                  <a:srgbClr val="FFFFFF"/>
                </a:solidFill>
              </a:rPr>
            </a:br>
            <a:r>
              <a:rPr lang="it-IT" sz="3000" dirty="0">
                <a:solidFill>
                  <a:srgbClr val="FFFFFF"/>
                </a:solidFill>
              </a:rPr>
              <a:t>di Bishop &amp; Associates</a:t>
            </a:r>
          </a:p>
        </p:txBody>
      </p:sp>
      <p:sp>
        <p:nvSpPr>
          <p:cNvPr id="3" name="Sottotitolo 2">
            <a:extLst>
              <a:ext uri="{FF2B5EF4-FFF2-40B4-BE49-F238E27FC236}">
                <a16:creationId xmlns:a16="http://schemas.microsoft.com/office/drawing/2014/main" id="{14E6DBDE-C299-54C8-9F93-2D93B3E43A15}"/>
              </a:ext>
            </a:extLst>
          </p:cNvPr>
          <p:cNvSpPr>
            <a:spLocks noGrp="1"/>
          </p:cNvSpPr>
          <p:nvPr>
            <p:ph type="subTitle" idx="1"/>
          </p:nvPr>
        </p:nvSpPr>
        <p:spPr>
          <a:xfrm>
            <a:off x="1876424" y="3397079"/>
            <a:ext cx="5231513" cy="2440414"/>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Lynda </a:t>
            </a:r>
            <a:r>
              <a:rPr lang="it-IT" sz="1400" b="1" cap="none" dirty="0" err="1">
                <a:solidFill>
                  <a:schemeClr val="bg2"/>
                </a:solidFill>
                <a:latin typeface="Arial" panose="020B0604020202020204" pitchFamily="34" charset="0"/>
                <a:ea typeface="Times New Roman" panose="02020603050405020304" pitchFamily="18" charset="0"/>
              </a:rPr>
              <a:t>Nolen</a:t>
            </a:r>
            <a:r>
              <a:rPr lang="it-IT" sz="1400" b="1" cap="none" dirty="0">
                <a:solidFill>
                  <a:schemeClr val="bg2"/>
                </a:solidFill>
                <a:latin typeface="Arial" panose="020B0604020202020204" pitchFamily="34" charset="0"/>
                <a:ea typeface="Times New Roman" panose="02020603050405020304" pitchFamily="18" charset="0"/>
              </a:rPr>
              <a:t> lavora nel settore delle connessioni da oltre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45 anni. Attualmente è Executive Vice </a:t>
            </a:r>
            <a:r>
              <a:rPr lang="it-IT" sz="1400" b="1" cap="none" dirty="0" err="1">
                <a:solidFill>
                  <a:schemeClr val="bg2"/>
                </a:solidFill>
                <a:latin typeface="Arial" panose="020B0604020202020204" pitchFamily="34" charset="0"/>
                <a:ea typeface="Times New Roman" panose="02020603050405020304" pitchFamily="18" charset="0"/>
              </a:rPr>
              <a:t>President</a:t>
            </a:r>
            <a:r>
              <a:rPr lang="it-IT" sz="1400" b="1" cap="none" dirty="0">
                <a:solidFill>
                  <a:schemeClr val="bg2"/>
                </a:solidFill>
                <a:latin typeface="Arial" panose="020B0604020202020204" pitchFamily="34" charset="0"/>
                <a:ea typeface="Times New Roman" panose="02020603050405020304" pitchFamily="18" charset="0"/>
              </a:rPr>
              <a:t> di Bishop &amp; Associates, leader mondiale nelle ricerche di mercato sull’industria della connessione. Lynda è responsabile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della pubblicazione di una serie di rapporti di ricerca,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tra cui il Connector Industry Forecast, il Connector Industry </a:t>
            </a:r>
            <a:r>
              <a:rPr lang="it-IT" sz="1400" b="1" cap="none" dirty="0" err="1">
                <a:solidFill>
                  <a:schemeClr val="bg2"/>
                </a:solidFill>
                <a:latin typeface="Arial" panose="020B0604020202020204" pitchFamily="34" charset="0"/>
                <a:ea typeface="Times New Roman" panose="02020603050405020304" pitchFamily="18" charset="0"/>
              </a:rPr>
              <a:t>Handbook</a:t>
            </a:r>
            <a:r>
              <a:rPr lang="it-IT" sz="1400" b="1" cap="none" dirty="0">
                <a:solidFill>
                  <a:schemeClr val="bg2"/>
                </a:solidFill>
                <a:latin typeface="Arial" panose="020B0604020202020204" pitchFamily="34" charset="0"/>
                <a:ea typeface="Times New Roman" panose="02020603050405020304" pitchFamily="18" charset="0"/>
              </a:rPr>
              <a:t> e il Top 100 Connector </a:t>
            </a:r>
            <a:r>
              <a:rPr lang="it-IT" sz="1400" b="1" cap="none" dirty="0" err="1">
                <a:solidFill>
                  <a:schemeClr val="bg2"/>
                </a:solidFill>
                <a:latin typeface="Arial" panose="020B0604020202020204" pitchFamily="34" charset="0"/>
                <a:ea typeface="Times New Roman" panose="02020603050405020304" pitchFamily="18" charset="0"/>
              </a:rPr>
              <a:t>Manufacturers</a:t>
            </a:r>
            <a:r>
              <a:rPr lang="it-IT" sz="1400" b="1" cap="none" dirty="0">
                <a:solidFill>
                  <a:schemeClr val="bg2"/>
                </a:solidFill>
                <a:latin typeface="Arial" panose="020B0604020202020204" pitchFamily="34" charset="0"/>
                <a:ea typeface="Times New Roman" panose="02020603050405020304" pitchFamily="18" charset="0"/>
              </a:rPr>
              <a:t>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e collabora con </a:t>
            </a:r>
            <a:r>
              <a:rPr lang="it-IT" sz="1400" b="1" cap="none" dirty="0" err="1">
                <a:solidFill>
                  <a:schemeClr val="bg2"/>
                </a:solidFill>
                <a:latin typeface="Arial" panose="020B0604020202020204" pitchFamily="34" charset="0"/>
                <a:ea typeface="Times New Roman" panose="02020603050405020304" pitchFamily="18" charset="0"/>
              </a:rPr>
              <a:t>Ron</a:t>
            </a:r>
            <a:r>
              <a:rPr lang="it-IT" sz="1400" b="1" cap="none" dirty="0">
                <a:solidFill>
                  <a:schemeClr val="bg2"/>
                </a:solidFill>
                <a:latin typeface="Arial" panose="020B0604020202020204" pitchFamily="34" charset="0"/>
                <a:ea typeface="Times New Roman" panose="02020603050405020304" pitchFamily="18" charset="0"/>
              </a:rPr>
              <a:t> Bishop alla pubblicazione del Bishop Report. Ha lavorato nelle vendite, nel marketing, nella formazione e nella gestione dei prodotti per TRW ECG, </a:t>
            </a:r>
            <a:r>
              <a:rPr lang="it-IT" sz="1400" b="1" cap="none" dirty="0" err="1">
                <a:solidFill>
                  <a:schemeClr val="bg2"/>
                </a:solidFill>
                <a:latin typeface="Arial" panose="020B0604020202020204" pitchFamily="34" charset="0"/>
                <a:ea typeface="Times New Roman" panose="02020603050405020304" pitchFamily="18" charset="0"/>
              </a:rPr>
              <a:t>Sunbelt</a:t>
            </a:r>
            <a:r>
              <a:rPr lang="it-IT" sz="1400" b="1" cap="none" dirty="0">
                <a:solidFill>
                  <a:schemeClr val="bg2"/>
                </a:solidFill>
                <a:latin typeface="Arial" panose="020B0604020202020204" pitchFamily="34" charset="0"/>
                <a:ea typeface="Times New Roman" panose="02020603050405020304" pitchFamily="18" charset="0"/>
              </a:rPr>
              <a:t>, </a:t>
            </a:r>
            <a:r>
              <a:rPr lang="it-IT" sz="1400" b="1" cap="none" dirty="0" err="1">
                <a:solidFill>
                  <a:schemeClr val="bg2"/>
                </a:solidFill>
                <a:latin typeface="Arial" panose="020B0604020202020204" pitchFamily="34" charset="0"/>
                <a:ea typeface="Times New Roman" panose="02020603050405020304" pitchFamily="18" charset="0"/>
              </a:rPr>
              <a:t>Cinch</a:t>
            </a:r>
            <a:r>
              <a:rPr lang="it-IT" sz="1400" b="1" cap="none" dirty="0">
                <a:solidFill>
                  <a:schemeClr val="bg2"/>
                </a:solidFill>
                <a:latin typeface="Arial" panose="020B0604020202020204" pitchFamily="34" charset="0"/>
                <a:ea typeface="Times New Roman" panose="02020603050405020304" pitchFamily="18" charset="0"/>
              </a:rPr>
              <a:t>, Arrow, PEI-Genesis e Delphi.</a:t>
            </a:r>
            <a:endParaRPr lang="it-IT" sz="1400" b="1" cap="none" dirty="0">
              <a:solidFill>
                <a:schemeClr val="bg2"/>
              </a:solidFill>
              <a:effectLst/>
              <a:latin typeface="Times New Roman" panose="02020603050405020304" pitchFamily="18" charset="0"/>
              <a:ea typeface="Times New Roman" panose="02020603050405020304" pitchFamily="18" charset="0"/>
            </a:endParaRPr>
          </a:p>
        </p:txBody>
      </p:sp>
      <p:sp useBgFill="1">
        <p:nvSpPr>
          <p:cNvPr id="142" name="Round Diagonal Corner Rectangle 6">
            <a:extLst>
              <a:ext uri="{FF2B5EF4-FFF2-40B4-BE49-F238E27FC236}">
                <a16:creationId xmlns:a16="http://schemas.microsoft.com/office/drawing/2014/main" id="{23CC7F5D-A1D9-41D7-EFAD-4F63918BEC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CA00FE65-E18A-8FE5-01D4-0F8CA12FB3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82340" y="1835935"/>
            <a:ext cx="3178638" cy="3178638"/>
          </a:xfrm>
          <a:prstGeom prst="rect">
            <a:avLst/>
          </a:prstGeom>
        </p:spPr>
      </p:pic>
      <p:pic>
        <p:nvPicPr>
          <p:cNvPr id="5" name="Immagine 4" descr="Immagine che contiene Viso umano, persona, erba, sorriso&#10;&#10;Descrizione generata automaticamente">
            <a:extLst>
              <a:ext uri="{FF2B5EF4-FFF2-40B4-BE49-F238E27FC236}">
                <a16:creationId xmlns:a16="http://schemas.microsoft.com/office/drawing/2014/main" id="{6725C283-8671-B0EC-57D3-232BD089DDCC}"/>
              </a:ext>
            </a:extLst>
          </p:cNvPr>
          <p:cNvPicPr>
            <a:picLocks noChangeAspect="1"/>
          </p:cNvPicPr>
          <p:nvPr/>
        </p:nvPicPr>
        <p:blipFill>
          <a:blip r:embed="rId6"/>
          <a:stretch>
            <a:fillRect/>
          </a:stretch>
        </p:blipFill>
        <p:spPr>
          <a:xfrm>
            <a:off x="7767934" y="1819904"/>
            <a:ext cx="3414796" cy="3301261"/>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58C969A1-7603-97E1-ADA2-FF552147EC24}"/>
              </a:ext>
            </a:extLst>
          </p:cNvPr>
          <p:cNvPicPr>
            <a:picLocks noChangeAspect="1"/>
          </p:cNvPicPr>
          <p:nvPr/>
        </p:nvPicPr>
        <p:blipFill>
          <a:blip r:embed="rId7"/>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136912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6040A2-F4A8-62B5-F1BA-7151558CB8B2}"/>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817D66F1-607E-35F6-E82F-307E6D5D9F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68D27973-82AD-EF33-1CE8-91EEA8BBD2D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C1FC0AC0-583B-F8BB-B91B-44CC1F4F8B7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4949957D-1C6D-4971-40D9-DBA71D4351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776CA422-7E06-68E5-5647-AA39C2B774A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3FD5D80C-1CC8-FD8B-ADCE-94776998415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B117F750-B9E1-9A46-48CC-A21E3A86D98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561CFB3E-50B2-204A-FECF-F8C2215207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3EFAFABF-D679-A207-E38D-821B3E5A4D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F84341B8-D3BF-B472-E4AA-347F66FE44F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5F392C7D-E836-B7B9-6780-BC95809A1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2B4DA23A-6143-1044-2EF3-4F2F9679A7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A5845F1D-4530-E65D-8C29-759F9E5C18B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BBF0E308-688E-8AE4-73A8-767980CFD8A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2472C3F6-B47C-86CA-86F0-DF9E596212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C81EF18F-C94B-2C3C-B3D7-D836A34CA79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C17F27DF-E834-0D41-8C32-724C75C38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5BDFD7BC-1DA3-F25F-B4DF-90A1D1F25A4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9021C44D-BA6C-C8DA-61F6-E3EE1FDF04B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9F93D580-7235-163D-CB3C-73164017C1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EB35B8A4-149B-1D23-54BA-86FA42025E3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26E66EB8-9C73-8807-B1DF-D8526C9DDE9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4E8360A2-5D6F-0271-E4AA-25D9AD8014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AE5C2FC8-04F6-D5D5-ABCC-6F0C726923B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07973B4E-0AB2-711B-BA62-562AB1BAA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E269A38F-0B1A-8A7B-E8C3-E2AF7D9C57A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FC65971C-914F-A8B4-80DA-F2AFC97351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0D3B8575-E586-DCB9-945C-2EBDF1A8AE0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F27BB393-D8FE-BCDE-E012-9596DE1FEB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635F3A61-0B59-4D31-0862-A862A7B757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CD18B790-F453-B917-86A7-521BE907A7D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9E2B564C-A4BC-85A8-2C7B-70891D8AAC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AA14B3FE-5829-0003-A09B-E3FFE68B7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CB778CA6-92BD-5DC8-04FE-A5D509056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79FAABEC-911B-BD9E-9EEB-2CA0BE19691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927ABBC9-3E05-7060-CC2B-0045302AC0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20510461-2F0C-A9F5-4ACA-C29B45B58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2B466D13-2C5F-86D3-02AF-DE6B526CFC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EF752004-8325-9DA4-8356-20ACE56F5A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9818AF03-D965-EC16-4545-310C9810AC6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7F4DF2D9-C52D-2D53-43D1-611CBFAA90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5949E389-9808-EB75-1AC9-9552A087F07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72659DD0-167A-A002-E74B-5D710A4D179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2438B0C1-CA7A-8A79-586A-681648F79E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02ACB7C6-316E-E382-2E8F-E36065B4F9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13C2CDC7-8BF5-FE7A-43C1-A5B0866807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F0002B7E-1B88-CB0C-0764-78DDC8475A7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E4A774D1-B30F-F6DD-1F9D-8569C28850A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A7F893B9-693D-C889-1DE7-39F71EEA1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2C852D62-8021-1212-A492-FFBE321A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8112B914-C57B-4217-0EDA-383D4A77CB5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4E88FD32-BBC5-3B34-9D7F-87CDD3FBBD5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DC978E37-696B-DD93-C4F6-A519EF0E8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B3A0D3FA-77C2-585C-342C-77640D13465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A5A1761E-E6C2-E0AF-2953-329ABB049C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EBDAA8D6-18EF-655F-C604-080CB742229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8F71E0E6-9310-316F-AF41-B2059071BB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F29CF822-0544-B50E-5190-54B6BEDD11F0}"/>
              </a:ext>
            </a:extLst>
          </p:cNvPr>
          <p:cNvSpPr>
            <a:spLocks noGrp="1"/>
          </p:cNvSpPr>
          <p:nvPr>
            <p:ph type="ctrTitle"/>
          </p:nvPr>
        </p:nvSpPr>
        <p:spPr>
          <a:xfrm>
            <a:off x="1876425" y="15767"/>
            <a:ext cx="5201086" cy="2170221"/>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LUCA Primavesi</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Analista di </a:t>
            </a:r>
            <a:r>
              <a:rPr lang="it-IT" sz="3000" dirty="0" err="1">
                <a:solidFill>
                  <a:srgbClr val="FFFFFF"/>
                </a:solidFill>
              </a:rPr>
              <a:t>Epcia</a:t>
            </a:r>
            <a:endParaRPr lang="it-IT" sz="3000" dirty="0">
              <a:solidFill>
                <a:srgbClr val="FFFFFF"/>
              </a:solidFill>
            </a:endParaRPr>
          </a:p>
        </p:txBody>
      </p:sp>
      <p:sp>
        <p:nvSpPr>
          <p:cNvPr id="3" name="Sottotitolo 2">
            <a:extLst>
              <a:ext uri="{FF2B5EF4-FFF2-40B4-BE49-F238E27FC236}">
                <a16:creationId xmlns:a16="http://schemas.microsoft.com/office/drawing/2014/main" id="{C9D89830-2F74-7279-11B4-956ABD3C42B1}"/>
              </a:ext>
            </a:extLst>
          </p:cNvPr>
          <p:cNvSpPr>
            <a:spLocks noGrp="1"/>
          </p:cNvSpPr>
          <p:nvPr>
            <p:ph type="subTitle" idx="1"/>
          </p:nvPr>
        </p:nvSpPr>
        <p:spPr>
          <a:xfrm>
            <a:off x="1876424" y="2708276"/>
            <a:ext cx="5231513" cy="4255231"/>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Laureato in Ingegneria con indirizzo Chimica Fisica Applicata presso il Politecnico di Milano, collabora con l’Istituto di Chimica delle Macromolecole del CNR. Inizia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a lavorare poi in </a:t>
            </a:r>
            <a:r>
              <a:rPr lang="it-IT" sz="1400" b="1" cap="none" dirty="0" err="1">
                <a:solidFill>
                  <a:schemeClr val="bg2"/>
                </a:solidFill>
                <a:latin typeface="Arial" panose="020B0604020202020204" pitchFamily="34" charset="0"/>
                <a:ea typeface="Times New Roman" panose="02020603050405020304" pitchFamily="18" charset="0"/>
              </a:rPr>
              <a:t>Itelcond</a:t>
            </a:r>
            <a:r>
              <a:rPr lang="it-IT" sz="1400" b="1" cap="none" dirty="0">
                <a:solidFill>
                  <a:schemeClr val="bg2"/>
                </a:solidFill>
                <a:latin typeface="Arial" panose="020B0604020202020204" pitchFamily="34" charset="0"/>
                <a:ea typeface="Times New Roman" panose="02020603050405020304" pitchFamily="18" charset="0"/>
              </a:rPr>
              <a:t>, società italiana che dal 1976 progetta, produce e commercializza condensatori elettrolitici in alluminio. Collabora ad attività di ricerca con diverse università ed è membro della International Society of </a:t>
            </a:r>
            <a:r>
              <a:rPr lang="it-IT" sz="1400" b="1" cap="none" dirty="0" err="1">
                <a:solidFill>
                  <a:schemeClr val="bg2"/>
                </a:solidFill>
                <a:latin typeface="Arial" panose="020B0604020202020204" pitchFamily="34" charset="0"/>
                <a:ea typeface="Times New Roman" panose="02020603050405020304" pitchFamily="18" charset="0"/>
              </a:rPr>
              <a:t>Electrochemistry</a:t>
            </a:r>
            <a:r>
              <a:rPr lang="it-IT" sz="1400" b="1" cap="none" dirty="0">
                <a:solidFill>
                  <a:schemeClr val="bg2"/>
                </a:solidFill>
                <a:latin typeface="Arial" panose="020B0604020202020204" pitchFamily="34" charset="0"/>
                <a:ea typeface="Times New Roman" panose="02020603050405020304" pitchFamily="18" charset="0"/>
              </a:rPr>
              <a:t>. Nel 2015 diventa Presidente del Consiglio di Amministrazione di </a:t>
            </a:r>
            <a:r>
              <a:rPr lang="it-IT" sz="1400" b="1" cap="none" dirty="0" err="1">
                <a:solidFill>
                  <a:schemeClr val="bg2"/>
                </a:solidFill>
                <a:latin typeface="Arial" panose="020B0604020202020204" pitchFamily="34" charset="0"/>
                <a:ea typeface="Times New Roman" panose="02020603050405020304" pitchFamily="18" charset="0"/>
              </a:rPr>
              <a:t>Itelcond</a:t>
            </a:r>
            <a:r>
              <a:rPr lang="it-IT" sz="1400" b="1" cap="none" dirty="0">
                <a:solidFill>
                  <a:schemeClr val="bg2"/>
                </a:solidFill>
                <a:latin typeface="Arial" panose="020B0604020202020204" pitchFamily="34" charset="0"/>
                <a:ea typeface="Times New Roman" panose="02020603050405020304" pitchFamily="18" charset="0"/>
              </a:rPr>
              <a:t>. Estende poi la sua esperienza alle istituzioni: entra nella Giunta di Assolombarda, nel Consiglio dei Meccatronici ed è membro dell’Operating Committee di EPCIA, l’Associazione Europea dell’Industria dei Componenti Passivi. A queste attività si affiancano quelle di fotografo e di Advisor per le startup.</a:t>
            </a:r>
          </a:p>
        </p:txBody>
      </p:sp>
      <p:sp useBgFill="1">
        <p:nvSpPr>
          <p:cNvPr id="142" name="Round Diagonal Corner Rectangle 6">
            <a:extLst>
              <a:ext uri="{FF2B5EF4-FFF2-40B4-BE49-F238E27FC236}">
                <a16:creationId xmlns:a16="http://schemas.microsoft.com/office/drawing/2014/main" id="{84BC373C-C0E9-5355-5E27-D4E03E8DBB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AB55550F-BD8C-61EA-6CE1-E7E1F207AC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5" name="Immagine 4" descr="Immagine che contiene Viso umano, vestiti, persona, uomo&#10;&#10;Descrizione generata automaticamente">
            <a:extLst>
              <a:ext uri="{FF2B5EF4-FFF2-40B4-BE49-F238E27FC236}">
                <a16:creationId xmlns:a16="http://schemas.microsoft.com/office/drawing/2014/main" id="{82E2ADF3-E574-2587-824B-2A5EED736338}"/>
              </a:ext>
            </a:extLst>
          </p:cNvPr>
          <p:cNvPicPr>
            <a:picLocks noChangeAspect="1"/>
          </p:cNvPicPr>
          <p:nvPr/>
        </p:nvPicPr>
        <p:blipFill>
          <a:blip r:embed="rId5"/>
          <a:stretch>
            <a:fillRect/>
          </a:stretch>
        </p:blipFill>
        <p:spPr>
          <a:xfrm>
            <a:off x="7769834" y="1907926"/>
            <a:ext cx="3463961" cy="3299228"/>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CDB7F8F4-8B16-1F99-9BB9-F564EEE7DCAE}"/>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19601454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DEB16C-4BE8-DC39-6D45-4B7046665D47}"/>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C7D7554F-8EA3-23B5-42BE-7F481EE2D9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EC85C826-C8ED-ECE5-B79B-F8A7E201758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8E2F33D1-3799-A447-293D-6F81D3242A0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C1A91495-4D78-94EA-2024-698E9EFF59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AD962F4A-D011-EADC-3745-DD08B52D5D9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E484869E-78C2-6D27-73B6-CE74567A948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A8757B6F-32B4-CBDD-0BD1-0B9421C6BB5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18E399BB-1C6C-2D66-B05D-20B4B171D8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12E6CD45-5A00-F28A-0CD2-25314B1C1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7DFBA94E-ED42-F550-7C9C-103A76262A9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0674B26F-E1AD-F10A-2549-120D50048C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D4ED78A7-C0BE-358F-C5E3-E5A8726999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A231AA62-83EC-9B1B-7DAB-79B1CDB7EB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2B7DA6B6-8E66-2BFA-F867-023B94842E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289F7A7F-C086-BAEE-AD08-DBB1DECF23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CA3FCF74-5E85-E171-B8DA-BADA19A8E2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C7833AE9-932F-1727-F8AE-A5F39FEE1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1B3EA6FA-2840-AAEF-4393-A12DE92D4AE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8D20238C-9B59-A6B9-7D79-445B9AD2181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4B254675-D5D6-889E-BAAA-0BBA27F32E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3B0F41C2-8FCE-DDCB-81BE-F838A6A9672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A4AF5A5D-C04B-DB88-3720-F66E6185EE0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B7F2950E-55E6-AC4E-89BB-B82FB8584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138A552E-8242-297B-7E0C-291881ADB9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A62C3655-7682-B7BD-84B6-014BB2C952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50E33DB7-A95B-A0AE-2BA4-DA8CF767144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A09D2695-663F-3296-D983-7640D35CAD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C08337ED-E5F7-B6E2-930C-15D35514B8B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DB89FEF5-5A39-D8D0-2081-60CB8A7746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5A9F76D1-3D83-E106-DE90-AE71145525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FCE16354-E8F1-0B34-EEDD-E196C57D323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167F086E-1077-68CD-BD1C-17450F1711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D06723D4-F3CB-28B6-95DF-DAF6CFFA5E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E20BAC84-7E2E-8C87-DEEF-F47228CA4D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15B6AF46-C146-12CF-D2B7-37C18E27281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6A7422B9-2054-77DB-EAB2-6EA30FA78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ECA81D04-7C8D-CC58-2C14-F63E7C582E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3FC1DDCA-6C24-687B-8CEE-6E92A2CD27B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FB37DCBE-0509-04E6-DC82-5257E3B686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BB3B6AD5-4447-7355-FD20-A832DD1D9E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E32CDFAA-22B6-C3BD-0F0F-ED2BF84415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CEA08E52-7446-5D19-92DC-E416642B0DC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53AC57D1-4FCE-24F5-61D3-1CBB0595D7E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7E005226-3C2F-0DEB-9AB2-C7C38E01A5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5A57EC70-8B06-BC84-2E15-F73396E979A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492B0C36-7A25-2DD2-FE80-C02C5184BA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610B0117-CDD5-F57E-CD0F-C041E8A2284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1FBB7F8E-50B5-D848-C5A7-49BD41E0DE2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1391906F-51C0-9D95-D84E-25A52E9C41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BFD24D23-1F7E-14D7-DEEE-F50F56C85B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4CF37878-94E5-401F-78D4-8F33930E864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6AAC48EA-5CC4-BD6B-2E91-2DFF78CA16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44DEF0D4-E92D-35A7-5A51-D9A49137F9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E182B835-9460-4CD4-4A09-BC5D22FE418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5613D179-3938-4133-25A8-EC089F21E9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9DB523CD-43B4-905F-5B45-647CC820FE2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6BC337BD-A3C2-B567-4095-39BB852DD74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FF856D44-5FBB-9346-6EDA-ACEF262BDC84}"/>
              </a:ext>
            </a:extLst>
          </p:cNvPr>
          <p:cNvSpPr>
            <a:spLocks noGrp="1"/>
          </p:cNvSpPr>
          <p:nvPr>
            <p:ph type="ctrTitle"/>
          </p:nvPr>
        </p:nvSpPr>
        <p:spPr>
          <a:xfrm>
            <a:off x="1876425" y="-425668"/>
            <a:ext cx="5201086" cy="3133944"/>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Gianmarco Lanza</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Presidente &amp; Ceo </a:t>
            </a:r>
            <a:br>
              <a:rPr lang="it-IT" sz="3000" dirty="0">
                <a:solidFill>
                  <a:srgbClr val="FFFFFF"/>
                </a:solidFill>
              </a:rPr>
            </a:br>
            <a:r>
              <a:rPr lang="it-IT" sz="3000" dirty="0">
                <a:solidFill>
                  <a:srgbClr val="FFFFFF"/>
                </a:solidFill>
              </a:rPr>
              <a:t>di FAE Technology</a:t>
            </a:r>
          </a:p>
        </p:txBody>
      </p:sp>
      <p:sp>
        <p:nvSpPr>
          <p:cNvPr id="3" name="Sottotitolo 2">
            <a:extLst>
              <a:ext uri="{FF2B5EF4-FFF2-40B4-BE49-F238E27FC236}">
                <a16:creationId xmlns:a16="http://schemas.microsoft.com/office/drawing/2014/main" id="{9BD5E9B1-88C2-D890-43AE-20A28BCEBCB6}"/>
              </a:ext>
            </a:extLst>
          </p:cNvPr>
          <p:cNvSpPr>
            <a:spLocks noGrp="1"/>
          </p:cNvSpPr>
          <p:nvPr>
            <p:ph type="subTitle" idx="1"/>
          </p:nvPr>
        </p:nvSpPr>
        <p:spPr>
          <a:xfrm>
            <a:off x="1876424" y="4143156"/>
            <a:ext cx="5231513" cy="2410842"/>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Entrato nell’azienda di famiglia a 21 anni, ne ha preso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il controllo all’età di 23 a seguito di una malattia che ha colpito il padre. Ha guidato negli anni la crescita di FAE, partendo da FAE </a:t>
            </a:r>
            <a:r>
              <a:rPr lang="it-IT" sz="1400" b="1" cap="none" dirty="0" err="1">
                <a:solidFill>
                  <a:schemeClr val="bg2"/>
                </a:solidFill>
                <a:latin typeface="Arial" panose="020B0604020202020204" pitchFamily="34" charset="0"/>
                <a:ea typeface="Times New Roman" panose="02020603050405020304" pitchFamily="18" charset="0"/>
              </a:rPr>
              <a:t>srl</a:t>
            </a:r>
            <a:r>
              <a:rPr lang="it-IT" sz="1400" b="1" cap="none" dirty="0">
                <a:solidFill>
                  <a:schemeClr val="bg2"/>
                </a:solidFill>
                <a:latin typeface="Arial" panose="020B0604020202020204" pitchFamily="34" charset="0"/>
                <a:ea typeface="Times New Roman" panose="02020603050405020304" pitchFamily="18" charset="0"/>
              </a:rPr>
              <a:t>, un assemblatore di schede elettroniche con circa 20 collaboratori, arrivando a costituire l’attuale gruppo FAE Technology Spa, una realtà quotata, che opera nell’elettronica impiegando 300 collaboratori di cui più di 50 impegnati in attività di R&amp;D.</a:t>
            </a:r>
          </a:p>
        </p:txBody>
      </p:sp>
      <p:sp useBgFill="1">
        <p:nvSpPr>
          <p:cNvPr id="142" name="Round Diagonal Corner Rectangle 6">
            <a:extLst>
              <a:ext uri="{FF2B5EF4-FFF2-40B4-BE49-F238E27FC236}">
                <a16:creationId xmlns:a16="http://schemas.microsoft.com/office/drawing/2014/main" id="{642C6C53-B7E2-B7BE-C8AE-E27DED606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84889E36-E395-D318-D7A9-EB24E64494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7" name="Immagine 6" descr="Immagine che contiene Viso umano, vestiti, persona, uomo&#10;&#10;Descrizione generata automaticamente">
            <a:extLst>
              <a:ext uri="{FF2B5EF4-FFF2-40B4-BE49-F238E27FC236}">
                <a16:creationId xmlns:a16="http://schemas.microsoft.com/office/drawing/2014/main" id="{D93384BC-D153-D449-60A5-C2A4935A6F06}"/>
              </a:ext>
            </a:extLst>
          </p:cNvPr>
          <p:cNvPicPr>
            <a:picLocks noChangeAspect="1"/>
          </p:cNvPicPr>
          <p:nvPr/>
        </p:nvPicPr>
        <p:blipFill>
          <a:blip r:embed="rId5"/>
          <a:stretch>
            <a:fillRect/>
          </a:stretch>
        </p:blipFill>
        <p:spPr>
          <a:xfrm>
            <a:off x="7859366" y="1831958"/>
            <a:ext cx="3261752" cy="3266072"/>
          </a:xfrm>
          <a:prstGeom prst="rect">
            <a:avLst/>
          </a:prstGeom>
        </p:spPr>
      </p:pic>
      <p:pic>
        <p:nvPicPr>
          <p:cNvPr id="4" name="Segnaposto contenuto 6" descr="Immagine che contiene testo, Carattere, grafica, Elementi grafici&#10;&#10;Descrizione generata automaticamente">
            <a:extLst>
              <a:ext uri="{FF2B5EF4-FFF2-40B4-BE49-F238E27FC236}">
                <a16:creationId xmlns:a16="http://schemas.microsoft.com/office/drawing/2014/main" id="{BA1E8218-557C-E395-6EFC-A3B272EE66B2}"/>
              </a:ext>
            </a:extLst>
          </p:cNvPr>
          <p:cNvPicPr>
            <a:picLocks noChangeAspect="1"/>
          </p:cNvPicPr>
          <p:nvPr/>
        </p:nvPicPr>
        <p:blipFill>
          <a:blip r:embed="rId6"/>
          <a:stretch>
            <a:fillRect/>
          </a:stretch>
        </p:blipFill>
        <p:spPr>
          <a:xfrm>
            <a:off x="8507548" y="6251193"/>
            <a:ext cx="1910447" cy="343282"/>
          </a:xfrm>
          <a:prstGeom prst="rect">
            <a:avLst/>
          </a:prstGeom>
        </p:spPr>
      </p:pic>
    </p:spTree>
    <p:extLst>
      <p:ext uri="{BB962C8B-B14F-4D97-AF65-F5344CB8AC3E}">
        <p14:creationId xmlns:p14="http://schemas.microsoft.com/office/powerpoint/2010/main" val="20372529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509DAE-4EC8-C7AD-F028-1BA651813845}"/>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50B1243D-7109-8ADF-C2E6-A04188CF15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7CB2671C-A6A3-73C0-1906-327813A70A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F3A705A4-6939-3615-EC28-8DBEF97B53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C7EA307F-C46B-FBE4-8D10-3E8E486D0AB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ECFF5CC0-C63C-0D85-4A1B-FC94ABC06D8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84C03B6B-5A0B-4826-342C-02E5469734D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6D56D8B7-1D23-A542-DBBB-D5A7C544A75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86D87C7F-1181-B902-EF63-73E0A7483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0C50F228-0CF0-AFC6-3C90-0AC1D7C0C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5C80B585-AAF5-0E75-F287-83967481CBD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62ED136D-D102-3079-8851-FDCD093F8C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9FED33A7-47C2-1406-B09A-5A30195532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2F1063D8-2376-3100-781C-310712176E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A9E69C9B-8B29-5F88-8D1C-2153C6D9693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F8B01B0E-FBFC-C494-DB07-17D199BB5F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09C1221D-B448-A08F-0CAF-0C03A5F33C2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00330949-FA49-FC44-99D7-5EB9EC55B9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E146938B-7C65-3AE7-0480-B407FC1081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58E74D5C-B17E-E462-50F4-93CB4ACE699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228CCEBC-6A12-2EE4-7A9E-2B675A5D9B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5293B86C-92E5-6B27-F697-60453A8FB44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8B5D5D1F-A569-2B2F-62FD-1AC13F58F07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D7E9521A-53E3-784F-5EFE-F65A499855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0233543A-7A11-1910-3DDB-A336FE025E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1145B458-3F27-513D-FF54-9C5CBAAA35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243D6352-9479-670C-CB3C-4DA7EFEF5EC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B39ED576-2208-DA6F-FA5A-04C8D9CAD0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91963DBE-BAEE-9D96-5573-6E6CAC828F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C2CC63DE-8FC7-74B7-60A5-E14808774C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B8AEB621-F137-E6EC-EA93-A4EC26DA298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E74D01BB-7942-ABEC-3B7F-64A7E47DB50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D3AAE95E-21C6-2881-4C35-3E12F92C9B6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61F45EA5-0B97-E9B9-620B-2F07D4BD07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B15C2673-F13D-30C4-B4E9-1913E291C9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E248FA5D-5F14-F0EC-7BE1-203849896CD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7F40573D-BE77-56A9-2D5D-DF0AB8A528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3F7284FA-FA16-7C5C-43BA-A6301BA366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DEE1155F-8112-9A57-0A5D-CB0B52DBF5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EEF08BD5-F099-4EA9-5C52-9D8F827BA0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31407653-0745-CA3B-5B47-DE1F91774B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B355D341-ED41-F82C-BD2E-64B3BA68BD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790D0607-97C6-E656-1AA0-A2FC74276A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E6B83231-510A-5AFF-53DA-322AE545EBB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68E4463F-9802-5F34-25C4-7B17137E3D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6B7028D0-7BD3-4573-12C0-FDC1B0BE66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327C78D0-6BE9-2437-608C-C0B8E1DCAD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72F527D6-3382-457B-132F-6EB248C0D4E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0CD62503-C3CA-B402-EA60-8F353814F86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2D6D47F0-BE6F-6ED2-6721-2C6CB7BA9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A1D338F9-E910-1F90-0850-082ED3EC9D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630974C8-3A5C-4209-0AA3-F3DF69A40F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81E41CA5-3E17-F925-8601-44A5B09CDFD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80DFABF7-F380-78D3-FA1B-BD40612A6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D1434599-45A7-A7C6-ACF8-73D49A6985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E20653F3-742C-E5AB-7431-A975C35A69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5DB40B43-0740-8246-1910-A3174EAFE2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A4C9074A-0F55-A913-C57E-8B493E1B0C3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75A33E40-1CEB-F9E5-6402-6BC058BB2F37}"/>
              </a:ext>
            </a:extLst>
          </p:cNvPr>
          <p:cNvSpPr>
            <a:spLocks noGrp="1"/>
          </p:cNvSpPr>
          <p:nvPr>
            <p:ph type="ctrTitle"/>
          </p:nvPr>
        </p:nvSpPr>
        <p:spPr>
          <a:xfrm>
            <a:off x="1876425" y="15767"/>
            <a:ext cx="5201086" cy="2170221"/>
          </a:xfrm>
        </p:spPr>
        <p:txBody>
          <a:bodyPr>
            <a:normAutofit/>
          </a:bodyPr>
          <a:lstStyle/>
          <a:p>
            <a:r>
              <a:rPr lang="it-IT" sz="3000" b="1" dirty="0">
                <a:solidFill>
                  <a:srgbClr val="FFFFFF"/>
                </a:solidFill>
                <a:latin typeface="Aptos" panose="020B0004020202020204" pitchFamily="34" charset="0"/>
                <a:ea typeface="Aptos" panose="020B0004020202020204" pitchFamily="34" charset="0"/>
                <a:cs typeface="Times New Roman" panose="02020603050405020304" pitchFamily="18" charset="0"/>
              </a:rPr>
              <a:t>Oscar Farinetti</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Imprenditore</a:t>
            </a:r>
          </a:p>
        </p:txBody>
      </p:sp>
      <p:sp>
        <p:nvSpPr>
          <p:cNvPr id="3" name="Sottotitolo 2">
            <a:extLst>
              <a:ext uri="{FF2B5EF4-FFF2-40B4-BE49-F238E27FC236}">
                <a16:creationId xmlns:a16="http://schemas.microsoft.com/office/drawing/2014/main" id="{20C84567-5001-C6B6-42D1-BE596ED30CFD}"/>
              </a:ext>
            </a:extLst>
          </p:cNvPr>
          <p:cNvSpPr>
            <a:spLocks noGrp="1"/>
          </p:cNvSpPr>
          <p:nvPr>
            <p:ph type="subTitle" idx="1"/>
          </p:nvPr>
        </p:nvSpPr>
        <p:spPr>
          <a:xfrm>
            <a:off x="1876424" y="3025231"/>
            <a:ext cx="5231513" cy="2891091"/>
          </a:xfrm>
        </p:spPr>
        <p:txBody>
          <a:bodyPr>
            <a:noAutofit/>
          </a:bodyPr>
          <a:lstStyle/>
          <a:p>
            <a:pPr>
              <a:lnSpc>
                <a:spcPct val="110000"/>
              </a:lnSpc>
            </a:pPr>
            <a:r>
              <a:rPr lang="it-IT" sz="1400" b="1" cap="none" dirty="0">
                <a:solidFill>
                  <a:schemeClr val="bg2"/>
                </a:solidFill>
                <a:latin typeface="Arial" panose="020B0604020202020204" pitchFamily="34" charset="0"/>
                <a:ea typeface="Times New Roman" panose="02020603050405020304" pitchFamily="18" charset="0"/>
              </a:rPr>
              <a:t>Dirigente d'azienda e scrittore, fondatore di Eataly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ed ex proprietario di Unieuro, nasce ad Alba in Piemonte. Contribuisce a sviluppare il supermercato Unieuro, fondato dal padre nel 1967, fino a farlo diventare una catena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di grande distribuzione internazionale specializzata in elettronica. Decide poi di vendere Unieuro e con il ricavato fonda nel 2004 una nuova catena di distribuzione alimentare, Eataly. Nel 2016 la rete sarà formata da 38 negozi di cui 16 all'estero. Nel 2015 decide di fare un passo indietro lasciando gli incarichi in azienda. Ha collaborato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a diverse ricerche didattiche di mercato dell'Università Bocconi di Milano e dell'Università di Parma ed è autore </a:t>
            </a:r>
            <a:br>
              <a:rPr lang="it-IT" sz="1400" b="1" cap="none" dirty="0">
                <a:solidFill>
                  <a:schemeClr val="bg2"/>
                </a:solidFill>
                <a:latin typeface="Arial" panose="020B0604020202020204" pitchFamily="34" charset="0"/>
                <a:ea typeface="Times New Roman" panose="02020603050405020304" pitchFamily="18" charset="0"/>
              </a:rPr>
            </a:br>
            <a:r>
              <a:rPr lang="it-IT" sz="1400" b="1" cap="none" dirty="0">
                <a:solidFill>
                  <a:schemeClr val="bg2"/>
                </a:solidFill>
                <a:latin typeface="Arial" panose="020B0604020202020204" pitchFamily="34" charset="0"/>
                <a:ea typeface="Times New Roman" panose="02020603050405020304" pitchFamily="18" charset="0"/>
              </a:rPr>
              <a:t>di 17 libri.</a:t>
            </a:r>
          </a:p>
        </p:txBody>
      </p:sp>
      <p:sp useBgFill="1">
        <p:nvSpPr>
          <p:cNvPr id="142" name="Round Diagonal Corner Rectangle 6">
            <a:extLst>
              <a:ext uri="{FF2B5EF4-FFF2-40B4-BE49-F238E27FC236}">
                <a16:creationId xmlns:a16="http://schemas.microsoft.com/office/drawing/2014/main" id="{B4587798-4779-D3AA-691D-2CE1F5AC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638AF4CC-470D-FFFA-18BB-47D1778EE2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6" name="Segnaposto contenuto 6" descr="Immagine che contiene testo, Carattere, grafica, Elementi grafici&#10;&#10;Descrizione generata automaticamente">
            <a:extLst>
              <a:ext uri="{FF2B5EF4-FFF2-40B4-BE49-F238E27FC236}">
                <a16:creationId xmlns:a16="http://schemas.microsoft.com/office/drawing/2014/main" id="{D8727171-C6CE-63C7-251C-CD5C44E1DBAE}"/>
              </a:ext>
            </a:extLst>
          </p:cNvPr>
          <p:cNvPicPr>
            <a:picLocks noChangeAspect="1"/>
          </p:cNvPicPr>
          <p:nvPr/>
        </p:nvPicPr>
        <p:blipFill>
          <a:blip r:embed="rId5"/>
          <a:stretch>
            <a:fillRect/>
          </a:stretch>
        </p:blipFill>
        <p:spPr>
          <a:xfrm>
            <a:off x="8259552" y="6315674"/>
            <a:ext cx="2265573" cy="407094"/>
          </a:xfrm>
          <a:prstGeom prst="rect">
            <a:avLst/>
          </a:prstGeom>
        </p:spPr>
      </p:pic>
      <p:pic>
        <p:nvPicPr>
          <p:cNvPr id="7" name="Immagine 6" descr="Immagine che contiene persona, vestiti, Viso umano, uomo&#10;&#10;Descrizione generata automaticamente">
            <a:extLst>
              <a:ext uri="{FF2B5EF4-FFF2-40B4-BE49-F238E27FC236}">
                <a16:creationId xmlns:a16="http://schemas.microsoft.com/office/drawing/2014/main" id="{2E0F1FD7-3A77-0122-9841-4AF831B9ADDA}"/>
              </a:ext>
            </a:extLst>
          </p:cNvPr>
          <p:cNvPicPr>
            <a:picLocks noChangeAspect="1"/>
          </p:cNvPicPr>
          <p:nvPr/>
        </p:nvPicPr>
        <p:blipFill>
          <a:blip r:embed="rId6"/>
          <a:stretch>
            <a:fillRect/>
          </a:stretch>
        </p:blipFill>
        <p:spPr>
          <a:xfrm>
            <a:off x="7827597" y="1668045"/>
            <a:ext cx="3265778" cy="3621087"/>
          </a:xfrm>
          <a:prstGeom prst="rect">
            <a:avLst/>
          </a:prstGeom>
        </p:spPr>
      </p:pic>
    </p:spTree>
    <p:extLst>
      <p:ext uri="{BB962C8B-B14F-4D97-AF65-F5344CB8AC3E}">
        <p14:creationId xmlns:p14="http://schemas.microsoft.com/office/powerpoint/2010/main" val="22236522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par>
                                <p:cTn id="11" presetID="10" presetClass="entr" presetSubtype="0" fill="hold" nodeType="withEffect">
                                  <p:stCondLst>
                                    <p:cond delay="500"/>
                                  </p:stCondLst>
                                  <p:iterate>
                                    <p:tmPct val="10000"/>
                                  </p:iterate>
                                  <p:childTnLst>
                                    <p:set>
                                      <p:cBhvr>
                                        <p:cTn id="12" dur="1" fill="hold">
                                          <p:stCondLst>
                                            <p:cond delay="0"/>
                                          </p:stCondLst>
                                        </p:cTn>
                                        <p:tgtEl>
                                          <p:spTgt spid="79"/>
                                        </p:tgtEl>
                                        <p:attrNameLst>
                                          <p:attrName>style.visibility</p:attrName>
                                        </p:attrNameLst>
                                      </p:cBhvr>
                                      <p:to>
                                        <p:strVal val="visible"/>
                                      </p:to>
                                    </p:set>
                                    <p:animEffect transition="in" filter="fade">
                                      <p:cBhvr>
                                        <p:cTn id="13"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D70F2-C9E8-7B78-5177-F8C31E48A8A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DCBD0B5-1AD7-CF44-93E2-FCFC34042141}"/>
              </a:ext>
            </a:extLst>
          </p:cNvPr>
          <p:cNvSpPr>
            <a:spLocks noGrp="1"/>
          </p:cNvSpPr>
          <p:nvPr>
            <p:ph type="ctrTitle"/>
          </p:nvPr>
        </p:nvSpPr>
        <p:spPr>
          <a:xfrm>
            <a:off x="2434281" y="1651246"/>
            <a:ext cx="8233718" cy="3559945"/>
          </a:xfrm>
        </p:spPr>
        <p:txBody>
          <a:bodyPr>
            <a:normAutofit/>
          </a:bodyPr>
          <a:lstStyle/>
          <a:p>
            <a:pPr algn="ctr"/>
            <a:r>
              <a:rPr lang="it-IT" sz="5300" b="1" dirty="0">
                <a:effectLst/>
                <a:latin typeface="Aptos" panose="020B0004020202020204" pitchFamily="34" charset="0"/>
                <a:ea typeface="Aptos" panose="020B0004020202020204" pitchFamily="34" charset="0"/>
                <a:cs typeface="Times New Roman" panose="02020603050405020304" pitchFamily="18" charset="0"/>
              </a:rPr>
              <a:t>GRAZIE A TUTTI!</a:t>
            </a:r>
            <a:br>
              <a:rPr lang="it-IT" sz="4000" dirty="0">
                <a:effectLst/>
                <a:latin typeface="Aptos" panose="020B0004020202020204" pitchFamily="34" charset="0"/>
                <a:ea typeface="Aptos" panose="020B0004020202020204" pitchFamily="34" charset="0"/>
                <a:cs typeface="Times New Roman" panose="02020603050405020304" pitchFamily="18" charset="0"/>
              </a:rPr>
            </a:br>
            <a:br>
              <a:rPr lang="it-IT" sz="4000" dirty="0">
                <a:effectLst/>
                <a:latin typeface="Aptos" panose="020B0004020202020204" pitchFamily="34" charset="0"/>
                <a:ea typeface="Aptos" panose="020B0004020202020204" pitchFamily="34" charset="0"/>
                <a:cs typeface="Times New Roman" panose="02020603050405020304" pitchFamily="18" charset="0"/>
              </a:rPr>
            </a:br>
            <a:r>
              <a:rPr lang="it-IT" sz="3200" dirty="0"/>
              <a:t>L’aperitivo verrà offerto e servito </a:t>
            </a:r>
            <a:br>
              <a:rPr lang="it-IT" sz="3200" dirty="0"/>
            </a:br>
            <a:r>
              <a:rPr lang="it-IT" sz="3200" dirty="0"/>
              <a:t>nel porticato nobile</a:t>
            </a:r>
            <a:br>
              <a:rPr lang="it-IT" sz="3200" dirty="0"/>
            </a:br>
            <a:r>
              <a:rPr lang="it-IT" sz="2000" dirty="0"/>
              <a:t>(al piano superiore)</a:t>
            </a:r>
            <a:br>
              <a:rPr lang="it-IT" sz="3200" dirty="0"/>
            </a:br>
            <a:br>
              <a:rPr lang="it-IT" sz="3200" dirty="0"/>
            </a:br>
            <a:r>
              <a:rPr lang="it-IT" sz="2000" b="1" dirty="0"/>
              <a:t>Vi diamo appuntamento al 2025 con la seconda edizione </a:t>
            </a:r>
            <a:br>
              <a:rPr lang="it-IT" sz="2000" b="1" dirty="0"/>
            </a:br>
            <a:r>
              <a:rPr lang="it-IT" sz="2000" b="1" dirty="0"/>
              <a:t>dell’Industrial ELECTRONIC market SUMMIT</a:t>
            </a:r>
          </a:p>
        </p:txBody>
      </p:sp>
      <p:sp>
        <p:nvSpPr>
          <p:cNvPr id="3" name="Sottotitolo 2">
            <a:extLst>
              <a:ext uri="{FF2B5EF4-FFF2-40B4-BE49-F238E27FC236}">
                <a16:creationId xmlns:a16="http://schemas.microsoft.com/office/drawing/2014/main" id="{AB7F34DE-BD19-877C-3E56-B40AE6AF528C}"/>
              </a:ext>
            </a:extLst>
          </p:cNvPr>
          <p:cNvSpPr>
            <a:spLocks noGrp="1"/>
          </p:cNvSpPr>
          <p:nvPr>
            <p:ph type="subTitle" idx="1"/>
          </p:nvPr>
        </p:nvSpPr>
        <p:spPr>
          <a:xfrm>
            <a:off x="2335427" y="5735638"/>
            <a:ext cx="8332572" cy="825799"/>
          </a:xfrm>
        </p:spPr>
        <p:txBody>
          <a:bodyPr>
            <a:normAutofit lnSpcReduction="10000"/>
          </a:bodyPr>
          <a:lstStyle/>
          <a:p>
            <a:pPr algn="ctr"/>
            <a:r>
              <a:rPr lang="it-IT" sz="1800" kern="100" dirty="0">
                <a:effectLst/>
                <a:latin typeface="Aptos" panose="020B0004020202020204" pitchFamily="34" charset="0"/>
                <a:ea typeface="Aptos" panose="020B0004020202020204" pitchFamily="34" charset="0"/>
                <a:cs typeface="Times New Roman" panose="02020603050405020304" pitchFamily="18" charset="0"/>
              </a:rPr>
              <a:t>lunedì 25 novembre 2024</a:t>
            </a:r>
          </a:p>
          <a:p>
            <a:pPr algn="ctr"/>
            <a:r>
              <a:rPr lang="it-IT" sz="1800" kern="100" dirty="0">
                <a:effectLst/>
                <a:latin typeface="Aptos" panose="020B0004020202020204" pitchFamily="34" charset="0"/>
                <a:ea typeface="Aptos" panose="020B0004020202020204" pitchFamily="34" charset="0"/>
                <a:cs typeface="Times New Roman" panose="02020603050405020304" pitchFamily="18" charset="0"/>
              </a:rPr>
              <a:t>Milano, Grand Hotel Villa Torretta </a:t>
            </a:r>
          </a:p>
          <a:p>
            <a:pPr algn="ctr"/>
            <a:endParaRPr lang="it-IT" dirty="0"/>
          </a:p>
        </p:txBody>
      </p:sp>
      <p:pic>
        <p:nvPicPr>
          <p:cNvPr id="10" name="Immagine 9" descr="Immagine che contiene testo, Carattere, grafica, Elementi grafici&#10;&#10;Descrizione generata automaticamente">
            <a:extLst>
              <a:ext uri="{FF2B5EF4-FFF2-40B4-BE49-F238E27FC236}">
                <a16:creationId xmlns:a16="http://schemas.microsoft.com/office/drawing/2014/main" id="{793D5A0D-6DDE-FDDF-9730-A2D34B807111}"/>
              </a:ext>
            </a:extLst>
          </p:cNvPr>
          <p:cNvPicPr>
            <a:picLocks noChangeAspect="1"/>
          </p:cNvPicPr>
          <p:nvPr/>
        </p:nvPicPr>
        <p:blipFill>
          <a:blip r:embed="rId2"/>
          <a:stretch>
            <a:fillRect/>
          </a:stretch>
        </p:blipFill>
        <p:spPr>
          <a:xfrm>
            <a:off x="4512116" y="396999"/>
            <a:ext cx="4078047" cy="732774"/>
          </a:xfrm>
          <a:prstGeom prst="rect">
            <a:avLst/>
          </a:prstGeom>
        </p:spPr>
      </p:pic>
    </p:spTree>
    <p:extLst>
      <p:ext uri="{BB962C8B-B14F-4D97-AF65-F5344CB8AC3E}">
        <p14:creationId xmlns:p14="http://schemas.microsoft.com/office/powerpoint/2010/main" val="3939129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6697F791-5FFA-4164-899F-EB52EA72B0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a:extLst>
              <a:ext uri="{FF2B5EF4-FFF2-40B4-BE49-F238E27FC236}">
                <a16:creationId xmlns:a16="http://schemas.microsoft.com/office/drawing/2014/main" id="{4E28A1A9-FB81-4816-AAEA-C3B430946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B773AB25-A422-41AA-9737-5E04C1966D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18" name="Picture 2">
            <a:extLst>
              <a:ext uri="{FF2B5EF4-FFF2-40B4-BE49-F238E27FC236}">
                <a16:creationId xmlns:a16="http://schemas.microsoft.com/office/drawing/2014/main" id="{AF0552B8-DE8C-40DF-B29F-1728E6A1061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218C4169-9A2F-1BF7-7845-29A6E2FA76CA}"/>
              </a:ext>
            </a:extLst>
          </p:cNvPr>
          <p:cNvSpPr>
            <a:spLocks noGrp="1"/>
          </p:cNvSpPr>
          <p:nvPr>
            <p:ph type="title"/>
          </p:nvPr>
        </p:nvSpPr>
        <p:spPr>
          <a:xfrm>
            <a:off x="855266" y="618518"/>
            <a:ext cx="2851417" cy="1478570"/>
          </a:xfrm>
        </p:spPr>
        <p:txBody>
          <a:bodyPr>
            <a:normAutofit/>
          </a:bodyPr>
          <a:lstStyle/>
          <a:p>
            <a:r>
              <a:rPr lang="it-IT" sz="3200" dirty="0">
                <a:solidFill>
                  <a:srgbClr val="FFFFFF"/>
                </a:solidFill>
              </a:rPr>
              <a:t>RINGRAZIAMO PER Il PATROCINIO</a:t>
            </a:r>
          </a:p>
        </p:txBody>
      </p:sp>
      <p:grpSp>
        <p:nvGrpSpPr>
          <p:cNvPr id="20" name="Group 19">
            <a:extLst>
              <a:ext uri="{FF2B5EF4-FFF2-40B4-BE49-F238E27FC236}">
                <a16:creationId xmlns:a16="http://schemas.microsoft.com/office/drawing/2014/main" id="{6AD0D387-1584-4477-B5F8-52B50D4F22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21" name="Rectangle 5">
              <a:extLst>
                <a:ext uri="{FF2B5EF4-FFF2-40B4-BE49-F238E27FC236}">
                  <a16:creationId xmlns:a16="http://schemas.microsoft.com/office/drawing/2014/main" id="{22C90122-8CF0-4164-B596-168DE41D39A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22" name="Freeform 6">
              <a:extLst>
                <a:ext uri="{FF2B5EF4-FFF2-40B4-BE49-F238E27FC236}">
                  <a16:creationId xmlns:a16="http://schemas.microsoft.com/office/drawing/2014/main" id="{E74D534E-37A6-4D27-9C47-0B2F052783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3" name="Freeform 7">
              <a:extLst>
                <a:ext uri="{FF2B5EF4-FFF2-40B4-BE49-F238E27FC236}">
                  <a16:creationId xmlns:a16="http://schemas.microsoft.com/office/drawing/2014/main" id="{1C1C156E-D2E0-468A-9B19-79521D69BF5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4" name="Freeform 8">
              <a:extLst>
                <a:ext uri="{FF2B5EF4-FFF2-40B4-BE49-F238E27FC236}">
                  <a16:creationId xmlns:a16="http://schemas.microsoft.com/office/drawing/2014/main" id="{14C97F11-4F6C-4DFF-89BC-3AEA5B7FF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5" name="Freeform 9">
              <a:extLst>
                <a:ext uri="{FF2B5EF4-FFF2-40B4-BE49-F238E27FC236}">
                  <a16:creationId xmlns:a16="http://schemas.microsoft.com/office/drawing/2014/main" id="{773C2106-77CE-42E1-839F-925EAEBB2F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6" name="Freeform 10">
              <a:extLst>
                <a:ext uri="{FF2B5EF4-FFF2-40B4-BE49-F238E27FC236}">
                  <a16:creationId xmlns:a16="http://schemas.microsoft.com/office/drawing/2014/main" id="{E2807D33-BD1F-4B09-8D93-63C06DB3C0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7" name="Freeform 11">
              <a:extLst>
                <a:ext uri="{FF2B5EF4-FFF2-40B4-BE49-F238E27FC236}">
                  <a16:creationId xmlns:a16="http://schemas.microsoft.com/office/drawing/2014/main" id="{84BDF3E8-157B-47D1-AF8E-FE1EFF0612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8" name="Freeform 12">
              <a:extLst>
                <a:ext uri="{FF2B5EF4-FFF2-40B4-BE49-F238E27FC236}">
                  <a16:creationId xmlns:a16="http://schemas.microsoft.com/office/drawing/2014/main" id="{68B482B5-E0FD-406A-99B2-297DF3335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29" name="Freeform 13">
              <a:extLst>
                <a:ext uri="{FF2B5EF4-FFF2-40B4-BE49-F238E27FC236}">
                  <a16:creationId xmlns:a16="http://schemas.microsoft.com/office/drawing/2014/main" id="{B8750F30-12E8-410B-8709-78F1EF3BBE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0" name="Freeform 14">
              <a:extLst>
                <a:ext uri="{FF2B5EF4-FFF2-40B4-BE49-F238E27FC236}">
                  <a16:creationId xmlns:a16="http://schemas.microsoft.com/office/drawing/2014/main" id="{DB2D030A-4700-4CC4-A971-F119F8372C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1" name="Freeform 15">
              <a:extLst>
                <a:ext uri="{FF2B5EF4-FFF2-40B4-BE49-F238E27FC236}">
                  <a16:creationId xmlns:a16="http://schemas.microsoft.com/office/drawing/2014/main" id="{B4E516DB-F66E-4E88-8CAA-67153F5618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2" name="Line 16">
              <a:extLst>
                <a:ext uri="{FF2B5EF4-FFF2-40B4-BE49-F238E27FC236}">
                  <a16:creationId xmlns:a16="http://schemas.microsoft.com/office/drawing/2014/main" id="{DF749FDD-DD56-4DC9-A379-77E1106981DC}"/>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33" name="Freeform 17">
              <a:extLst>
                <a:ext uri="{FF2B5EF4-FFF2-40B4-BE49-F238E27FC236}">
                  <a16:creationId xmlns:a16="http://schemas.microsoft.com/office/drawing/2014/main" id="{6AD95087-E0AF-45D3-B824-EFFCBBECD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4" name="Freeform 18">
              <a:extLst>
                <a:ext uri="{FF2B5EF4-FFF2-40B4-BE49-F238E27FC236}">
                  <a16:creationId xmlns:a16="http://schemas.microsoft.com/office/drawing/2014/main" id="{2D21010F-3DE2-4881-B9D5-3415C4E05D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5" name="Freeform 19">
              <a:extLst>
                <a:ext uri="{FF2B5EF4-FFF2-40B4-BE49-F238E27FC236}">
                  <a16:creationId xmlns:a16="http://schemas.microsoft.com/office/drawing/2014/main" id="{2AFDF4BC-8E99-4A2C-9EF2-4B98A05C2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6" name="Freeform 20">
              <a:extLst>
                <a:ext uri="{FF2B5EF4-FFF2-40B4-BE49-F238E27FC236}">
                  <a16:creationId xmlns:a16="http://schemas.microsoft.com/office/drawing/2014/main" id="{BB8EAEE8-22EA-4103-A02E-5043474C4B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7" name="Rectangle 21">
              <a:extLst>
                <a:ext uri="{FF2B5EF4-FFF2-40B4-BE49-F238E27FC236}">
                  <a16:creationId xmlns:a16="http://schemas.microsoft.com/office/drawing/2014/main" id="{7148ABD2-E447-429F-B97E-86494051C10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38" name="Freeform 22">
              <a:extLst>
                <a:ext uri="{FF2B5EF4-FFF2-40B4-BE49-F238E27FC236}">
                  <a16:creationId xmlns:a16="http://schemas.microsoft.com/office/drawing/2014/main" id="{99900F4A-F8CA-456E-9FA0-34572621C0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39" name="Freeform 23">
              <a:extLst>
                <a:ext uri="{FF2B5EF4-FFF2-40B4-BE49-F238E27FC236}">
                  <a16:creationId xmlns:a16="http://schemas.microsoft.com/office/drawing/2014/main" id="{DF5CD0A9-E49B-4968-886B-41C1A66D232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0" name="Freeform 24">
              <a:extLst>
                <a:ext uri="{FF2B5EF4-FFF2-40B4-BE49-F238E27FC236}">
                  <a16:creationId xmlns:a16="http://schemas.microsoft.com/office/drawing/2014/main" id="{7E462582-7383-4272-A323-85C9D137C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1" name="Freeform 25">
              <a:extLst>
                <a:ext uri="{FF2B5EF4-FFF2-40B4-BE49-F238E27FC236}">
                  <a16:creationId xmlns:a16="http://schemas.microsoft.com/office/drawing/2014/main" id="{CB472F67-7C37-4D80-B346-DE30D44B55A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2" name="Freeform 26">
              <a:extLst>
                <a:ext uri="{FF2B5EF4-FFF2-40B4-BE49-F238E27FC236}">
                  <a16:creationId xmlns:a16="http://schemas.microsoft.com/office/drawing/2014/main" id="{19A8AE83-358F-4D4E-91C7-F09E35097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3" name="Freeform 27">
              <a:extLst>
                <a:ext uri="{FF2B5EF4-FFF2-40B4-BE49-F238E27FC236}">
                  <a16:creationId xmlns:a16="http://schemas.microsoft.com/office/drawing/2014/main" id="{C4B79436-9285-45DE-A9FB-B3DD750738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4" name="Freeform 28">
              <a:extLst>
                <a:ext uri="{FF2B5EF4-FFF2-40B4-BE49-F238E27FC236}">
                  <a16:creationId xmlns:a16="http://schemas.microsoft.com/office/drawing/2014/main" id="{B0BF8BF3-C90A-483A-B61E-13D2C41FBAC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5" name="Freeform 29">
              <a:extLst>
                <a:ext uri="{FF2B5EF4-FFF2-40B4-BE49-F238E27FC236}">
                  <a16:creationId xmlns:a16="http://schemas.microsoft.com/office/drawing/2014/main" id="{31011274-F329-444B-9B06-69DD2EC4490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6" name="Freeform 30">
              <a:extLst>
                <a:ext uri="{FF2B5EF4-FFF2-40B4-BE49-F238E27FC236}">
                  <a16:creationId xmlns:a16="http://schemas.microsoft.com/office/drawing/2014/main" id="{DB8B1D39-5B9A-4B4E-849B-A5821A2460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47" name="Freeform 31">
              <a:extLst>
                <a:ext uri="{FF2B5EF4-FFF2-40B4-BE49-F238E27FC236}">
                  <a16:creationId xmlns:a16="http://schemas.microsoft.com/office/drawing/2014/main" id="{336ECD63-75C2-4A32-A31B-30BB3097240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5" name="Segnaposto contenuto 4" descr="Immagine che contiene testo, Carattere, schermata, logo&#10;&#10;Descrizione generata automaticamente">
            <a:extLst>
              <a:ext uri="{FF2B5EF4-FFF2-40B4-BE49-F238E27FC236}">
                <a16:creationId xmlns:a16="http://schemas.microsoft.com/office/drawing/2014/main" id="{8B45399E-421F-D76C-0C99-81F71E16669F}"/>
              </a:ext>
            </a:extLst>
          </p:cNvPr>
          <p:cNvPicPr>
            <a:picLocks noChangeAspect="1"/>
          </p:cNvPicPr>
          <p:nvPr/>
        </p:nvPicPr>
        <p:blipFill>
          <a:blip r:embed="rId3"/>
          <a:stretch>
            <a:fillRect/>
          </a:stretch>
        </p:blipFill>
        <p:spPr>
          <a:xfrm>
            <a:off x="4524736" y="2271940"/>
            <a:ext cx="7345057" cy="2974748"/>
          </a:xfrm>
          <a:prstGeom prst="rect">
            <a:avLst/>
          </a:prstGeom>
        </p:spPr>
      </p:pic>
      <p:sp>
        <p:nvSpPr>
          <p:cNvPr id="13" name="Content Placeholder 50">
            <a:extLst>
              <a:ext uri="{FF2B5EF4-FFF2-40B4-BE49-F238E27FC236}">
                <a16:creationId xmlns:a16="http://schemas.microsoft.com/office/drawing/2014/main" id="{F5326FC1-41BA-32DF-6A14-EFB3F9C03A89}"/>
              </a:ext>
            </a:extLst>
          </p:cNvPr>
          <p:cNvSpPr>
            <a:spLocks noGrp="1"/>
          </p:cNvSpPr>
          <p:nvPr>
            <p:ph idx="1"/>
          </p:nvPr>
        </p:nvSpPr>
        <p:spPr>
          <a:xfrm>
            <a:off x="1380646" y="4716338"/>
            <a:ext cx="2421305" cy="1241295"/>
          </a:xfrm>
        </p:spPr>
        <p:txBody>
          <a:bodyPr>
            <a:normAutofit/>
          </a:bodyPr>
          <a:lstStyle/>
          <a:p>
            <a:pPr marL="0" indent="0">
              <a:buNone/>
            </a:pPr>
            <a:r>
              <a:rPr lang="it-IT" sz="14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None/>
            </a:pPr>
            <a:r>
              <a:rPr lang="it-IT" sz="10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br>
            <a:r>
              <a:rPr lang="it-IT" sz="10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e tendenze future </a:t>
            </a:r>
            <a:br>
              <a:rPr lang="it-IT" sz="10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br>
            <a:r>
              <a:rPr lang="it-IT" sz="10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15" name="Segnaposto contenuto 6" descr="Immagine che contiene testo, Carattere, grafica, Elementi grafici&#10;&#10;Descrizione generata automaticamente">
            <a:extLst>
              <a:ext uri="{FF2B5EF4-FFF2-40B4-BE49-F238E27FC236}">
                <a16:creationId xmlns:a16="http://schemas.microsoft.com/office/drawing/2014/main" id="{3CDCFFF7-0BB4-60DE-307D-20B162B39CA6}"/>
              </a:ext>
            </a:extLst>
          </p:cNvPr>
          <p:cNvPicPr>
            <a:picLocks noChangeAspect="1"/>
          </p:cNvPicPr>
          <p:nvPr/>
        </p:nvPicPr>
        <p:blipFill>
          <a:blip r:embed="rId4"/>
          <a:stretch>
            <a:fillRect/>
          </a:stretch>
        </p:blipFill>
        <p:spPr>
          <a:xfrm>
            <a:off x="1451956" y="6128951"/>
            <a:ext cx="2265573" cy="407094"/>
          </a:xfrm>
          <a:prstGeom prst="rect">
            <a:avLst/>
          </a:prstGeom>
        </p:spPr>
      </p:pic>
      <p:sp>
        <p:nvSpPr>
          <p:cNvPr id="4" name="CasellaDiTesto 3">
            <a:extLst>
              <a:ext uri="{FF2B5EF4-FFF2-40B4-BE49-F238E27FC236}">
                <a16:creationId xmlns:a16="http://schemas.microsoft.com/office/drawing/2014/main" id="{D946D385-B22C-FB32-E4D8-F775E167167D}"/>
              </a:ext>
            </a:extLst>
          </p:cNvPr>
          <p:cNvSpPr txBox="1"/>
          <p:nvPr/>
        </p:nvSpPr>
        <p:spPr>
          <a:xfrm>
            <a:off x="4401695" y="718622"/>
            <a:ext cx="7154127" cy="584775"/>
          </a:xfrm>
          <a:prstGeom prst="rect">
            <a:avLst/>
          </a:prstGeom>
          <a:noFill/>
        </p:spPr>
        <p:txBody>
          <a:bodyPr wrap="square">
            <a:spAutoFit/>
          </a:bodyPr>
          <a:lstStyle/>
          <a:p>
            <a:pPr algn="ctr">
              <a:spcAft>
                <a:spcPts val="600"/>
              </a:spcAft>
            </a:pPr>
            <a:r>
              <a:rPr lang="it-IT" sz="3200" b="1" dirty="0">
                <a:solidFill>
                  <a:srgbClr val="0070C0"/>
                </a:solidFill>
                <a:effectLst/>
                <a:latin typeface="Tw Cen MT" panose="020B0602020104020603" pitchFamily="34" charset="77"/>
                <a:ea typeface="Open Sans" panose="020B0606030504020204" pitchFamily="34" charset="0"/>
                <a:cs typeface="Open Sans" panose="020B0606030504020204" pitchFamily="34" charset="0"/>
              </a:rPr>
              <a:t>I NOSTRI PARTNER</a:t>
            </a:r>
          </a:p>
        </p:txBody>
      </p:sp>
    </p:spTree>
    <p:extLst>
      <p:ext uri="{BB962C8B-B14F-4D97-AF65-F5344CB8AC3E}">
        <p14:creationId xmlns:p14="http://schemas.microsoft.com/office/powerpoint/2010/main" val="3501853291"/>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267B64-7147-CBEF-25B6-4A0269F88E41}"/>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6697F791-5FFA-4164-899F-EB52EA72B0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4E28A1A9-FB81-4816-AAEA-C3B430946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B773AB25-A422-41AA-9737-5E04C1966D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60" name="Picture 2">
            <a:extLst>
              <a:ext uri="{FF2B5EF4-FFF2-40B4-BE49-F238E27FC236}">
                <a16:creationId xmlns:a16="http://schemas.microsoft.com/office/drawing/2014/main" id="{AF0552B8-DE8C-40DF-B29F-1728E6A1061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ED764D92-A834-D055-217E-6E511CD0B842}"/>
              </a:ext>
            </a:extLst>
          </p:cNvPr>
          <p:cNvSpPr>
            <a:spLocks noGrp="1"/>
          </p:cNvSpPr>
          <p:nvPr>
            <p:ph type="title"/>
          </p:nvPr>
        </p:nvSpPr>
        <p:spPr>
          <a:xfrm>
            <a:off x="855266" y="618518"/>
            <a:ext cx="2851417" cy="1478570"/>
          </a:xfrm>
        </p:spPr>
        <p:txBody>
          <a:bodyPr>
            <a:normAutofit/>
          </a:bodyPr>
          <a:lstStyle/>
          <a:p>
            <a:r>
              <a:rPr lang="it-IT" sz="3200" dirty="0">
                <a:solidFill>
                  <a:srgbClr val="FFFFFF"/>
                </a:solidFill>
              </a:rPr>
              <a:t>RINGRAZIAMO PER Il SUPPORTO</a:t>
            </a:r>
          </a:p>
        </p:txBody>
      </p:sp>
      <p:grpSp>
        <p:nvGrpSpPr>
          <p:cNvPr id="62" name="Group 61">
            <a:extLst>
              <a:ext uri="{FF2B5EF4-FFF2-40B4-BE49-F238E27FC236}">
                <a16:creationId xmlns:a16="http://schemas.microsoft.com/office/drawing/2014/main" id="{6AD0D387-1584-4477-B5F8-52B50D4F22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63" name="Rectangle 5">
              <a:extLst>
                <a:ext uri="{FF2B5EF4-FFF2-40B4-BE49-F238E27FC236}">
                  <a16:creationId xmlns:a16="http://schemas.microsoft.com/office/drawing/2014/main" id="{22C90122-8CF0-4164-B596-168DE41D39A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64" name="Freeform 6">
              <a:extLst>
                <a:ext uri="{FF2B5EF4-FFF2-40B4-BE49-F238E27FC236}">
                  <a16:creationId xmlns:a16="http://schemas.microsoft.com/office/drawing/2014/main" id="{E74D534E-37A6-4D27-9C47-0B2F052783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5" name="Freeform 7">
              <a:extLst>
                <a:ext uri="{FF2B5EF4-FFF2-40B4-BE49-F238E27FC236}">
                  <a16:creationId xmlns:a16="http://schemas.microsoft.com/office/drawing/2014/main" id="{1C1C156E-D2E0-468A-9B19-79521D69BF5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6" name="Freeform 8">
              <a:extLst>
                <a:ext uri="{FF2B5EF4-FFF2-40B4-BE49-F238E27FC236}">
                  <a16:creationId xmlns:a16="http://schemas.microsoft.com/office/drawing/2014/main" id="{14C97F11-4F6C-4DFF-89BC-3AEA5B7FF7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7" name="Freeform 9">
              <a:extLst>
                <a:ext uri="{FF2B5EF4-FFF2-40B4-BE49-F238E27FC236}">
                  <a16:creationId xmlns:a16="http://schemas.microsoft.com/office/drawing/2014/main" id="{773C2106-77CE-42E1-839F-925EAEBB2FF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8" name="Freeform 10">
              <a:extLst>
                <a:ext uri="{FF2B5EF4-FFF2-40B4-BE49-F238E27FC236}">
                  <a16:creationId xmlns:a16="http://schemas.microsoft.com/office/drawing/2014/main" id="{E2807D33-BD1F-4B09-8D93-63C06DB3C0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9" name="Freeform 11">
              <a:extLst>
                <a:ext uri="{FF2B5EF4-FFF2-40B4-BE49-F238E27FC236}">
                  <a16:creationId xmlns:a16="http://schemas.microsoft.com/office/drawing/2014/main" id="{84BDF3E8-157B-47D1-AF8E-FE1EFF0612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0" name="Freeform 12">
              <a:extLst>
                <a:ext uri="{FF2B5EF4-FFF2-40B4-BE49-F238E27FC236}">
                  <a16:creationId xmlns:a16="http://schemas.microsoft.com/office/drawing/2014/main" id="{68B482B5-E0FD-406A-99B2-297DF33354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1" name="Freeform 13">
              <a:extLst>
                <a:ext uri="{FF2B5EF4-FFF2-40B4-BE49-F238E27FC236}">
                  <a16:creationId xmlns:a16="http://schemas.microsoft.com/office/drawing/2014/main" id="{B8750F30-12E8-410B-8709-78F1EF3BBE7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2" name="Freeform 14">
              <a:extLst>
                <a:ext uri="{FF2B5EF4-FFF2-40B4-BE49-F238E27FC236}">
                  <a16:creationId xmlns:a16="http://schemas.microsoft.com/office/drawing/2014/main" id="{DB2D030A-4700-4CC4-A971-F119F8372C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3" name="Freeform 15">
              <a:extLst>
                <a:ext uri="{FF2B5EF4-FFF2-40B4-BE49-F238E27FC236}">
                  <a16:creationId xmlns:a16="http://schemas.microsoft.com/office/drawing/2014/main" id="{B4E516DB-F66E-4E88-8CAA-67153F5618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4" name="Line 16">
              <a:extLst>
                <a:ext uri="{FF2B5EF4-FFF2-40B4-BE49-F238E27FC236}">
                  <a16:creationId xmlns:a16="http://schemas.microsoft.com/office/drawing/2014/main" id="{DF749FDD-DD56-4DC9-A379-77E1106981DC}"/>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75" name="Freeform 17">
              <a:extLst>
                <a:ext uri="{FF2B5EF4-FFF2-40B4-BE49-F238E27FC236}">
                  <a16:creationId xmlns:a16="http://schemas.microsoft.com/office/drawing/2014/main" id="{6AD95087-E0AF-45D3-B824-EFFCBBECD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6" name="Freeform 18">
              <a:extLst>
                <a:ext uri="{FF2B5EF4-FFF2-40B4-BE49-F238E27FC236}">
                  <a16:creationId xmlns:a16="http://schemas.microsoft.com/office/drawing/2014/main" id="{2D21010F-3DE2-4881-B9D5-3415C4E05D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7" name="Freeform 19">
              <a:extLst>
                <a:ext uri="{FF2B5EF4-FFF2-40B4-BE49-F238E27FC236}">
                  <a16:creationId xmlns:a16="http://schemas.microsoft.com/office/drawing/2014/main" id="{2AFDF4BC-8E99-4A2C-9EF2-4B98A05C2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8" name="Freeform 20">
              <a:extLst>
                <a:ext uri="{FF2B5EF4-FFF2-40B4-BE49-F238E27FC236}">
                  <a16:creationId xmlns:a16="http://schemas.microsoft.com/office/drawing/2014/main" id="{BB8EAEE8-22EA-4103-A02E-5043474C4B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9" name="Rectangle 21">
              <a:extLst>
                <a:ext uri="{FF2B5EF4-FFF2-40B4-BE49-F238E27FC236}">
                  <a16:creationId xmlns:a16="http://schemas.microsoft.com/office/drawing/2014/main" id="{7148ABD2-E447-429F-B97E-86494051C10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0" name="Freeform 22">
              <a:extLst>
                <a:ext uri="{FF2B5EF4-FFF2-40B4-BE49-F238E27FC236}">
                  <a16:creationId xmlns:a16="http://schemas.microsoft.com/office/drawing/2014/main" id="{99900F4A-F8CA-456E-9FA0-34572621C0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1" name="Freeform 23">
              <a:extLst>
                <a:ext uri="{FF2B5EF4-FFF2-40B4-BE49-F238E27FC236}">
                  <a16:creationId xmlns:a16="http://schemas.microsoft.com/office/drawing/2014/main" id="{DF5CD0A9-E49B-4968-886B-41C1A66D232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2" name="Freeform 24">
              <a:extLst>
                <a:ext uri="{FF2B5EF4-FFF2-40B4-BE49-F238E27FC236}">
                  <a16:creationId xmlns:a16="http://schemas.microsoft.com/office/drawing/2014/main" id="{7E462582-7383-4272-A323-85C9D137C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3" name="Freeform 25">
              <a:extLst>
                <a:ext uri="{FF2B5EF4-FFF2-40B4-BE49-F238E27FC236}">
                  <a16:creationId xmlns:a16="http://schemas.microsoft.com/office/drawing/2014/main" id="{CB472F67-7C37-4D80-B346-DE30D44B55A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4" name="Freeform 26">
              <a:extLst>
                <a:ext uri="{FF2B5EF4-FFF2-40B4-BE49-F238E27FC236}">
                  <a16:creationId xmlns:a16="http://schemas.microsoft.com/office/drawing/2014/main" id="{19A8AE83-358F-4D4E-91C7-F09E35097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5" name="Freeform 27">
              <a:extLst>
                <a:ext uri="{FF2B5EF4-FFF2-40B4-BE49-F238E27FC236}">
                  <a16:creationId xmlns:a16="http://schemas.microsoft.com/office/drawing/2014/main" id="{C4B79436-9285-45DE-A9FB-B3DD750738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6" name="Freeform 28">
              <a:extLst>
                <a:ext uri="{FF2B5EF4-FFF2-40B4-BE49-F238E27FC236}">
                  <a16:creationId xmlns:a16="http://schemas.microsoft.com/office/drawing/2014/main" id="{B0BF8BF3-C90A-483A-B61E-13D2C41FBAC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29">
              <a:extLst>
                <a:ext uri="{FF2B5EF4-FFF2-40B4-BE49-F238E27FC236}">
                  <a16:creationId xmlns:a16="http://schemas.microsoft.com/office/drawing/2014/main" id="{31011274-F329-444B-9B06-69DD2EC4490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Freeform 30">
              <a:extLst>
                <a:ext uri="{FF2B5EF4-FFF2-40B4-BE49-F238E27FC236}">
                  <a16:creationId xmlns:a16="http://schemas.microsoft.com/office/drawing/2014/main" id="{DB8B1D39-5B9A-4B4E-849B-A5821A2460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9" name="Freeform 31">
              <a:extLst>
                <a:ext uri="{FF2B5EF4-FFF2-40B4-BE49-F238E27FC236}">
                  <a16:creationId xmlns:a16="http://schemas.microsoft.com/office/drawing/2014/main" id="{336ECD63-75C2-4A32-A31B-30BB3097240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4" name="Segnaposto contenuto 3" descr="Immagine che contiene testo, Carattere, schermata, logo&#10;&#10;Descrizione generata automaticamente">
            <a:extLst>
              <a:ext uri="{FF2B5EF4-FFF2-40B4-BE49-F238E27FC236}">
                <a16:creationId xmlns:a16="http://schemas.microsoft.com/office/drawing/2014/main" id="{D4CB7CEB-A2D5-0E15-6341-BA953171CD92}"/>
              </a:ext>
            </a:extLst>
          </p:cNvPr>
          <p:cNvPicPr>
            <a:picLocks noChangeAspect="1"/>
          </p:cNvPicPr>
          <p:nvPr/>
        </p:nvPicPr>
        <p:blipFill>
          <a:blip r:embed="rId3"/>
          <a:stretch>
            <a:fillRect/>
          </a:stretch>
        </p:blipFill>
        <p:spPr>
          <a:xfrm>
            <a:off x="4114741" y="2318128"/>
            <a:ext cx="7959120" cy="2527018"/>
          </a:xfrm>
          <a:prstGeom prst="rect">
            <a:avLst/>
          </a:prstGeom>
        </p:spPr>
      </p:pic>
      <p:sp>
        <p:nvSpPr>
          <p:cNvPr id="6" name="CasellaDiTesto 5">
            <a:extLst>
              <a:ext uri="{FF2B5EF4-FFF2-40B4-BE49-F238E27FC236}">
                <a16:creationId xmlns:a16="http://schemas.microsoft.com/office/drawing/2014/main" id="{F6CABABD-D6B2-E4C0-E6F4-A7B6BE856183}"/>
              </a:ext>
            </a:extLst>
          </p:cNvPr>
          <p:cNvSpPr txBox="1"/>
          <p:nvPr/>
        </p:nvSpPr>
        <p:spPr>
          <a:xfrm>
            <a:off x="4401695" y="718622"/>
            <a:ext cx="7154127" cy="584775"/>
          </a:xfrm>
          <a:prstGeom prst="rect">
            <a:avLst/>
          </a:prstGeom>
          <a:noFill/>
        </p:spPr>
        <p:txBody>
          <a:bodyPr wrap="square">
            <a:spAutoFit/>
          </a:bodyPr>
          <a:lstStyle/>
          <a:p>
            <a:pPr algn="ctr">
              <a:spcAft>
                <a:spcPts val="600"/>
              </a:spcAft>
            </a:pPr>
            <a:r>
              <a:rPr lang="it-IT" sz="3200" b="1" dirty="0">
                <a:solidFill>
                  <a:srgbClr val="0070C0"/>
                </a:solidFill>
                <a:effectLst/>
                <a:latin typeface="Tw Cen MT" panose="020B0602020104020603" pitchFamily="34" charset="77"/>
                <a:ea typeface="Open Sans" panose="020B0606030504020204" pitchFamily="34" charset="0"/>
                <a:cs typeface="Open Sans" panose="020B0606030504020204" pitchFamily="34" charset="0"/>
              </a:rPr>
              <a:t>I NOSTRI SPONSOR</a:t>
            </a:r>
          </a:p>
        </p:txBody>
      </p:sp>
      <p:sp>
        <p:nvSpPr>
          <p:cNvPr id="9" name="Content Placeholder 50">
            <a:extLst>
              <a:ext uri="{FF2B5EF4-FFF2-40B4-BE49-F238E27FC236}">
                <a16:creationId xmlns:a16="http://schemas.microsoft.com/office/drawing/2014/main" id="{836C4BD7-3753-DF3A-E2F8-D9037C1F7F7D}"/>
              </a:ext>
            </a:extLst>
          </p:cNvPr>
          <p:cNvSpPr txBox="1">
            <a:spLocks/>
          </p:cNvSpPr>
          <p:nvPr/>
        </p:nvSpPr>
        <p:spPr>
          <a:xfrm>
            <a:off x="1380646" y="4716338"/>
            <a:ext cx="2421305" cy="1241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it-IT" sz="1400" b="1">
                <a:solidFill>
                  <a:schemeClr val="bg1"/>
                </a:solidFill>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Font typeface="Arial" panose="020B0604020202020204" pitchFamily="34" charset="0"/>
              <a:buNone/>
            </a:pP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e tendenze future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12" name="Segnaposto contenuto 6" descr="Immagine che contiene testo, Carattere, grafica, Elementi grafici&#10;&#10;Descrizione generata automaticamente">
            <a:extLst>
              <a:ext uri="{FF2B5EF4-FFF2-40B4-BE49-F238E27FC236}">
                <a16:creationId xmlns:a16="http://schemas.microsoft.com/office/drawing/2014/main" id="{2D472509-1E38-5E74-03D2-E9AD5FFDE922}"/>
              </a:ext>
            </a:extLst>
          </p:cNvPr>
          <p:cNvPicPr>
            <a:picLocks noChangeAspect="1"/>
          </p:cNvPicPr>
          <p:nvPr/>
        </p:nvPicPr>
        <p:blipFill>
          <a:blip r:embed="rId4"/>
          <a:stretch>
            <a:fillRect/>
          </a:stretch>
        </p:blipFill>
        <p:spPr>
          <a:xfrm>
            <a:off x="1451956" y="6128951"/>
            <a:ext cx="2265573" cy="407094"/>
          </a:xfrm>
          <a:prstGeom prst="rect">
            <a:avLst/>
          </a:prstGeom>
        </p:spPr>
      </p:pic>
    </p:spTree>
    <p:extLst>
      <p:ext uri="{BB962C8B-B14F-4D97-AF65-F5344CB8AC3E}">
        <p14:creationId xmlns:p14="http://schemas.microsoft.com/office/powerpoint/2010/main" val="2848324935"/>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B7482D-8D6E-7413-9F83-69FD7294C1E2}"/>
            </a:ext>
          </a:extLst>
        </p:cNvPr>
        <p:cNvGrpSpPr/>
        <p:nvPr/>
      </p:nvGrpSpPr>
      <p:grpSpPr>
        <a:xfrm>
          <a:off x="0" y="0"/>
          <a:ext cx="0" cy="0"/>
          <a:chOff x="0" y="0"/>
          <a:chExt cx="0" cy="0"/>
        </a:xfrm>
      </p:grpSpPr>
      <p:sp>
        <p:nvSpPr>
          <p:cNvPr id="82" name="Rectangle 81">
            <a:extLst>
              <a:ext uri="{FF2B5EF4-FFF2-40B4-BE49-F238E27FC236}">
                <a16:creationId xmlns:a16="http://schemas.microsoft.com/office/drawing/2014/main" id="{29EF3596-DF97-4605-88C4-E1D6634C1B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A04CF5AE-1525-458C-805A-277612287C4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85" name="Rectangle 5">
              <a:extLst>
                <a:ext uri="{FF2B5EF4-FFF2-40B4-BE49-F238E27FC236}">
                  <a16:creationId xmlns:a16="http://schemas.microsoft.com/office/drawing/2014/main" id="{75184BC4-A6A5-41B7-9463-51287F8C988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6" name="Freeform 6">
              <a:extLst>
                <a:ext uri="{FF2B5EF4-FFF2-40B4-BE49-F238E27FC236}">
                  <a16:creationId xmlns:a16="http://schemas.microsoft.com/office/drawing/2014/main" id="{847CE477-1D61-4F65-A819-156F30645CE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7">
              <a:extLst>
                <a:ext uri="{FF2B5EF4-FFF2-40B4-BE49-F238E27FC236}">
                  <a16:creationId xmlns:a16="http://schemas.microsoft.com/office/drawing/2014/main" id="{0168D70C-C0A3-4080-935A-4C7D34D1FD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Rectangle 8">
              <a:extLst>
                <a:ext uri="{FF2B5EF4-FFF2-40B4-BE49-F238E27FC236}">
                  <a16:creationId xmlns:a16="http://schemas.microsoft.com/office/drawing/2014/main" id="{4BFE52DB-6074-4322-91A0-BA19AC653435}"/>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9" name="Freeform 9">
              <a:extLst>
                <a:ext uri="{FF2B5EF4-FFF2-40B4-BE49-F238E27FC236}">
                  <a16:creationId xmlns:a16="http://schemas.microsoft.com/office/drawing/2014/main" id="{15482A31-6AFE-4781-B3EC-26CF5A34CC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0" name="Freeform 10">
              <a:extLst>
                <a:ext uri="{FF2B5EF4-FFF2-40B4-BE49-F238E27FC236}">
                  <a16:creationId xmlns:a16="http://schemas.microsoft.com/office/drawing/2014/main" id="{A2F5607A-50CD-401B-AA0D-375828CC2B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1" name="Freeform 11">
              <a:extLst>
                <a:ext uri="{FF2B5EF4-FFF2-40B4-BE49-F238E27FC236}">
                  <a16:creationId xmlns:a16="http://schemas.microsoft.com/office/drawing/2014/main" id="{E2065C15-E60F-4857-877B-1F8235F9A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2" name="Freeform 12">
              <a:extLst>
                <a:ext uri="{FF2B5EF4-FFF2-40B4-BE49-F238E27FC236}">
                  <a16:creationId xmlns:a16="http://schemas.microsoft.com/office/drawing/2014/main" id="{10515003-9E36-4383-852B-C467122CD46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3" name="Freeform 13">
              <a:extLst>
                <a:ext uri="{FF2B5EF4-FFF2-40B4-BE49-F238E27FC236}">
                  <a16:creationId xmlns:a16="http://schemas.microsoft.com/office/drawing/2014/main" id="{F6809E31-CFB3-4460-A5B9-9B5D20C4D2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4" name="Freeform 14">
              <a:extLst>
                <a:ext uri="{FF2B5EF4-FFF2-40B4-BE49-F238E27FC236}">
                  <a16:creationId xmlns:a16="http://schemas.microsoft.com/office/drawing/2014/main" id="{A4181E6F-BF0F-40DF-B995-3E6E1D016D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5" name="Freeform 15">
              <a:extLst>
                <a:ext uri="{FF2B5EF4-FFF2-40B4-BE49-F238E27FC236}">
                  <a16:creationId xmlns:a16="http://schemas.microsoft.com/office/drawing/2014/main" id="{21ECCFEF-1B38-4DA5-BE12-61FC2805724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6" name="Freeform 16">
              <a:extLst>
                <a:ext uri="{FF2B5EF4-FFF2-40B4-BE49-F238E27FC236}">
                  <a16:creationId xmlns:a16="http://schemas.microsoft.com/office/drawing/2014/main" id="{EF7B7547-12E7-424A-B8A2-836C862B009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7" name="Freeform 17">
              <a:extLst>
                <a:ext uri="{FF2B5EF4-FFF2-40B4-BE49-F238E27FC236}">
                  <a16:creationId xmlns:a16="http://schemas.microsoft.com/office/drawing/2014/main" id="{ED73F691-9932-4DF3-9C00-5FB99E59B1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8" name="Freeform 18">
              <a:extLst>
                <a:ext uri="{FF2B5EF4-FFF2-40B4-BE49-F238E27FC236}">
                  <a16:creationId xmlns:a16="http://schemas.microsoft.com/office/drawing/2014/main" id="{FC1D4D7C-DDA0-4901-B134-3A4F498A45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99" name="Freeform 19">
              <a:extLst>
                <a:ext uri="{FF2B5EF4-FFF2-40B4-BE49-F238E27FC236}">
                  <a16:creationId xmlns:a16="http://schemas.microsoft.com/office/drawing/2014/main" id="{1D667447-7CCB-4723-98DC-3B6243BB50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0" name="Freeform 20">
              <a:extLst>
                <a:ext uri="{FF2B5EF4-FFF2-40B4-BE49-F238E27FC236}">
                  <a16:creationId xmlns:a16="http://schemas.microsoft.com/office/drawing/2014/main" id="{3205CA6A-75CC-441A-A983-276CC724380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1" name="Freeform 21">
              <a:extLst>
                <a:ext uri="{FF2B5EF4-FFF2-40B4-BE49-F238E27FC236}">
                  <a16:creationId xmlns:a16="http://schemas.microsoft.com/office/drawing/2014/main" id="{97C5F7AB-65D8-48CC-ABE1-4E6FCC596D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2" name="Freeform 22">
              <a:extLst>
                <a:ext uri="{FF2B5EF4-FFF2-40B4-BE49-F238E27FC236}">
                  <a16:creationId xmlns:a16="http://schemas.microsoft.com/office/drawing/2014/main" id="{9D2DE9CF-1915-4458-8504-23EE23C703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3" name="Freeform 23">
              <a:extLst>
                <a:ext uri="{FF2B5EF4-FFF2-40B4-BE49-F238E27FC236}">
                  <a16:creationId xmlns:a16="http://schemas.microsoft.com/office/drawing/2014/main" id="{875539DD-1581-4269-9977-2AD4EC61A06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4" name="Freeform 24">
              <a:extLst>
                <a:ext uri="{FF2B5EF4-FFF2-40B4-BE49-F238E27FC236}">
                  <a16:creationId xmlns:a16="http://schemas.microsoft.com/office/drawing/2014/main" id="{4F35F98A-A81D-4A28-B3EF-AA4CF85525E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5" name="Freeform 25">
              <a:extLst>
                <a:ext uri="{FF2B5EF4-FFF2-40B4-BE49-F238E27FC236}">
                  <a16:creationId xmlns:a16="http://schemas.microsoft.com/office/drawing/2014/main" id="{2F4C3514-1560-4004-BACC-31CAF69A9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6" name="Freeform 26">
              <a:extLst>
                <a:ext uri="{FF2B5EF4-FFF2-40B4-BE49-F238E27FC236}">
                  <a16:creationId xmlns:a16="http://schemas.microsoft.com/office/drawing/2014/main" id="{759492B1-819E-4D36-8684-DE6269CD9FE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7" name="Freeform 27">
              <a:extLst>
                <a:ext uri="{FF2B5EF4-FFF2-40B4-BE49-F238E27FC236}">
                  <a16:creationId xmlns:a16="http://schemas.microsoft.com/office/drawing/2014/main" id="{6D37E5FF-AC11-4600-A1A7-5A79E89878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8" name="Freeform 28">
              <a:extLst>
                <a:ext uri="{FF2B5EF4-FFF2-40B4-BE49-F238E27FC236}">
                  <a16:creationId xmlns:a16="http://schemas.microsoft.com/office/drawing/2014/main" id="{71BEA79E-EC3A-49E3-BF83-FD38146C209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09" name="Freeform 29">
              <a:extLst>
                <a:ext uri="{FF2B5EF4-FFF2-40B4-BE49-F238E27FC236}">
                  <a16:creationId xmlns:a16="http://schemas.microsoft.com/office/drawing/2014/main" id="{628003CD-17C2-4EF6-9422-BCC831E6E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0" name="Freeform 30">
              <a:extLst>
                <a:ext uri="{FF2B5EF4-FFF2-40B4-BE49-F238E27FC236}">
                  <a16:creationId xmlns:a16="http://schemas.microsoft.com/office/drawing/2014/main" id="{1116C327-1D14-460A-A6E2-78987B1492E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1" name="Freeform 31">
              <a:extLst>
                <a:ext uri="{FF2B5EF4-FFF2-40B4-BE49-F238E27FC236}">
                  <a16:creationId xmlns:a16="http://schemas.microsoft.com/office/drawing/2014/main" id="{BE5E6917-BBB5-46D6-A9EF-108A2A621F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2" name="Freeform 32">
              <a:extLst>
                <a:ext uri="{FF2B5EF4-FFF2-40B4-BE49-F238E27FC236}">
                  <a16:creationId xmlns:a16="http://schemas.microsoft.com/office/drawing/2014/main" id="{15AE5B56-D24B-45D6-B264-EFD2BCFDE42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3" name="Rectangle 33">
              <a:extLst>
                <a:ext uri="{FF2B5EF4-FFF2-40B4-BE49-F238E27FC236}">
                  <a16:creationId xmlns:a16="http://schemas.microsoft.com/office/drawing/2014/main" id="{3F5649DF-34D2-42EB-AEA0-DB38895E791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14" name="Freeform 34">
              <a:extLst>
                <a:ext uri="{FF2B5EF4-FFF2-40B4-BE49-F238E27FC236}">
                  <a16:creationId xmlns:a16="http://schemas.microsoft.com/office/drawing/2014/main" id="{908BA6A2-58E6-4EF1-B21C-C129AD44AF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5" name="Freeform 35">
              <a:extLst>
                <a:ext uri="{FF2B5EF4-FFF2-40B4-BE49-F238E27FC236}">
                  <a16:creationId xmlns:a16="http://schemas.microsoft.com/office/drawing/2014/main" id="{FF764234-DCC8-409D-9589-60BA5BEBD1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6" name="Freeform 36">
              <a:extLst>
                <a:ext uri="{FF2B5EF4-FFF2-40B4-BE49-F238E27FC236}">
                  <a16:creationId xmlns:a16="http://schemas.microsoft.com/office/drawing/2014/main" id="{672EDBF1-5836-45EE-ACAA-026F06E612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7" name="Freeform 37">
              <a:extLst>
                <a:ext uri="{FF2B5EF4-FFF2-40B4-BE49-F238E27FC236}">
                  <a16:creationId xmlns:a16="http://schemas.microsoft.com/office/drawing/2014/main" id="{32EDE749-EE15-49ED-A703-EB5B8296FCC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8" name="Freeform 38">
              <a:extLst>
                <a:ext uri="{FF2B5EF4-FFF2-40B4-BE49-F238E27FC236}">
                  <a16:creationId xmlns:a16="http://schemas.microsoft.com/office/drawing/2014/main" id="{ECAFA4A1-3EFA-41E8-8124-5BD1A7FD33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19" name="Freeform 39">
              <a:extLst>
                <a:ext uri="{FF2B5EF4-FFF2-40B4-BE49-F238E27FC236}">
                  <a16:creationId xmlns:a16="http://schemas.microsoft.com/office/drawing/2014/main" id="{5FC977BF-3314-4C13-949F-F7005E49AF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0" name="Freeform 40">
              <a:extLst>
                <a:ext uri="{FF2B5EF4-FFF2-40B4-BE49-F238E27FC236}">
                  <a16:creationId xmlns:a16="http://schemas.microsoft.com/office/drawing/2014/main" id="{FFE293AA-EA29-496D-B73C-DD63AA5CED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1" name="Freeform 41">
              <a:extLst>
                <a:ext uri="{FF2B5EF4-FFF2-40B4-BE49-F238E27FC236}">
                  <a16:creationId xmlns:a16="http://schemas.microsoft.com/office/drawing/2014/main" id="{555B5CF2-EB1C-4BAF-831C-F7563748F4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2" name="Freeform 42">
              <a:extLst>
                <a:ext uri="{FF2B5EF4-FFF2-40B4-BE49-F238E27FC236}">
                  <a16:creationId xmlns:a16="http://schemas.microsoft.com/office/drawing/2014/main" id="{6C35CEC0-2B0B-4B96-A85B-170DFCE7396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3" name="Freeform 43">
              <a:extLst>
                <a:ext uri="{FF2B5EF4-FFF2-40B4-BE49-F238E27FC236}">
                  <a16:creationId xmlns:a16="http://schemas.microsoft.com/office/drawing/2014/main" id="{4479BA0E-1F0F-44CC-B967-41E59E556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4" name="Freeform 44">
              <a:extLst>
                <a:ext uri="{FF2B5EF4-FFF2-40B4-BE49-F238E27FC236}">
                  <a16:creationId xmlns:a16="http://schemas.microsoft.com/office/drawing/2014/main" id="{0EA2BA01-0538-42E6-94BA-FC5ADB2DE13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5" name="Rectangle 45">
              <a:extLst>
                <a:ext uri="{FF2B5EF4-FFF2-40B4-BE49-F238E27FC236}">
                  <a16:creationId xmlns:a16="http://schemas.microsoft.com/office/drawing/2014/main" id="{03F7E47C-F027-4901-A6C8-390843EE323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126" name="Freeform 46">
              <a:extLst>
                <a:ext uri="{FF2B5EF4-FFF2-40B4-BE49-F238E27FC236}">
                  <a16:creationId xmlns:a16="http://schemas.microsoft.com/office/drawing/2014/main" id="{28E1E440-AFF9-4333-83FE-EE96FF139F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7" name="Freeform 47">
              <a:extLst>
                <a:ext uri="{FF2B5EF4-FFF2-40B4-BE49-F238E27FC236}">
                  <a16:creationId xmlns:a16="http://schemas.microsoft.com/office/drawing/2014/main" id="{303A70BD-0FF2-440D-BE34-940EEC170DF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8" name="Freeform 48">
              <a:extLst>
                <a:ext uri="{FF2B5EF4-FFF2-40B4-BE49-F238E27FC236}">
                  <a16:creationId xmlns:a16="http://schemas.microsoft.com/office/drawing/2014/main" id="{E9E7E43D-CEBC-4F5A-9849-06150C6F56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29" name="Freeform 49">
              <a:extLst>
                <a:ext uri="{FF2B5EF4-FFF2-40B4-BE49-F238E27FC236}">
                  <a16:creationId xmlns:a16="http://schemas.microsoft.com/office/drawing/2014/main" id="{DB41515B-EB52-4FB6-9ED6-AFDF7598F2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0" name="Freeform 50">
              <a:extLst>
                <a:ext uri="{FF2B5EF4-FFF2-40B4-BE49-F238E27FC236}">
                  <a16:creationId xmlns:a16="http://schemas.microsoft.com/office/drawing/2014/main" id="{325F3C87-07A2-4F10-AFAB-254EC057F9C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1" name="Freeform 51">
              <a:extLst>
                <a:ext uri="{FF2B5EF4-FFF2-40B4-BE49-F238E27FC236}">
                  <a16:creationId xmlns:a16="http://schemas.microsoft.com/office/drawing/2014/main" id="{8A65FB10-C150-41C0-AE33-92EA10D29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2" name="Freeform 52">
              <a:extLst>
                <a:ext uri="{FF2B5EF4-FFF2-40B4-BE49-F238E27FC236}">
                  <a16:creationId xmlns:a16="http://schemas.microsoft.com/office/drawing/2014/main" id="{87206993-1AA8-4179-B1AE-7486E1FA08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3" name="Freeform 53">
              <a:extLst>
                <a:ext uri="{FF2B5EF4-FFF2-40B4-BE49-F238E27FC236}">
                  <a16:creationId xmlns:a16="http://schemas.microsoft.com/office/drawing/2014/main" id="{85A838BB-56EF-47B9-B613-2EC774731E7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4" name="Freeform 54">
              <a:extLst>
                <a:ext uri="{FF2B5EF4-FFF2-40B4-BE49-F238E27FC236}">
                  <a16:creationId xmlns:a16="http://schemas.microsoft.com/office/drawing/2014/main" id="{E7A25950-F58D-4098-9824-C8518F323E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5" name="Freeform 55">
              <a:extLst>
                <a:ext uri="{FF2B5EF4-FFF2-40B4-BE49-F238E27FC236}">
                  <a16:creationId xmlns:a16="http://schemas.microsoft.com/office/drawing/2014/main" id="{3CD280DC-A611-4DAC-BC0C-070097BBE8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6" name="Freeform 56">
              <a:extLst>
                <a:ext uri="{FF2B5EF4-FFF2-40B4-BE49-F238E27FC236}">
                  <a16:creationId xmlns:a16="http://schemas.microsoft.com/office/drawing/2014/main" id="{88921E44-6C5B-4CD9-8347-604B039BAC9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7" name="Freeform 57">
              <a:extLst>
                <a:ext uri="{FF2B5EF4-FFF2-40B4-BE49-F238E27FC236}">
                  <a16:creationId xmlns:a16="http://schemas.microsoft.com/office/drawing/2014/main" id="{311649F5-0FA2-4ED1-9C27-5EFF64007A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38" name="Freeform 58">
              <a:extLst>
                <a:ext uri="{FF2B5EF4-FFF2-40B4-BE49-F238E27FC236}">
                  <a16:creationId xmlns:a16="http://schemas.microsoft.com/office/drawing/2014/main" id="{F94683F6-FEDA-4D28-9E9F-557699D6A3B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pic>
        <p:nvPicPr>
          <p:cNvPr id="140" name="Picture 2">
            <a:extLst>
              <a:ext uri="{FF2B5EF4-FFF2-40B4-BE49-F238E27FC236}">
                <a16:creationId xmlns:a16="http://schemas.microsoft.com/office/drawing/2014/main" id="{EE045C80-5D28-4F64-9892-322DA1D237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80A99520-0C95-CA67-0141-A49B957E6996}"/>
              </a:ext>
            </a:extLst>
          </p:cNvPr>
          <p:cNvSpPr>
            <a:spLocks noGrp="1"/>
          </p:cNvSpPr>
          <p:nvPr>
            <p:ph type="ctrTitle"/>
          </p:nvPr>
        </p:nvSpPr>
        <p:spPr>
          <a:xfrm>
            <a:off x="1918465" y="1357082"/>
            <a:ext cx="5201086" cy="1747408"/>
          </a:xfrm>
        </p:spPr>
        <p:txBody>
          <a:bodyPr>
            <a:normAutofit fontScale="90000"/>
          </a:bodyPr>
          <a:lstStyle/>
          <a:p>
            <a:r>
              <a:rPr lang="it-IT" sz="3000" b="1"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t>VITTORIO BASSO RICCI</a:t>
            </a: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br>
              <a:rPr lang="it-IT" sz="3000" dirty="0">
                <a:solidFill>
                  <a:srgbClr val="FFFFFF"/>
                </a:solidFill>
                <a:effectLst/>
                <a:latin typeface="Aptos" panose="020B0004020202020204" pitchFamily="34" charset="0"/>
                <a:ea typeface="Aptos" panose="020B0004020202020204" pitchFamily="34" charset="0"/>
                <a:cs typeface="Times New Roman" panose="02020603050405020304" pitchFamily="18" charset="0"/>
              </a:rPr>
            </a:br>
            <a:r>
              <a:rPr lang="it-IT" sz="3000" dirty="0">
                <a:solidFill>
                  <a:srgbClr val="FFFFFF"/>
                </a:solidFill>
              </a:rPr>
              <a:t>Editore di Elettronica AV </a:t>
            </a:r>
            <a:br>
              <a:rPr lang="it-IT" sz="3000" dirty="0">
                <a:solidFill>
                  <a:srgbClr val="FFFFFF"/>
                </a:solidFill>
              </a:rPr>
            </a:br>
            <a:r>
              <a:rPr lang="it-IT" sz="3000" dirty="0">
                <a:solidFill>
                  <a:srgbClr val="FFFFFF"/>
                </a:solidFill>
              </a:rPr>
              <a:t>e </a:t>
            </a:r>
            <a:r>
              <a:rPr lang="it-IT" sz="3000" dirty="0" err="1">
                <a:solidFill>
                  <a:srgbClr val="FFFFFF"/>
                </a:solidFill>
              </a:rPr>
              <a:t>diretTore</a:t>
            </a:r>
            <a:r>
              <a:rPr lang="it-IT" sz="3000" dirty="0">
                <a:solidFill>
                  <a:srgbClr val="FFFFFF"/>
                </a:solidFill>
              </a:rPr>
              <a:t> generale </a:t>
            </a:r>
            <a:br>
              <a:rPr lang="it-IT" sz="3000" dirty="0">
                <a:solidFill>
                  <a:srgbClr val="FFFFFF"/>
                </a:solidFill>
              </a:rPr>
            </a:br>
            <a:r>
              <a:rPr lang="it-IT" sz="3000" dirty="0">
                <a:solidFill>
                  <a:srgbClr val="FFFFFF"/>
                </a:solidFill>
              </a:rPr>
              <a:t>di gruppo RTS</a:t>
            </a:r>
            <a:br>
              <a:rPr lang="it-IT" sz="3000" dirty="0">
                <a:solidFill>
                  <a:srgbClr val="FFFFFF"/>
                </a:solidFill>
              </a:rPr>
            </a:br>
            <a:endParaRPr lang="it-IT" sz="3000" dirty="0">
              <a:solidFill>
                <a:srgbClr val="FFFFFF"/>
              </a:solidFill>
            </a:endParaRPr>
          </a:p>
        </p:txBody>
      </p:sp>
      <p:sp useBgFill="1">
        <p:nvSpPr>
          <p:cNvPr id="142" name="Round Diagonal Corner Rectangle 6">
            <a:extLst>
              <a:ext uri="{FF2B5EF4-FFF2-40B4-BE49-F238E27FC236}">
                <a16:creationId xmlns:a16="http://schemas.microsoft.com/office/drawing/2014/main" id="{0F4BA0F2-1035-4F3D-B3FE-C551450E42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0945" y="808057"/>
            <a:ext cx="3821429" cy="5234394"/>
          </a:xfrm>
          <a:prstGeom prst="round2DiagRect">
            <a:avLst>
              <a:gd name="adj1" fmla="val 11323"/>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 name="Graphic 78" descr="Office Worker">
            <a:extLst>
              <a:ext uri="{FF2B5EF4-FFF2-40B4-BE49-F238E27FC236}">
                <a16:creationId xmlns:a16="http://schemas.microsoft.com/office/drawing/2014/main" id="{EC982EB7-7BC0-EF12-2744-0254D75818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2340" y="1835935"/>
            <a:ext cx="3178638" cy="3178638"/>
          </a:xfrm>
          <a:prstGeom prst="rect">
            <a:avLst/>
          </a:prstGeom>
        </p:spPr>
      </p:pic>
      <p:pic>
        <p:nvPicPr>
          <p:cNvPr id="7" name="Immagine 6" descr="Immagine che contiene persona, Viso umano, vestiti, sorriso&#10;&#10;Descrizione generata automaticamente">
            <a:extLst>
              <a:ext uri="{FF2B5EF4-FFF2-40B4-BE49-F238E27FC236}">
                <a16:creationId xmlns:a16="http://schemas.microsoft.com/office/drawing/2014/main" id="{467F1FB4-923B-C3A1-AD62-273B260D439C}"/>
              </a:ext>
            </a:extLst>
          </p:cNvPr>
          <p:cNvPicPr>
            <a:picLocks noChangeAspect="1"/>
          </p:cNvPicPr>
          <p:nvPr/>
        </p:nvPicPr>
        <p:blipFill>
          <a:blip r:embed="rId5"/>
          <a:stretch>
            <a:fillRect/>
          </a:stretch>
        </p:blipFill>
        <p:spPr>
          <a:xfrm>
            <a:off x="7699171" y="1658937"/>
            <a:ext cx="3478416" cy="3630613"/>
          </a:xfrm>
          <a:prstGeom prst="rect">
            <a:avLst/>
          </a:prstGeom>
        </p:spPr>
      </p:pic>
      <p:sp>
        <p:nvSpPr>
          <p:cNvPr id="9" name="CasellaDiTesto 8">
            <a:extLst>
              <a:ext uri="{FF2B5EF4-FFF2-40B4-BE49-F238E27FC236}">
                <a16:creationId xmlns:a16="http://schemas.microsoft.com/office/drawing/2014/main" id="{C81E0AED-C0EB-4257-DE08-4B8606D593CD}"/>
              </a:ext>
            </a:extLst>
          </p:cNvPr>
          <p:cNvSpPr txBox="1"/>
          <p:nvPr/>
        </p:nvSpPr>
        <p:spPr>
          <a:xfrm>
            <a:off x="1775417" y="5056964"/>
            <a:ext cx="2230324" cy="261610"/>
          </a:xfrm>
          <a:prstGeom prst="rect">
            <a:avLst/>
          </a:prstGeom>
          <a:noFill/>
        </p:spPr>
        <p:txBody>
          <a:bodyPr wrap="square">
            <a:spAutoFit/>
          </a:bodyPr>
          <a:lstStyle/>
          <a:p>
            <a:pPr algn="ctr"/>
            <a:r>
              <a:rPr lang="it-IT" sz="1100" b="1"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FW COMMUNICATION</a:t>
            </a:r>
          </a:p>
        </p:txBody>
      </p:sp>
      <p:pic>
        <p:nvPicPr>
          <p:cNvPr id="4" name="Segnaposto contenuto 6" descr="Immagine che contiene testo, Carattere, grafica, Elementi grafici&#10;&#10;Descrizione generata automaticamente">
            <a:extLst>
              <a:ext uri="{FF2B5EF4-FFF2-40B4-BE49-F238E27FC236}">
                <a16:creationId xmlns:a16="http://schemas.microsoft.com/office/drawing/2014/main" id="{AD56F2DB-8766-24C1-EB14-B5810489F0AF}"/>
              </a:ext>
            </a:extLst>
          </p:cNvPr>
          <p:cNvPicPr>
            <a:picLocks noChangeAspect="1"/>
          </p:cNvPicPr>
          <p:nvPr/>
        </p:nvPicPr>
        <p:blipFill>
          <a:blip r:embed="rId6"/>
          <a:stretch>
            <a:fillRect/>
          </a:stretch>
        </p:blipFill>
        <p:spPr>
          <a:xfrm>
            <a:off x="8507548" y="6251193"/>
            <a:ext cx="1910447" cy="343282"/>
          </a:xfrm>
          <a:prstGeom prst="rect">
            <a:avLst/>
          </a:prstGeom>
        </p:spPr>
      </p:pic>
      <p:pic>
        <p:nvPicPr>
          <p:cNvPr id="11" name="Immagine 10">
            <a:extLst>
              <a:ext uri="{FF2B5EF4-FFF2-40B4-BE49-F238E27FC236}">
                <a16:creationId xmlns:a16="http://schemas.microsoft.com/office/drawing/2014/main" id="{258C3C36-EB59-46B2-8251-72342B509C16}"/>
              </a:ext>
            </a:extLst>
          </p:cNvPr>
          <p:cNvPicPr>
            <a:picLocks noChangeAspect="1"/>
          </p:cNvPicPr>
          <p:nvPr/>
        </p:nvPicPr>
        <p:blipFill>
          <a:blip r:embed="rId7"/>
          <a:stretch>
            <a:fillRect/>
          </a:stretch>
        </p:blipFill>
        <p:spPr>
          <a:xfrm>
            <a:off x="3269596" y="3061138"/>
            <a:ext cx="3993758" cy="2822193"/>
          </a:xfrm>
          <a:prstGeom prst="rect">
            <a:avLst/>
          </a:prstGeom>
        </p:spPr>
      </p:pic>
      <p:pic>
        <p:nvPicPr>
          <p:cNvPr id="6" name="Immagine 5" descr="Immagine che contiene clipart, silhouette, illustrazione, arte&#10;&#10;Descrizione generata automaticamente con attendibilità media">
            <a:extLst>
              <a:ext uri="{FF2B5EF4-FFF2-40B4-BE49-F238E27FC236}">
                <a16:creationId xmlns:a16="http://schemas.microsoft.com/office/drawing/2014/main" id="{EA22F38C-9AE1-1D59-BBE4-6063A1502BF4}"/>
              </a:ext>
            </a:extLst>
          </p:cNvPr>
          <p:cNvPicPr>
            <a:picLocks noChangeAspect="1"/>
          </p:cNvPicPr>
          <p:nvPr/>
        </p:nvPicPr>
        <p:blipFill>
          <a:blip r:embed="rId8"/>
          <a:stretch>
            <a:fillRect/>
          </a:stretch>
        </p:blipFill>
        <p:spPr>
          <a:xfrm>
            <a:off x="2088497" y="3521284"/>
            <a:ext cx="1728506" cy="1512033"/>
          </a:xfrm>
          <a:prstGeom prst="rect">
            <a:avLst/>
          </a:prstGeom>
        </p:spPr>
      </p:pic>
    </p:spTree>
    <p:extLst>
      <p:ext uri="{BB962C8B-B14F-4D97-AF65-F5344CB8AC3E}">
        <p14:creationId xmlns:p14="http://schemas.microsoft.com/office/powerpoint/2010/main" val="19016845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nodeType="withEffect">
                                  <p:stCondLst>
                                    <p:cond delay="500"/>
                                  </p:stCondLst>
                                  <p:iterate>
                                    <p:tmPct val="10000"/>
                                  </p:iterate>
                                  <p:childTnLst>
                                    <p:set>
                                      <p:cBhvr>
                                        <p:cTn id="9" dur="1" fill="hold">
                                          <p:stCondLst>
                                            <p:cond delay="0"/>
                                          </p:stCondLst>
                                        </p:cTn>
                                        <p:tgtEl>
                                          <p:spTgt spid="79"/>
                                        </p:tgtEl>
                                        <p:attrNameLst>
                                          <p:attrName>style.visibility</p:attrName>
                                        </p:attrNameLst>
                                      </p:cBhvr>
                                      <p:to>
                                        <p:strVal val="visible"/>
                                      </p:to>
                                    </p:set>
                                    <p:animEffect transition="in" filter="fade">
                                      <p:cBhvr>
                                        <p:cTn id="10" dur="7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F701C-F740-DB70-6FA6-5E370D6136AB}"/>
            </a:ext>
          </a:extLst>
        </p:cNvPr>
        <p:cNvGrpSpPr/>
        <p:nvPr/>
      </p:nvGrpSpPr>
      <p:grpSpPr>
        <a:xfrm>
          <a:off x="0" y="0"/>
          <a:ext cx="0" cy="0"/>
          <a:chOff x="0" y="0"/>
          <a:chExt cx="0" cy="0"/>
        </a:xfrm>
      </p:grpSpPr>
      <p:sp>
        <p:nvSpPr>
          <p:cNvPr id="3" name="Sottotitolo 2">
            <a:extLst>
              <a:ext uri="{FF2B5EF4-FFF2-40B4-BE49-F238E27FC236}">
                <a16:creationId xmlns:a16="http://schemas.microsoft.com/office/drawing/2014/main" id="{740DA049-A04C-ADFF-1030-C8C83B1C5BBA}"/>
              </a:ext>
            </a:extLst>
          </p:cNvPr>
          <p:cNvSpPr>
            <a:spLocks noGrp="1"/>
          </p:cNvSpPr>
          <p:nvPr>
            <p:ph type="subTitle" idx="1"/>
          </p:nvPr>
        </p:nvSpPr>
        <p:spPr>
          <a:xfrm>
            <a:off x="2335427" y="5735638"/>
            <a:ext cx="8332572" cy="825799"/>
          </a:xfrm>
        </p:spPr>
        <p:txBody>
          <a:bodyPr>
            <a:normAutofit fontScale="62500" lnSpcReduction="20000"/>
          </a:bodyPr>
          <a:lstStyle/>
          <a:p>
            <a:pPr algn="ctr"/>
            <a:r>
              <a:rPr lang="it-IT" sz="3400" b="1" kern="100" dirty="0">
                <a:effectLst/>
                <a:latin typeface="Aptos" panose="020B0004020202020204" pitchFamily="34" charset="0"/>
                <a:ea typeface="Aptos" panose="020B0004020202020204" pitchFamily="34" charset="0"/>
                <a:cs typeface="Times New Roman" panose="02020603050405020304" pitchFamily="18" charset="0"/>
              </a:rPr>
              <a:t>INDUSTRIAL ELECTRONIC MARKET SUMMIT 2024</a:t>
            </a:r>
            <a:br>
              <a:rPr lang="it-IT" sz="1800" kern="100" dirty="0">
                <a:effectLst/>
                <a:latin typeface="Aptos" panose="020B0004020202020204" pitchFamily="34" charset="0"/>
                <a:ea typeface="Aptos" panose="020B0004020202020204" pitchFamily="34" charset="0"/>
                <a:cs typeface="Times New Roman" panose="02020603050405020304" pitchFamily="18" charset="0"/>
              </a:rPr>
            </a:br>
            <a:br>
              <a:rPr lang="it-IT" sz="1800" kern="100" dirty="0">
                <a:effectLst/>
                <a:latin typeface="Aptos" panose="020B0004020202020204" pitchFamily="34" charset="0"/>
                <a:ea typeface="Aptos" panose="020B0004020202020204" pitchFamily="34" charset="0"/>
                <a:cs typeface="Times New Roman" panose="02020603050405020304" pitchFamily="18" charset="0"/>
              </a:rPr>
            </a:br>
            <a:r>
              <a:rPr lang="it-IT" sz="1900" kern="100" dirty="0">
                <a:effectLst/>
                <a:latin typeface="Aptos" panose="020B0004020202020204" pitchFamily="34" charset="0"/>
                <a:ea typeface="Aptos" panose="020B0004020202020204" pitchFamily="34" charset="0"/>
                <a:cs typeface="Times New Roman" panose="02020603050405020304" pitchFamily="18" charset="0"/>
              </a:rPr>
              <a:t>Andamenti di mercato attuali e tendenze future dell’elettronica industriale</a:t>
            </a:r>
            <a:endParaRPr lang="it-IT" sz="1900" dirty="0"/>
          </a:p>
        </p:txBody>
      </p:sp>
      <p:pic>
        <p:nvPicPr>
          <p:cNvPr id="10" name="Immagine 9" descr="Immagine che contiene testo, Carattere, grafica, Elementi grafici&#10;&#10;Descrizione generata automaticamente">
            <a:extLst>
              <a:ext uri="{FF2B5EF4-FFF2-40B4-BE49-F238E27FC236}">
                <a16:creationId xmlns:a16="http://schemas.microsoft.com/office/drawing/2014/main" id="{8EE46A18-8066-7ABC-7B01-3501C911F1E3}"/>
              </a:ext>
            </a:extLst>
          </p:cNvPr>
          <p:cNvPicPr>
            <a:picLocks noChangeAspect="1"/>
          </p:cNvPicPr>
          <p:nvPr/>
        </p:nvPicPr>
        <p:blipFill>
          <a:blip r:embed="rId2"/>
          <a:stretch>
            <a:fillRect/>
          </a:stretch>
        </p:blipFill>
        <p:spPr>
          <a:xfrm>
            <a:off x="3459891" y="458251"/>
            <a:ext cx="5976971" cy="1073987"/>
          </a:xfrm>
          <a:prstGeom prst="rect">
            <a:avLst/>
          </a:prstGeom>
        </p:spPr>
      </p:pic>
      <p:pic>
        <p:nvPicPr>
          <p:cNvPr id="5" name="Immagine 4" descr="Immagine che contiene interno, auditorio, sala da concerto, Centro per esibizioni&#10;&#10;Descrizione generata automaticamente">
            <a:extLst>
              <a:ext uri="{FF2B5EF4-FFF2-40B4-BE49-F238E27FC236}">
                <a16:creationId xmlns:a16="http://schemas.microsoft.com/office/drawing/2014/main" id="{D25B6031-2C38-8B94-ED00-4D18E13D8DEA}"/>
              </a:ext>
            </a:extLst>
          </p:cNvPr>
          <p:cNvPicPr>
            <a:picLocks noChangeAspect="1"/>
          </p:cNvPicPr>
          <p:nvPr/>
        </p:nvPicPr>
        <p:blipFill>
          <a:blip r:embed="rId3"/>
          <a:stretch>
            <a:fillRect/>
          </a:stretch>
        </p:blipFill>
        <p:spPr>
          <a:xfrm>
            <a:off x="3459891" y="1940746"/>
            <a:ext cx="5976971" cy="3374386"/>
          </a:xfrm>
          <a:prstGeom prst="rect">
            <a:avLst/>
          </a:prstGeom>
        </p:spPr>
      </p:pic>
    </p:spTree>
    <p:extLst>
      <p:ext uri="{BB962C8B-B14F-4D97-AF65-F5344CB8AC3E}">
        <p14:creationId xmlns:p14="http://schemas.microsoft.com/office/powerpoint/2010/main" val="2892588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D0B500A-9085-0828-A1C0-6FE2C9CAA045}"/>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AD5CAF67-EED8-E16E-87EA-BF6F521B26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A248F5AE-F29B-E390-A0F0-862708B94E7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EE54D511-B03D-49BD-DE36-0914692F58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60" name="Picture 2">
            <a:extLst>
              <a:ext uri="{FF2B5EF4-FFF2-40B4-BE49-F238E27FC236}">
                <a16:creationId xmlns:a16="http://schemas.microsoft.com/office/drawing/2014/main" id="{44CF9067-1771-045C-49A4-B2862D7946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BB64F218-A666-C585-C24F-74BC4FCCC1F4}"/>
              </a:ext>
            </a:extLst>
          </p:cNvPr>
          <p:cNvSpPr>
            <a:spLocks noGrp="1"/>
          </p:cNvSpPr>
          <p:nvPr>
            <p:ph type="title"/>
          </p:nvPr>
        </p:nvSpPr>
        <p:spPr>
          <a:xfrm>
            <a:off x="855266" y="618518"/>
            <a:ext cx="2851417" cy="1478570"/>
          </a:xfrm>
        </p:spPr>
        <p:txBody>
          <a:bodyPr>
            <a:normAutofit/>
          </a:bodyPr>
          <a:lstStyle/>
          <a:p>
            <a:r>
              <a:rPr lang="it-IT" sz="3200" dirty="0" err="1">
                <a:solidFill>
                  <a:srgbClr val="FFFFFF"/>
                </a:solidFill>
              </a:rPr>
              <a:t>L’outlook</a:t>
            </a:r>
            <a:r>
              <a:rPr lang="it-IT" sz="3200" dirty="0">
                <a:solidFill>
                  <a:srgbClr val="FFFFFF"/>
                </a:solidFill>
              </a:rPr>
              <a:t> </a:t>
            </a:r>
            <a:br>
              <a:rPr lang="it-IT" sz="3200" dirty="0">
                <a:solidFill>
                  <a:srgbClr val="FFFFFF"/>
                </a:solidFill>
              </a:rPr>
            </a:br>
            <a:r>
              <a:rPr lang="it-IT" sz="3200" dirty="0">
                <a:solidFill>
                  <a:srgbClr val="FFFFFF"/>
                </a:solidFill>
              </a:rPr>
              <a:t>del settore</a:t>
            </a:r>
          </a:p>
        </p:txBody>
      </p:sp>
      <p:grpSp>
        <p:nvGrpSpPr>
          <p:cNvPr id="62" name="Group 61">
            <a:extLst>
              <a:ext uri="{FF2B5EF4-FFF2-40B4-BE49-F238E27FC236}">
                <a16:creationId xmlns:a16="http://schemas.microsoft.com/office/drawing/2014/main" id="{6084669F-E4FB-324F-9798-D71F1870F86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63" name="Rectangle 5">
              <a:extLst>
                <a:ext uri="{FF2B5EF4-FFF2-40B4-BE49-F238E27FC236}">
                  <a16:creationId xmlns:a16="http://schemas.microsoft.com/office/drawing/2014/main" id="{DF18EB00-BE99-89A2-8871-B6C2A4E9B1B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64" name="Freeform 6">
              <a:extLst>
                <a:ext uri="{FF2B5EF4-FFF2-40B4-BE49-F238E27FC236}">
                  <a16:creationId xmlns:a16="http://schemas.microsoft.com/office/drawing/2014/main" id="{975872C9-91F8-861F-6BE7-D21C9C7B3F3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5" name="Freeform 7">
              <a:extLst>
                <a:ext uri="{FF2B5EF4-FFF2-40B4-BE49-F238E27FC236}">
                  <a16:creationId xmlns:a16="http://schemas.microsoft.com/office/drawing/2014/main" id="{AE5FDC2C-8AF4-6332-30E4-3D435D84E6F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6" name="Freeform 8">
              <a:extLst>
                <a:ext uri="{FF2B5EF4-FFF2-40B4-BE49-F238E27FC236}">
                  <a16:creationId xmlns:a16="http://schemas.microsoft.com/office/drawing/2014/main" id="{401317A9-DA07-9F7A-8ED8-BE88DA6BB7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7" name="Freeform 9">
              <a:extLst>
                <a:ext uri="{FF2B5EF4-FFF2-40B4-BE49-F238E27FC236}">
                  <a16:creationId xmlns:a16="http://schemas.microsoft.com/office/drawing/2014/main" id="{66540188-F132-B014-ED9F-13A55B5DDF8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8" name="Freeform 10">
              <a:extLst>
                <a:ext uri="{FF2B5EF4-FFF2-40B4-BE49-F238E27FC236}">
                  <a16:creationId xmlns:a16="http://schemas.microsoft.com/office/drawing/2014/main" id="{F328BFD1-3A03-89E4-DE3C-EF3A584990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9" name="Freeform 11">
              <a:extLst>
                <a:ext uri="{FF2B5EF4-FFF2-40B4-BE49-F238E27FC236}">
                  <a16:creationId xmlns:a16="http://schemas.microsoft.com/office/drawing/2014/main" id="{AD8837A1-5247-1D92-91AE-A375B11E5E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0" name="Freeform 12">
              <a:extLst>
                <a:ext uri="{FF2B5EF4-FFF2-40B4-BE49-F238E27FC236}">
                  <a16:creationId xmlns:a16="http://schemas.microsoft.com/office/drawing/2014/main" id="{FEC70EAE-202D-2B9E-9974-ADC37AA302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1" name="Freeform 13">
              <a:extLst>
                <a:ext uri="{FF2B5EF4-FFF2-40B4-BE49-F238E27FC236}">
                  <a16:creationId xmlns:a16="http://schemas.microsoft.com/office/drawing/2014/main" id="{3950A1DD-E3E1-52E7-AF21-0059450C993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2" name="Freeform 14">
              <a:extLst>
                <a:ext uri="{FF2B5EF4-FFF2-40B4-BE49-F238E27FC236}">
                  <a16:creationId xmlns:a16="http://schemas.microsoft.com/office/drawing/2014/main" id="{75B0614A-A215-6242-0A3D-0360174641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3" name="Freeform 15">
              <a:extLst>
                <a:ext uri="{FF2B5EF4-FFF2-40B4-BE49-F238E27FC236}">
                  <a16:creationId xmlns:a16="http://schemas.microsoft.com/office/drawing/2014/main" id="{BF60F05C-1E8D-C119-433B-886B3793C6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4" name="Line 16">
              <a:extLst>
                <a:ext uri="{FF2B5EF4-FFF2-40B4-BE49-F238E27FC236}">
                  <a16:creationId xmlns:a16="http://schemas.microsoft.com/office/drawing/2014/main" id="{C2B621F8-31A4-0ACA-45BE-D39B583C50C0}"/>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75" name="Freeform 17">
              <a:extLst>
                <a:ext uri="{FF2B5EF4-FFF2-40B4-BE49-F238E27FC236}">
                  <a16:creationId xmlns:a16="http://schemas.microsoft.com/office/drawing/2014/main" id="{CFD863BC-DA41-65B6-86A7-F258208ADC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6" name="Freeform 18">
              <a:extLst>
                <a:ext uri="{FF2B5EF4-FFF2-40B4-BE49-F238E27FC236}">
                  <a16:creationId xmlns:a16="http://schemas.microsoft.com/office/drawing/2014/main" id="{40CA482C-9109-66C3-5495-074449893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7" name="Freeform 19">
              <a:extLst>
                <a:ext uri="{FF2B5EF4-FFF2-40B4-BE49-F238E27FC236}">
                  <a16:creationId xmlns:a16="http://schemas.microsoft.com/office/drawing/2014/main" id="{2B7008D5-52D1-9BF6-8A37-0C32CF826B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8" name="Freeform 20">
              <a:extLst>
                <a:ext uri="{FF2B5EF4-FFF2-40B4-BE49-F238E27FC236}">
                  <a16:creationId xmlns:a16="http://schemas.microsoft.com/office/drawing/2014/main" id="{00D978C2-1CF4-0C1A-5850-D9756CDDA33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9" name="Rectangle 21">
              <a:extLst>
                <a:ext uri="{FF2B5EF4-FFF2-40B4-BE49-F238E27FC236}">
                  <a16:creationId xmlns:a16="http://schemas.microsoft.com/office/drawing/2014/main" id="{459863FF-0908-254A-AC6A-C5FAF3F6BEC1}"/>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0" name="Freeform 22">
              <a:extLst>
                <a:ext uri="{FF2B5EF4-FFF2-40B4-BE49-F238E27FC236}">
                  <a16:creationId xmlns:a16="http://schemas.microsoft.com/office/drawing/2014/main" id="{3B0D9914-8F1A-6727-6990-9A60C2A590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1" name="Freeform 23">
              <a:extLst>
                <a:ext uri="{FF2B5EF4-FFF2-40B4-BE49-F238E27FC236}">
                  <a16:creationId xmlns:a16="http://schemas.microsoft.com/office/drawing/2014/main" id="{4BF189B7-E854-433C-7580-ADA0401CB39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2" name="Freeform 24">
              <a:extLst>
                <a:ext uri="{FF2B5EF4-FFF2-40B4-BE49-F238E27FC236}">
                  <a16:creationId xmlns:a16="http://schemas.microsoft.com/office/drawing/2014/main" id="{2A1D6FF5-1F08-75CF-C8F5-426FA2180C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3" name="Freeform 25">
              <a:extLst>
                <a:ext uri="{FF2B5EF4-FFF2-40B4-BE49-F238E27FC236}">
                  <a16:creationId xmlns:a16="http://schemas.microsoft.com/office/drawing/2014/main" id="{DDFFB60A-A141-9C92-9765-C82E8F55EE0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4" name="Freeform 26">
              <a:extLst>
                <a:ext uri="{FF2B5EF4-FFF2-40B4-BE49-F238E27FC236}">
                  <a16:creationId xmlns:a16="http://schemas.microsoft.com/office/drawing/2014/main" id="{488CD529-5A31-7B6B-8368-98D93CE79A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5" name="Freeform 27">
              <a:extLst>
                <a:ext uri="{FF2B5EF4-FFF2-40B4-BE49-F238E27FC236}">
                  <a16:creationId xmlns:a16="http://schemas.microsoft.com/office/drawing/2014/main" id="{D8F72C0A-2780-9A75-F645-23D14A6A0D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6" name="Freeform 28">
              <a:extLst>
                <a:ext uri="{FF2B5EF4-FFF2-40B4-BE49-F238E27FC236}">
                  <a16:creationId xmlns:a16="http://schemas.microsoft.com/office/drawing/2014/main" id="{323CF3B8-415C-DD38-8898-4C0A6138A3A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29">
              <a:extLst>
                <a:ext uri="{FF2B5EF4-FFF2-40B4-BE49-F238E27FC236}">
                  <a16:creationId xmlns:a16="http://schemas.microsoft.com/office/drawing/2014/main" id="{E878101A-C4A2-CF29-B7AC-A0DC4E7F07C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Freeform 30">
              <a:extLst>
                <a:ext uri="{FF2B5EF4-FFF2-40B4-BE49-F238E27FC236}">
                  <a16:creationId xmlns:a16="http://schemas.microsoft.com/office/drawing/2014/main" id="{1F8CE54C-F29E-EE70-C9EF-0A94826BB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9" name="Freeform 31">
              <a:extLst>
                <a:ext uri="{FF2B5EF4-FFF2-40B4-BE49-F238E27FC236}">
                  <a16:creationId xmlns:a16="http://schemas.microsoft.com/office/drawing/2014/main" id="{111DBBAC-916E-C0D0-A71E-34CCA0130F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sp>
        <p:nvSpPr>
          <p:cNvPr id="3" name="CasellaDiTesto 2">
            <a:extLst>
              <a:ext uri="{FF2B5EF4-FFF2-40B4-BE49-F238E27FC236}">
                <a16:creationId xmlns:a16="http://schemas.microsoft.com/office/drawing/2014/main" id="{3F751B48-C9FF-D754-79E2-36C7D7265C32}"/>
              </a:ext>
            </a:extLst>
          </p:cNvPr>
          <p:cNvSpPr txBox="1"/>
          <p:nvPr/>
        </p:nvSpPr>
        <p:spPr>
          <a:xfrm>
            <a:off x="4399284" y="488951"/>
            <a:ext cx="7393323" cy="6340197"/>
          </a:xfrm>
          <a:prstGeom prst="rect">
            <a:avLst/>
          </a:prstGeom>
          <a:noFill/>
        </p:spPr>
        <p:txBody>
          <a:bodyPr wrap="square" rtlCol="0">
            <a:spAutoFit/>
          </a:bodyPr>
          <a:lstStyle/>
          <a:p>
            <a:pPr algn="ctr"/>
            <a:r>
              <a:rPr lang="it-IT" sz="3200" b="1" dirty="0">
                <a:solidFill>
                  <a:srgbClr val="0070C0"/>
                </a:solidFill>
                <a:effectLst/>
                <a:latin typeface="Tw Cen MT" panose="020B0602020104020603" pitchFamily="34" charset="77"/>
                <a:ea typeface="Open Sans" panose="020B0606030504020204" pitchFamily="34" charset="0"/>
                <a:cs typeface="Open Sans" panose="020B0606030504020204" pitchFamily="34" charset="0"/>
              </a:rPr>
              <a:t>SFIDE &amp; OPPORTUNIT</a:t>
            </a:r>
            <a:r>
              <a:rPr lang="it-IT" sz="3200" b="1" kern="100" dirty="0">
                <a:solidFill>
                  <a:srgbClr val="0070C0"/>
                </a:solidFill>
                <a:effectLst/>
                <a:latin typeface="Tw Cen MT" panose="020B0602020104020603" pitchFamily="34" charset="77"/>
                <a:ea typeface="Aptos" panose="020B0004020202020204" pitchFamily="34" charset="0"/>
                <a:cs typeface="Times New Roman" panose="02020603050405020304" pitchFamily="18" charset="0"/>
              </a:rPr>
              <a:t>À</a:t>
            </a:r>
          </a:p>
          <a:p>
            <a:pPr algn="ctr">
              <a:spcAft>
                <a:spcPts val="600"/>
              </a:spcAft>
            </a:pPr>
            <a:endParaRPr lang="it-IT" sz="1400" b="1" dirty="0">
              <a:effectLst/>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it-IT" sz="1400" b="1" dirty="0">
                <a:effectLst/>
                <a:latin typeface="Open Sans" panose="020B0606030504020204" pitchFamily="34" charset="0"/>
                <a:ea typeface="Open Sans" panose="020B0606030504020204" pitchFamily="34" charset="0"/>
                <a:cs typeface="Open Sans" panose="020B0606030504020204" pitchFamily="34" charset="0"/>
              </a:rPr>
              <a:t>Il settore dell'elettronica globale nel 2024 ha affrontato sfide importanti </a:t>
            </a:r>
            <a:br>
              <a:rPr lang="it-IT" sz="1400" b="1" dirty="0">
                <a:effectLst/>
                <a:latin typeface="Open Sans" panose="020B0606030504020204" pitchFamily="34" charset="0"/>
                <a:ea typeface="Open Sans" panose="020B0606030504020204" pitchFamily="34" charset="0"/>
                <a:cs typeface="Open Sans" panose="020B0606030504020204" pitchFamily="34" charset="0"/>
              </a:rPr>
            </a:br>
            <a:r>
              <a:rPr lang="it-IT" sz="1400" b="1" dirty="0">
                <a:effectLst/>
                <a:latin typeface="Open Sans" panose="020B0606030504020204" pitchFamily="34" charset="0"/>
                <a:ea typeface="Open Sans" panose="020B0606030504020204" pitchFamily="34" charset="0"/>
                <a:cs typeface="Open Sans" panose="020B0606030504020204" pitchFamily="34" charset="0"/>
              </a:rPr>
              <a:t>ma si è anche confrontato con nuove opportunità:</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CRESCITA &amp; INNOVAZIONE</a:t>
            </a: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L'elettronica continua a espandersi grazie a settori trainanti come l’Intelligenza Artificiale, i datacenter, le tecnologie militari e la sostenibilità ambientale. Quello dei datacenter è un mercato chiave, con una domanda crescente di semiconduttori, sistemi di potenza ed efficienza energetica. </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SEMICONDUTTORI &amp; APPLICAZIONI</a:t>
            </a: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I semiconduttori rimangono al centro dell'innovazione tecnologica, con aziende leader che guidano lo sviluppo di chip avanzati, ma il settore è influenzato da cicli di sovrapproduzione e calo della domanda in alcune applicazioni. Tra i settori applicativi più innovativi troviamo il medicale e l'ambientale.</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AUTOMOTIVE &amp; ELETTRIFICAZIONE</a:t>
            </a: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Il mercato automotive sembra vivere una lenta e graduale ripresa, ma si trova in un momento di profonde trasformazioni dovute alla transizione energetica e alle incertezze economiche. La diffusione delle auto elettriche in Europa continua a crescere in modo non uniforme e l'Italia ha ancora una quota molto bassa.</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 name="Content Placeholder 50">
            <a:extLst>
              <a:ext uri="{FF2B5EF4-FFF2-40B4-BE49-F238E27FC236}">
                <a16:creationId xmlns:a16="http://schemas.microsoft.com/office/drawing/2014/main" id="{3677B853-3BB4-5696-8225-F3DD60EFAE85}"/>
              </a:ext>
            </a:extLst>
          </p:cNvPr>
          <p:cNvSpPr txBox="1">
            <a:spLocks/>
          </p:cNvSpPr>
          <p:nvPr/>
        </p:nvSpPr>
        <p:spPr>
          <a:xfrm>
            <a:off x="1380646" y="4716338"/>
            <a:ext cx="2421305" cy="1241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it-IT" sz="1400" b="1">
                <a:solidFill>
                  <a:schemeClr val="bg1"/>
                </a:solidFill>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Font typeface="Arial" panose="020B0604020202020204" pitchFamily="34" charset="0"/>
              <a:buNone/>
            </a:pP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e tendenze future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7" name="Segnaposto contenuto 6" descr="Immagine che contiene testo, Carattere, grafica, Elementi grafici&#10;&#10;Descrizione generata automaticamente">
            <a:extLst>
              <a:ext uri="{FF2B5EF4-FFF2-40B4-BE49-F238E27FC236}">
                <a16:creationId xmlns:a16="http://schemas.microsoft.com/office/drawing/2014/main" id="{DC7755E8-89EA-5633-E5AD-59166D23C3D6}"/>
              </a:ext>
            </a:extLst>
          </p:cNvPr>
          <p:cNvPicPr>
            <a:picLocks noChangeAspect="1"/>
          </p:cNvPicPr>
          <p:nvPr/>
        </p:nvPicPr>
        <p:blipFill>
          <a:blip r:embed="rId4"/>
          <a:stretch>
            <a:fillRect/>
          </a:stretch>
        </p:blipFill>
        <p:spPr>
          <a:xfrm>
            <a:off x="1451956" y="6128951"/>
            <a:ext cx="2265573" cy="407094"/>
          </a:xfrm>
          <a:prstGeom prst="rect">
            <a:avLst/>
          </a:prstGeom>
        </p:spPr>
      </p:pic>
    </p:spTree>
    <p:extLst>
      <p:ext uri="{BB962C8B-B14F-4D97-AF65-F5344CB8AC3E}">
        <p14:creationId xmlns:p14="http://schemas.microsoft.com/office/powerpoint/2010/main" val="2524278757"/>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F04A81B-2739-5BB4-D9B8-D31D804D3D5C}"/>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E9CD62FA-89FE-39CF-2CCC-24FB22815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D45C007B-DBAA-3FE3-3DB0-AEB7948443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8358C3FC-5920-A606-315D-30A02439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60" name="Picture 2">
            <a:extLst>
              <a:ext uri="{FF2B5EF4-FFF2-40B4-BE49-F238E27FC236}">
                <a16:creationId xmlns:a16="http://schemas.microsoft.com/office/drawing/2014/main" id="{06765ECC-DA0E-4006-623C-5C4D7CEE764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DC204894-7CFD-5CDC-40F4-DCB1BAA46AEC}"/>
              </a:ext>
            </a:extLst>
          </p:cNvPr>
          <p:cNvSpPr>
            <a:spLocks noGrp="1"/>
          </p:cNvSpPr>
          <p:nvPr>
            <p:ph type="title"/>
          </p:nvPr>
        </p:nvSpPr>
        <p:spPr>
          <a:xfrm>
            <a:off x="855266" y="618518"/>
            <a:ext cx="2851417" cy="1478570"/>
          </a:xfrm>
        </p:spPr>
        <p:txBody>
          <a:bodyPr>
            <a:normAutofit/>
          </a:bodyPr>
          <a:lstStyle/>
          <a:p>
            <a:r>
              <a:rPr lang="it-IT" sz="3200" dirty="0" err="1">
                <a:solidFill>
                  <a:srgbClr val="FFFFFF"/>
                </a:solidFill>
              </a:rPr>
              <a:t>L’outlook</a:t>
            </a:r>
            <a:r>
              <a:rPr lang="it-IT" sz="3200" dirty="0">
                <a:solidFill>
                  <a:srgbClr val="FFFFFF"/>
                </a:solidFill>
              </a:rPr>
              <a:t> </a:t>
            </a:r>
            <a:br>
              <a:rPr lang="it-IT" sz="3200" dirty="0">
                <a:solidFill>
                  <a:srgbClr val="FFFFFF"/>
                </a:solidFill>
              </a:rPr>
            </a:br>
            <a:r>
              <a:rPr lang="it-IT" sz="3200" dirty="0">
                <a:solidFill>
                  <a:srgbClr val="FFFFFF"/>
                </a:solidFill>
              </a:rPr>
              <a:t>del settore</a:t>
            </a:r>
          </a:p>
        </p:txBody>
      </p:sp>
      <p:grpSp>
        <p:nvGrpSpPr>
          <p:cNvPr id="62" name="Group 61">
            <a:extLst>
              <a:ext uri="{FF2B5EF4-FFF2-40B4-BE49-F238E27FC236}">
                <a16:creationId xmlns:a16="http://schemas.microsoft.com/office/drawing/2014/main" id="{1AB2F0CB-198A-250D-1242-66B1D2C9B8D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63" name="Rectangle 5">
              <a:extLst>
                <a:ext uri="{FF2B5EF4-FFF2-40B4-BE49-F238E27FC236}">
                  <a16:creationId xmlns:a16="http://schemas.microsoft.com/office/drawing/2014/main" id="{2AA5ED1F-E74F-850A-1B8B-59E764C541B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64" name="Freeform 6">
              <a:extLst>
                <a:ext uri="{FF2B5EF4-FFF2-40B4-BE49-F238E27FC236}">
                  <a16:creationId xmlns:a16="http://schemas.microsoft.com/office/drawing/2014/main" id="{63357EBC-2238-A71C-66B3-B73C4E6D764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5" name="Freeform 7">
              <a:extLst>
                <a:ext uri="{FF2B5EF4-FFF2-40B4-BE49-F238E27FC236}">
                  <a16:creationId xmlns:a16="http://schemas.microsoft.com/office/drawing/2014/main" id="{5443CFE9-3F62-EBCC-7E21-81C6556AA9B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6" name="Freeform 8">
              <a:extLst>
                <a:ext uri="{FF2B5EF4-FFF2-40B4-BE49-F238E27FC236}">
                  <a16:creationId xmlns:a16="http://schemas.microsoft.com/office/drawing/2014/main" id="{5554EB24-1345-9CD2-6483-3023A0A560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7" name="Freeform 9">
              <a:extLst>
                <a:ext uri="{FF2B5EF4-FFF2-40B4-BE49-F238E27FC236}">
                  <a16:creationId xmlns:a16="http://schemas.microsoft.com/office/drawing/2014/main" id="{E74141F3-7D9A-49F3-9383-F4EC1FAB1A6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8" name="Freeform 10">
              <a:extLst>
                <a:ext uri="{FF2B5EF4-FFF2-40B4-BE49-F238E27FC236}">
                  <a16:creationId xmlns:a16="http://schemas.microsoft.com/office/drawing/2014/main" id="{00B130BF-20A6-7571-0442-0646EDAFFB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9" name="Freeform 11">
              <a:extLst>
                <a:ext uri="{FF2B5EF4-FFF2-40B4-BE49-F238E27FC236}">
                  <a16:creationId xmlns:a16="http://schemas.microsoft.com/office/drawing/2014/main" id="{D8B7F23B-6C0E-9873-5F81-1785E65D9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0" name="Freeform 12">
              <a:extLst>
                <a:ext uri="{FF2B5EF4-FFF2-40B4-BE49-F238E27FC236}">
                  <a16:creationId xmlns:a16="http://schemas.microsoft.com/office/drawing/2014/main" id="{B1C30449-6240-3471-DE22-AC80932097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1" name="Freeform 13">
              <a:extLst>
                <a:ext uri="{FF2B5EF4-FFF2-40B4-BE49-F238E27FC236}">
                  <a16:creationId xmlns:a16="http://schemas.microsoft.com/office/drawing/2014/main" id="{757486E6-04A2-D494-4EB1-10F93872374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2" name="Freeform 14">
              <a:extLst>
                <a:ext uri="{FF2B5EF4-FFF2-40B4-BE49-F238E27FC236}">
                  <a16:creationId xmlns:a16="http://schemas.microsoft.com/office/drawing/2014/main" id="{981ADB08-EE7A-C92F-E4EF-E9E6BA1DEB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3" name="Freeform 15">
              <a:extLst>
                <a:ext uri="{FF2B5EF4-FFF2-40B4-BE49-F238E27FC236}">
                  <a16:creationId xmlns:a16="http://schemas.microsoft.com/office/drawing/2014/main" id="{7C5AB606-C25E-9588-4D9F-880B4AE73D4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4" name="Line 16">
              <a:extLst>
                <a:ext uri="{FF2B5EF4-FFF2-40B4-BE49-F238E27FC236}">
                  <a16:creationId xmlns:a16="http://schemas.microsoft.com/office/drawing/2014/main" id="{5F06AAF6-E902-7FB8-C25E-05FDBB3D0CF7}"/>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75" name="Freeform 17">
              <a:extLst>
                <a:ext uri="{FF2B5EF4-FFF2-40B4-BE49-F238E27FC236}">
                  <a16:creationId xmlns:a16="http://schemas.microsoft.com/office/drawing/2014/main" id="{F01FDDED-2B3B-2448-F4D4-861490BFB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6" name="Freeform 18">
              <a:extLst>
                <a:ext uri="{FF2B5EF4-FFF2-40B4-BE49-F238E27FC236}">
                  <a16:creationId xmlns:a16="http://schemas.microsoft.com/office/drawing/2014/main" id="{19E704A9-75B5-E1E6-0123-A403F55962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7" name="Freeform 19">
              <a:extLst>
                <a:ext uri="{FF2B5EF4-FFF2-40B4-BE49-F238E27FC236}">
                  <a16:creationId xmlns:a16="http://schemas.microsoft.com/office/drawing/2014/main" id="{224B98E6-C1B2-3420-C6B2-D77504C0CA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8" name="Freeform 20">
              <a:extLst>
                <a:ext uri="{FF2B5EF4-FFF2-40B4-BE49-F238E27FC236}">
                  <a16:creationId xmlns:a16="http://schemas.microsoft.com/office/drawing/2014/main" id="{3B9B4295-170E-ADE4-8CD2-2E71FF2D50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9" name="Rectangle 21">
              <a:extLst>
                <a:ext uri="{FF2B5EF4-FFF2-40B4-BE49-F238E27FC236}">
                  <a16:creationId xmlns:a16="http://schemas.microsoft.com/office/drawing/2014/main" id="{B1CE7BF1-5949-843C-2604-9B942046A4E4}"/>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0" name="Freeform 22">
              <a:extLst>
                <a:ext uri="{FF2B5EF4-FFF2-40B4-BE49-F238E27FC236}">
                  <a16:creationId xmlns:a16="http://schemas.microsoft.com/office/drawing/2014/main" id="{41DA01E3-35B5-5263-6183-763A1B436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1" name="Freeform 23">
              <a:extLst>
                <a:ext uri="{FF2B5EF4-FFF2-40B4-BE49-F238E27FC236}">
                  <a16:creationId xmlns:a16="http://schemas.microsoft.com/office/drawing/2014/main" id="{AB48F158-94C2-0F9B-FCA6-663C37926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2" name="Freeform 24">
              <a:extLst>
                <a:ext uri="{FF2B5EF4-FFF2-40B4-BE49-F238E27FC236}">
                  <a16:creationId xmlns:a16="http://schemas.microsoft.com/office/drawing/2014/main" id="{D57A3CF6-09A3-BAA1-89F5-245C1F7BFF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3" name="Freeform 25">
              <a:extLst>
                <a:ext uri="{FF2B5EF4-FFF2-40B4-BE49-F238E27FC236}">
                  <a16:creationId xmlns:a16="http://schemas.microsoft.com/office/drawing/2014/main" id="{A964FB2E-FC39-A8BC-B39A-4C806919D11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4" name="Freeform 26">
              <a:extLst>
                <a:ext uri="{FF2B5EF4-FFF2-40B4-BE49-F238E27FC236}">
                  <a16:creationId xmlns:a16="http://schemas.microsoft.com/office/drawing/2014/main" id="{8E4D1522-7313-232A-7AEB-E7F334850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5" name="Freeform 27">
              <a:extLst>
                <a:ext uri="{FF2B5EF4-FFF2-40B4-BE49-F238E27FC236}">
                  <a16:creationId xmlns:a16="http://schemas.microsoft.com/office/drawing/2014/main" id="{F4996EDF-3E88-AB21-3A6E-9872A8A0BD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6" name="Freeform 28">
              <a:extLst>
                <a:ext uri="{FF2B5EF4-FFF2-40B4-BE49-F238E27FC236}">
                  <a16:creationId xmlns:a16="http://schemas.microsoft.com/office/drawing/2014/main" id="{53A0BDBE-9D78-0F21-18DE-288C18578F5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29">
              <a:extLst>
                <a:ext uri="{FF2B5EF4-FFF2-40B4-BE49-F238E27FC236}">
                  <a16:creationId xmlns:a16="http://schemas.microsoft.com/office/drawing/2014/main" id="{3A200209-E4D7-E7FE-042E-55EA0D3995D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Freeform 30">
              <a:extLst>
                <a:ext uri="{FF2B5EF4-FFF2-40B4-BE49-F238E27FC236}">
                  <a16:creationId xmlns:a16="http://schemas.microsoft.com/office/drawing/2014/main" id="{71F54732-51DB-643A-B07C-54344B1C22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9" name="Freeform 31">
              <a:extLst>
                <a:ext uri="{FF2B5EF4-FFF2-40B4-BE49-F238E27FC236}">
                  <a16:creationId xmlns:a16="http://schemas.microsoft.com/office/drawing/2014/main" id="{19958A2D-9068-EE92-B8F3-2EBD2966B76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sp>
        <p:nvSpPr>
          <p:cNvPr id="3" name="CasellaDiTesto 2">
            <a:extLst>
              <a:ext uri="{FF2B5EF4-FFF2-40B4-BE49-F238E27FC236}">
                <a16:creationId xmlns:a16="http://schemas.microsoft.com/office/drawing/2014/main" id="{4618F43E-48EB-F6AD-28EF-671A371BD92D}"/>
              </a:ext>
            </a:extLst>
          </p:cNvPr>
          <p:cNvSpPr txBox="1"/>
          <p:nvPr/>
        </p:nvSpPr>
        <p:spPr>
          <a:xfrm>
            <a:off x="4399284" y="488951"/>
            <a:ext cx="7393323" cy="6124754"/>
          </a:xfrm>
          <a:prstGeom prst="rect">
            <a:avLst/>
          </a:prstGeom>
          <a:noFill/>
        </p:spPr>
        <p:txBody>
          <a:bodyPr wrap="square" rtlCol="0">
            <a:spAutoFit/>
          </a:bodyPr>
          <a:lstStyle/>
          <a:p>
            <a:pPr algn="ctr"/>
            <a:r>
              <a:rPr lang="it-IT" sz="3200" b="1">
                <a:solidFill>
                  <a:srgbClr val="0070C0"/>
                </a:solidFill>
                <a:effectLst/>
                <a:latin typeface="Tw Cen MT" panose="020B0602020104020603" pitchFamily="34" charset="77"/>
                <a:ea typeface="Open Sans" panose="020B0606030504020204" pitchFamily="34" charset="0"/>
                <a:cs typeface="Open Sans" panose="020B0606030504020204" pitchFamily="34" charset="0"/>
              </a:rPr>
              <a:t>SFIDE &amp; OPPORTUNIT</a:t>
            </a:r>
            <a:r>
              <a:rPr lang="it-IT" sz="3200" b="1" kern="100">
                <a:solidFill>
                  <a:srgbClr val="0070C0"/>
                </a:solidFill>
                <a:effectLst/>
                <a:latin typeface="Tw Cen MT" panose="020B0602020104020603" pitchFamily="34" charset="77"/>
                <a:ea typeface="Aptos" panose="020B0004020202020204" pitchFamily="34" charset="0"/>
                <a:cs typeface="Times New Roman" panose="02020603050405020304" pitchFamily="18" charset="0"/>
              </a:rPr>
              <a:t>À</a:t>
            </a:r>
          </a:p>
          <a:p>
            <a:pPr algn="ctr">
              <a:spcAft>
                <a:spcPts val="600"/>
              </a:spcAft>
            </a:pPr>
            <a:endParaRPr lang="it-IT" sz="1400" b="1" dirty="0">
              <a:effectLst/>
              <a:latin typeface="Open Sans" panose="020B0606030504020204" pitchFamily="34" charset="0"/>
              <a:ea typeface="Open Sans" panose="020B0606030504020204" pitchFamily="34" charset="0"/>
              <a:cs typeface="Open Sans" panose="020B0606030504020204" pitchFamily="34" charset="0"/>
            </a:endParaRPr>
          </a:p>
          <a:p>
            <a:pPr algn="ctr">
              <a:spcAft>
                <a:spcPts val="600"/>
              </a:spcAft>
            </a:pPr>
            <a:r>
              <a:rPr lang="it-IT" sz="1400" b="1" dirty="0">
                <a:effectLst/>
                <a:latin typeface="Open Sans" panose="020B0606030504020204" pitchFamily="34" charset="0"/>
                <a:ea typeface="Open Sans" panose="020B0606030504020204" pitchFamily="34" charset="0"/>
                <a:cs typeface="Open Sans" panose="020B0606030504020204" pitchFamily="34" charset="0"/>
              </a:rPr>
              <a:t>Il settore dell'elettronica globale nel 2024 ha affrontato sfide importanti </a:t>
            </a:r>
            <a:br>
              <a:rPr lang="it-IT" sz="1400" b="1" dirty="0">
                <a:effectLst/>
                <a:latin typeface="Open Sans" panose="020B0606030504020204" pitchFamily="34" charset="0"/>
                <a:ea typeface="Open Sans" panose="020B0606030504020204" pitchFamily="34" charset="0"/>
                <a:cs typeface="Open Sans" panose="020B0606030504020204" pitchFamily="34" charset="0"/>
              </a:rPr>
            </a:br>
            <a:r>
              <a:rPr lang="it-IT" sz="1400" b="1" dirty="0">
                <a:effectLst/>
                <a:latin typeface="Open Sans" panose="020B0606030504020204" pitchFamily="34" charset="0"/>
                <a:ea typeface="Open Sans" panose="020B0606030504020204" pitchFamily="34" charset="0"/>
                <a:cs typeface="Open Sans" panose="020B0606030504020204" pitchFamily="34" charset="0"/>
              </a:rPr>
              <a:t>ma si è anche confrontato con nuove opportunità:</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DISTRIBUZIONE &amp; MERCATI FINALI</a:t>
            </a:r>
            <a:endParaRPr lang="it-IT" sz="1600" dirty="0">
              <a:solidFill>
                <a:srgbClr val="0070C0"/>
              </a:solidFill>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Il 2024 è stato un anno impegnativo e passato lo shortage il calo sperimentato dalla distribuzione non è stato una sorpresa, ma è stato più negativo del previsto. Le aspettative per il 2025 sono moderate: settori chiave come </a:t>
            </a:r>
            <a:r>
              <a:rPr lang="it-IT" sz="1400" dirty="0" err="1">
                <a:effectLst/>
                <a:latin typeface="Open Sans" panose="020B0606030504020204" pitchFamily="34" charset="0"/>
                <a:ea typeface="Open Sans" panose="020B0606030504020204" pitchFamily="34" charset="0"/>
                <a:cs typeface="Open Sans" panose="020B0606030504020204" pitchFamily="34" charset="0"/>
              </a:rPr>
              <a:t>l’automotive</a:t>
            </a:r>
            <a:r>
              <a:rPr lang="it-IT" sz="1400" dirty="0">
                <a:effectLst/>
                <a:latin typeface="Open Sans" panose="020B0606030504020204" pitchFamily="34" charset="0"/>
                <a:ea typeface="Open Sans" panose="020B0606030504020204" pitchFamily="34" charset="0"/>
                <a:cs typeface="Open Sans" panose="020B0606030504020204" pitchFamily="34" charset="0"/>
              </a:rPr>
              <a:t> e l’industriale rimangono sotto pressione e manca visibilità sui mercati finali.</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GEOPOLITICA &amp; SUPPLY CHAIN</a:t>
            </a: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Le tensioni geopolitiche, come la guerra in Ucraina e i conflitti in Medio Oriente, stanno influenzando le catene di approvvigionamento, con ritardi nei trasporti e costi crescenti. Questi problemi si sommano allo squilibrio causato dallo shortage di componenti, ora parzialmente stabilizzato. </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6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SOSTENIBILITÀ &amp; NUOVE TECNOLOGIE</a:t>
            </a:r>
          </a:p>
          <a:p>
            <a:pPr>
              <a:spcAft>
                <a:spcPts val="600"/>
              </a:spcAft>
            </a:pPr>
            <a:r>
              <a:rPr lang="it-IT" sz="1400" dirty="0">
                <a:effectLst/>
                <a:latin typeface="Open Sans" panose="020B0606030504020204" pitchFamily="34" charset="0"/>
                <a:ea typeface="Open Sans" panose="020B0606030504020204" pitchFamily="34" charset="0"/>
                <a:cs typeface="Open Sans" panose="020B0606030504020204" pitchFamily="34" charset="0"/>
              </a:rPr>
              <a:t>La spinta verso la sostenibilità sta guidando investimenti significativi, come le soluzioni per l'efficienza energetica e le applicazioni dell'idrogeno. Le tecnologie per la mobilità elettrica e le infrastrutture verdi rappresentano aree di opportunità future.</a:t>
            </a:r>
          </a:p>
          <a:p>
            <a:pPr>
              <a:spcAft>
                <a:spcPts val="600"/>
              </a:spcAft>
            </a:pPr>
            <a:endParaRPr lang="it-IT" sz="1400" dirty="0">
              <a:effectLst/>
              <a:latin typeface="Open Sans" panose="020B0606030504020204" pitchFamily="34" charset="0"/>
              <a:ea typeface="Open Sans" panose="020B0606030504020204" pitchFamily="34" charset="0"/>
              <a:cs typeface="Open Sans" panose="020B0606030504020204" pitchFamily="34" charset="0"/>
            </a:endParaRPr>
          </a:p>
        </p:txBody>
      </p:sp>
      <p:sp>
        <p:nvSpPr>
          <p:cNvPr id="6" name="Content Placeholder 50">
            <a:extLst>
              <a:ext uri="{FF2B5EF4-FFF2-40B4-BE49-F238E27FC236}">
                <a16:creationId xmlns:a16="http://schemas.microsoft.com/office/drawing/2014/main" id="{59982E77-6CDD-0755-53DB-BA849F5A0CF8}"/>
              </a:ext>
            </a:extLst>
          </p:cNvPr>
          <p:cNvSpPr txBox="1">
            <a:spLocks/>
          </p:cNvSpPr>
          <p:nvPr/>
        </p:nvSpPr>
        <p:spPr>
          <a:xfrm>
            <a:off x="1380646" y="4716338"/>
            <a:ext cx="2421305" cy="1241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it-IT" sz="1400" b="1">
                <a:solidFill>
                  <a:schemeClr val="bg1"/>
                </a:solidFill>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Font typeface="Arial" panose="020B0604020202020204" pitchFamily="34" charset="0"/>
              <a:buNone/>
            </a:pP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e tendenze future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7" name="Segnaposto contenuto 6" descr="Immagine che contiene testo, Carattere, grafica, Elementi grafici&#10;&#10;Descrizione generata automaticamente">
            <a:extLst>
              <a:ext uri="{FF2B5EF4-FFF2-40B4-BE49-F238E27FC236}">
                <a16:creationId xmlns:a16="http://schemas.microsoft.com/office/drawing/2014/main" id="{11BD015C-BD0D-0825-C421-A826904760CC}"/>
              </a:ext>
            </a:extLst>
          </p:cNvPr>
          <p:cNvPicPr>
            <a:picLocks noChangeAspect="1"/>
          </p:cNvPicPr>
          <p:nvPr/>
        </p:nvPicPr>
        <p:blipFill>
          <a:blip r:embed="rId3"/>
          <a:stretch>
            <a:fillRect/>
          </a:stretch>
        </p:blipFill>
        <p:spPr>
          <a:xfrm>
            <a:off x="1451956" y="6128951"/>
            <a:ext cx="2265573" cy="407094"/>
          </a:xfrm>
          <a:prstGeom prst="rect">
            <a:avLst/>
          </a:prstGeom>
        </p:spPr>
      </p:pic>
    </p:spTree>
    <p:extLst>
      <p:ext uri="{BB962C8B-B14F-4D97-AF65-F5344CB8AC3E}">
        <p14:creationId xmlns:p14="http://schemas.microsoft.com/office/powerpoint/2010/main" val="324163798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C26935-0874-DAE7-23B4-8F237331D563}"/>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E4841D67-0B51-F4A8-DDB1-98213979B6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7A01618F-43E8-CF37-0AFC-9BAC07D7ED8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D428FD15-2E6D-0A3F-A37C-7FDC3A97B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60" name="Picture 2">
            <a:extLst>
              <a:ext uri="{FF2B5EF4-FFF2-40B4-BE49-F238E27FC236}">
                <a16:creationId xmlns:a16="http://schemas.microsoft.com/office/drawing/2014/main" id="{6D2689D6-BE91-4127-22DC-EE95AB05A61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10E65592-9FF7-D672-71B8-D0E13652D204}"/>
              </a:ext>
            </a:extLst>
          </p:cNvPr>
          <p:cNvSpPr>
            <a:spLocks noGrp="1"/>
          </p:cNvSpPr>
          <p:nvPr>
            <p:ph type="title"/>
          </p:nvPr>
        </p:nvSpPr>
        <p:spPr>
          <a:xfrm>
            <a:off x="855266" y="618518"/>
            <a:ext cx="2851417" cy="1478570"/>
          </a:xfrm>
        </p:spPr>
        <p:txBody>
          <a:bodyPr>
            <a:normAutofit/>
          </a:bodyPr>
          <a:lstStyle/>
          <a:p>
            <a:r>
              <a:rPr lang="it-IT" sz="3200" dirty="0">
                <a:solidFill>
                  <a:srgbClr val="FFFFFF"/>
                </a:solidFill>
              </a:rPr>
              <a:t>I CONTENUTI DEL SUMMIT</a:t>
            </a:r>
          </a:p>
        </p:txBody>
      </p:sp>
      <p:grpSp>
        <p:nvGrpSpPr>
          <p:cNvPr id="62" name="Group 61">
            <a:extLst>
              <a:ext uri="{FF2B5EF4-FFF2-40B4-BE49-F238E27FC236}">
                <a16:creationId xmlns:a16="http://schemas.microsoft.com/office/drawing/2014/main" id="{A856D936-27E8-9758-B309-DDA9CA71231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63" name="Rectangle 5">
              <a:extLst>
                <a:ext uri="{FF2B5EF4-FFF2-40B4-BE49-F238E27FC236}">
                  <a16:creationId xmlns:a16="http://schemas.microsoft.com/office/drawing/2014/main" id="{2A59C619-8D17-EE4C-0D1A-5ABF054DC8D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64" name="Freeform 6">
              <a:extLst>
                <a:ext uri="{FF2B5EF4-FFF2-40B4-BE49-F238E27FC236}">
                  <a16:creationId xmlns:a16="http://schemas.microsoft.com/office/drawing/2014/main" id="{E1060CB1-BDFD-3A6B-4048-BEAF8DAF832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5" name="Freeform 7">
              <a:extLst>
                <a:ext uri="{FF2B5EF4-FFF2-40B4-BE49-F238E27FC236}">
                  <a16:creationId xmlns:a16="http://schemas.microsoft.com/office/drawing/2014/main" id="{531E1F26-D679-9EA7-C27E-72BF12C0A7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6" name="Freeform 8">
              <a:extLst>
                <a:ext uri="{FF2B5EF4-FFF2-40B4-BE49-F238E27FC236}">
                  <a16:creationId xmlns:a16="http://schemas.microsoft.com/office/drawing/2014/main" id="{A0764FCE-2170-68C7-9396-B2A3EB1F70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7" name="Freeform 9">
              <a:extLst>
                <a:ext uri="{FF2B5EF4-FFF2-40B4-BE49-F238E27FC236}">
                  <a16:creationId xmlns:a16="http://schemas.microsoft.com/office/drawing/2014/main" id="{E053FE57-3D04-2749-FABB-87EB797708B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8" name="Freeform 10">
              <a:extLst>
                <a:ext uri="{FF2B5EF4-FFF2-40B4-BE49-F238E27FC236}">
                  <a16:creationId xmlns:a16="http://schemas.microsoft.com/office/drawing/2014/main" id="{C43232F3-C058-ECA3-A57B-8710210647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9" name="Freeform 11">
              <a:extLst>
                <a:ext uri="{FF2B5EF4-FFF2-40B4-BE49-F238E27FC236}">
                  <a16:creationId xmlns:a16="http://schemas.microsoft.com/office/drawing/2014/main" id="{681451C0-FC6D-C260-0453-CF50E1C45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0" name="Freeform 12">
              <a:extLst>
                <a:ext uri="{FF2B5EF4-FFF2-40B4-BE49-F238E27FC236}">
                  <a16:creationId xmlns:a16="http://schemas.microsoft.com/office/drawing/2014/main" id="{7D8600E6-5F6E-C676-D8D7-E66588534FA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1" name="Freeform 13">
              <a:extLst>
                <a:ext uri="{FF2B5EF4-FFF2-40B4-BE49-F238E27FC236}">
                  <a16:creationId xmlns:a16="http://schemas.microsoft.com/office/drawing/2014/main" id="{9BA66CC5-4700-46E3-BD79-9293AC54512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2" name="Freeform 14">
              <a:extLst>
                <a:ext uri="{FF2B5EF4-FFF2-40B4-BE49-F238E27FC236}">
                  <a16:creationId xmlns:a16="http://schemas.microsoft.com/office/drawing/2014/main" id="{B964E784-2A8A-4785-CD4C-6C96CA82EA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3" name="Freeform 15">
              <a:extLst>
                <a:ext uri="{FF2B5EF4-FFF2-40B4-BE49-F238E27FC236}">
                  <a16:creationId xmlns:a16="http://schemas.microsoft.com/office/drawing/2014/main" id="{2A7F9B38-02DB-810B-EA5F-FCCA254BC5B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4" name="Line 16">
              <a:extLst>
                <a:ext uri="{FF2B5EF4-FFF2-40B4-BE49-F238E27FC236}">
                  <a16:creationId xmlns:a16="http://schemas.microsoft.com/office/drawing/2014/main" id="{1597B5E3-73FC-97A1-B15E-BA536C08BEC9}"/>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75" name="Freeform 17">
              <a:extLst>
                <a:ext uri="{FF2B5EF4-FFF2-40B4-BE49-F238E27FC236}">
                  <a16:creationId xmlns:a16="http://schemas.microsoft.com/office/drawing/2014/main" id="{0F34E015-7643-8CBE-CDB8-DA926558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6" name="Freeform 18">
              <a:extLst>
                <a:ext uri="{FF2B5EF4-FFF2-40B4-BE49-F238E27FC236}">
                  <a16:creationId xmlns:a16="http://schemas.microsoft.com/office/drawing/2014/main" id="{1675EC0B-6EB5-2A71-6004-98F7C4D342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7" name="Freeform 19">
              <a:extLst>
                <a:ext uri="{FF2B5EF4-FFF2-40B4-BE49-F238E27FC236}">
                  <a16:creationId xmlns:a16="http://schemas.microsoft.com/office/drawing/2014/main" id="{17BB5DFE-85A1-695A-1D30-5999C0E004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8" name="Freeform 20">
              <a:extLst>
                <a:ext uri="{FF2B5EF4-FFF2-40B4-BE49-F238E27FC236}">
                  <a16:creationId xmlns:a16="http://schemas.microsoft.com/office/drawing/2014/main" id="{B4FDBEBF-421D-9C4E-1266-0DF879C8DA2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9" name="Rectangle 21">
              <a:extLst>
                <a:ext uri="{FF2B5EF4-FFF2-40B4-BE49-F238E27FC236}">
                  <a16:creationId xmlns:a16="http://schemas.microsoft.com/office/drawing/2014/main" id="{5B952DBC-4DB4-09A3-F92E-3D261BC249C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0" name="Freeform 22">
              <a:extLst>
                <a:ext uri="{FF2B5EF4-FFF2-40B4-BE49-F238E27FC236}">
                  <a16:creationId xmlns:a16="http://schemas.microsoft.com/office/drawing/2014/main" id="{5FDA1417-4DEC-91FF-968E-4F6F2D1731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1" name="Freeform 23">
              <a:extLst>
                <a:ext uri="{FF2B5EF4-FFF2-40B4-BE49-F238E27FC236}">
                  <a16:creationId xmlns:a16="http://schemas.microsoft.com/office/drawing/2014/main" id="{3FCBFB2C-BD45-170A-73E7-40BD117EFD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2" name="Freeform 24">
              <a:extLst>
                <a:ext uri="{FF2B5EF4-FFF2-40B4-BE49-F238E27FC236}">
                  <a16:creationId xmlns:a16="http://schemas.microsoft.com/office/drawing/2014/main" id="{EB885868-AC52-4AB2-86A2-8800098401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3" name="Freeform 25">
              <a:extLst>
                <a:ext uri="{FF2B5EF4-FFF2-40B4-BE49-F238E27FC236}">
                  <a16:creationId xmlns:a16="http://schemas.microsoft.com/office/drawing/2014/main" id="{F6569622-E9F2-081C-4A46-8FF57A74D99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4" name="Freeform 26">
              <a:extLst>
                <a:ext uri="{FF2B5EF4-FFF2-40B4-BE49-F238E27FC236}">
                  <a16:creationId xmlns:a16="http://schemas.microsoft.com/office/drawing/2014/main" id="{E0E1F2C4-0F80-B6CF-9836-BD867E7455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5" name="Freeform 27">
              <a:extLst>
                <a:ext uri="{FF2B5EF4-FFF2-40B4-BE49-F238E27FC236}">
                  <a16:creationId xmlns:a16="http://schemas.microsoft.com/office/drawing/2014/main" id="{0BCED23B-EA1A-480C-93F7-9556F10205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6" name="Freeform 28">
              <a:extLst>
                <a:ext uri="{FF2B5EF4-FFF2-40B4-BE49-F238E27FC236}">
                  <a16:creationId xmlns:a16="http://schemas.microsoft.com/office/drawing/2014/main" id="{091CD09A-F287-7274-99AE-A1F17C32EA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29">
              <a:extLst>
                <a:ext uri="{FF2B5EF4-FFF2-40B4-BE49-F238E27FC236}">
                  <a16:creationId xmlns:a16="http://schemas.microsoft.com/office/drawing/2014/main" id="{B1B0412A-4960-8FAF-FA35-0F2F5FC9BE7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Freeform 30">
              <a:extLst>
                <a:ext uri="{FF2B5EF4-FFF2-40B4-BE49-F238E27FC236}">
                  <a16:creationId xmlns:a16="http://schemas.microsoft.com/office/drawing/2014/main" id="{48D43B90-628F-B372-02B2-3CFDC13C0A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9" name="Freeform 31">
              <a:extLst>
                <a:ext uri="{FF2B5EF4-FFF2-40B4-BE49-F238E27FC236}">
                  <a16:creationId xmlns:a16="http://schemas.microsoft.com/office/drawing/2014/main" id="{81B0E3B7-4133-7382-A7DD-5E584BC7F8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graphicFrame>
        <p:nvGraphicFramePr>
          <p:cNvPr id="91" name="CasellaDiTesto 2">
            <a:extLst>
              <a:ext uri="{FF2B5EF4-FFF2-40B4-BE49-F238E27FC236}">
                <a16:creationId xmlns:a16="http://schemas.microsoft.com/office/drawing/2014/main" id="{5869CA87-29B8-CBC2-5557-57CBFA343501}"/>
              </a:ext>
            </a:extLst>
          </p:cNvPr>
          <p:cNvGraphicFramePr/>
          <p:nvPr>
            <p:extLst>
              <p:ext uri="{D42A27DB-BD31-4B8C-83A1-F6EECF244321}">
                <p14:modId xmlns:p14="http://schemas.microsoft.com/office/powerpoint/2010/main" val="3658638720"/>
              </p:ext>
            </p:extLst>
          </p:nvPr>
        </p:nvGraphicFramePr>
        <p:xfrm>
          <a:off x="4399284" y="636588"/>
          <a:ext cx="7393323" cy="5308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50">
            <a:extLst>
              <a:ext uri="{FF2B5EF4-FFF2-40B4-BE49-F238E27FC236}">
                <a16:creationId xmlns:a16="http://schemas.microsoft.com/office/drawing/2014/main" id="{68274E61-3A61-177C-0843-08B886DF1619}"/>
              </a:ext>
            </a:extLst>
          </p:cNvPr>
          <p:cNvSpPr txBox="1">
            <a:spLocks/>
          </p:cNvSpPr>
          <p:nvPr/>
        </p:nvSpPr>
        <p:spPr>
          <a:xfrm>
            <a:off x="1380646" y="4716338"/>
            <a:ext cx="2421305" cy="1241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it-IT" sz="1400" b="1">
                <a:solidFill>
                  <a:schemeClr val="bg1"/>
                </a:solidFill>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Font typeface="Arial" panose="020B0604020202020204" pitchFamily="34" charset="0"/>
              <a:buNone/>
            </a:pP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e tendenze future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6" name="Segnaposto contenuto 6" descr="Immagine che contiene testo, Carattere, grafica, Elementi grafici&#10;&#10;Descrizione generata automaticamente">
            <a:extLst>
              <a:ext uri="{FF2B5EF4-FFF2-40B4-BE49-F238E27FC236}">
                <a16:creationId xmlns:a16="http://schemas.microsoft.com/office/drawing/2014/main" id="{6BF47442-20CD-1E11-7CEA-18537D4A0174}"/>
              </a:ext>
            </a:extLst>
          </p:cNvPr>
          <p:cNvPicPr>
            <a:picLocks noChangeAspect="1"/>
          </p:cNvPicPr>
          <p:nvPr/>
        </p:nvPicPr>
        <p:blipFill>
          <a:blip r:embed="rId8"/>
          <a:stretch>
            <a:fillRect/>
          </a:stretch>
        </p:blipFill>
        <p:spPr>
          <a:xfrm>
            <a:off x="1451956" y="6128951"/>
            <a:ext cx="2265573" cy="407094"/>
          </a:xfrm>
          <a:prstGeom prst="rect">
            <a:avLst/>
          </a:prstGeom>
        </p:spPr>
      </p:pic>
    </p:spTree>
    <p:extLst>
      <p:ext uri="{BB962C8B-B14F-4D97-AF65-F5344CB8AC3E}">
        <p14:creationId xmlns:p14="http://schemas.microsoft.com/office/powerpoint/2010/main" val="149678897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9605FD-370B-8999-EA41-388A861A5784}"/>
            </a:ext>
          </a:extLst>
        </p:cNvPr>
        <p:cNvGrpSpPr/>
        <p:nvPr/>
      </p:nvGrpSpPr>
      <p:grpSpPr>
        <a:xfrm>
          <a:off x="0" y="0"/>
          <a:ext cx="0" cy="0"/>
          <a:chOff x="0" y="0"/>
          <a:chExt cx="0" cy="0"/>
        </a:xfrm>
      </p:grpSpPr>
      <p:sp useBgFill="1">
        <p:nvSpPr>
          <p:cNvPr id="54" name="Rectangle 53">
            <a:extLst>
              <a:ext uri="{FF2B5EF4-FFF2-40B4-BE49-F238E27FC236}">
                <a16:creationId xmlns:a16="http://schemas.microsoft.com/office/drawing/2014/main" id="{56768E14-1264-8291-2866-23DA4F727D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3F7E1FAF-6319-63D9-55E8-BE8B446EB1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a:solidFill>
                  <a:srgbClr val="FFFFFF"/>
                </a:solidFill>
              </a14:hiddenFill>
            </a:ext>
          </a:extLst>
        </p:spPr>
      </p:pic>
      <p:sp>
        <p:nvSpPr>
          <p:cNvPr id="58" name="Rectangle 57">
            <a:extLst>
              <a:ext uri="{FF2B5EF4-FFF2-40B4-BE49-F238E27FC236}">
                <a16:creationId xmlns:a16="http://schemas.microsoft.com/office/drawing/2014/main" id="{8FDBD7BC-9407-3980-D014-282488D0DB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60" name="Picture 2">
            <a:extLst>
              <a:ext uri="{FF2B5EF4-FFF2-40B4-BE49-F238E27FC236}">
                <a16:creationId xmlns:a16="http://schemas.microsoft.com/office/drawing/2014/main" id="{9E47A1B9-EF71-D0F2-1DD7-36CAC81B0F9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22530" y="23283"/>
            <a:ext cx="407815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olo 1">
            <a:extLst>
              <a:ext uri="{FF2B5EF4-FFF2-40B4-BE49-F238E27FC236}">
                <a16:creationId xmlns:a16="http://schemas.microsoft.com/office/drawing/2014/main" id="{631CCBE7-AC72-418B-6615-04E84645D092}"/>
              </a:ext>
            </a:extLst>
          </p:cNvPr>
          <p:cNvSpPr>
            <a:spLocks noGrp="1"/>
          </p:cNvSpPr>
          <p:nvPr>
            <p:ph type="title"/>
          </p:nvPr>
        </p:nvSpPr>
        <p:spPr>
          <a:xfrm>
            <a:off x="855266" y="618518"/>
            <a:ext cx="2851417" cy="1478570"/>
          </a:xfrm>
        </p:spPr>
        <p:txBody>
          <a:bodyPr>
            <a:normAutofit/>
          </a:bodyPr>
          <a:lstStyle/>
          <a:p>
            <a:r>
              <a:rPr lang="it-IT" sz="3200" dirty="0">
                <a:solidFill>
                  <a:srgbClr val="FFFFFF"/>
                </a:solidFill>
              </a:rPr>
              <a:t>L’AGENDA </a:t>
            </a:r>
            <a:br>
              <a:rPr lang="it-IT" sz="3200" dirty="0">
                <a:solidFill>
                  <a:srgbClr val="FFFFFF"/>
                </a:solidFill>
              </a:rPr>
            </a:br>
            <a:r>
              <a:rPr lang="it-IT" sz="3200" dirty="0">
                <a:solidFill>
                  <a:srgbClr val="FFFFFF"/>
                </a:solidFill>
              </a:rPr>
              <a:t>DEI LAVORI</a:t>
            </a:r>
          </a:p>
        </p:txBody>
      </p:sp>
      <p:grpSp>
        <p:nvGrpSpPr>
          <p:cNvPr id="62" name="Group 61">
            <a:extLst>
              <a:ext uri="{FF2B5EF4-FFF2-40B4-BE49-F238E27FC236}">
                <a16:creationId xmlns:a16="http://schemas.microsoft.com/office/drawing/2014/main" id="{8256159C-FFD5-5AAB-341A-C1736F914F0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63" name="Rectangle 5">
              <a:extLst>
                <a:ext uri="{FF2B5EF4-FFF2-40B4-BE49-F238E27FC236}">
                  <a16:creationId xmlns:a16="http://schemas.microsoft.com/office/drawing/2014/main" id="{AEE3C0AC-7B24-4D6F-2A8B-290764AE73D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64" name="Freeform 6">
              <a:extLst>
                <a:ext uri="{FF2B5EF4-FFF2-40B4-BE49-F238E27FC236}">
                  <a16:creationId xmlns:a16="http://schemas.microsoft.com/office/drawing/2014/main" id="{E757CE7F-A79F-ADBB-D819-6397561DD9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5" name="Freeform 7">
              <a:extLst>
                <a:ext uri="{FF2B5EF4-FFF2-40B4-BE49-F238E27FC236}">
                  <a16:creationId xmlns:a16="http://schemas.microsoft.com/office/drawing/2014/main" id="{85D43043-C590-6571-FE91-C0BBC536F1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6" name="Freeform 8">
              <a:extLst>
                <a:ext uri="{FF2B5EF4-FFF2-40B4-BE49-F238E27FC236}">
                  <a16:creationId xmlns:a16="http://schemas.microsoft.com/office/drawing/2014/main" id="{8D243DF6-550C-74BA-2BA1-DEA84E2253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7" name="Freeform 9">
              <a:extLst>
                <a:ext uri="{FF2B5EF4-FFF2-40B4-BE49-F238E27FC236}">
                  <a16:creationId xmlns:a16="http://schemas.microsoft.com/office/drawing/2014/main" id="{3B461D4A-4134-CE03-A17B-46F8B361EDC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8" name="Freeform 10">
              <a:extLst>
                <a:ext uri="{FF2B5EF4-FFF2-40B4-BE49-F238E27FC236}">
                  <a16:creationId xmlns:a16="http://schemas.microsoft.com/office/drawing/2014/main" id="{253DFC79-433C-2D6A-6FEF-5BB24E66E6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69" name="Freeform 11">
              <a:extLst>
                <a:ext uri="{FF2B5EF4-FFF2-40B4-BE49-F238E27FC236}">
                  <a16:creationId xmlns:a16="http://schemas.microsoft.com/office/drawing/2014/main" id="{A520C10F-FC2F-5D85-DBDD-70518E345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0" name="Freeform 12">
              <a:extLst>
                <a:ext uri="{FF2B5EF4-FFF2-40B4-BE49-F238E27FC236}">
                  <a16:creationId xmlns:a16="http://schemas.microsoft.com/office/drawing/2014/main" id="{FC5EFB25-7D30-F3E6-FFA6-1194A7C602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1" name="Freeform 13">
              <a:extLst>
                <a:ext uri="{FF2B5EF4-FFF2-40B4-BE49-F238E27FC236}">
                  <a16:creationId xmlns:a16="http://schemas.microsoft.com/office/drawing/2014/main" id="{666DF2F4-D254-9640-3234-E38AEDB987A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2" name="Freeform 14">
              <a:extLst>
                <a:ext uri="{FF2B5EF4-FFF2-40B4-BE49-F238E27FC236}">
                  <a16:creationId xmlns:a16="http://schemas.microsoft.com/office/drawing/2014/main" id="{D44FAD4B-37E6-6161-FAB2-BB932A63E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3" name="Freeform 15">
              <a:extLst>
                <a:ext uri="{FF2B5EF4-FFF2-40B4-BE49-F238E27FC236}">
                  <a16:creationId xmlns:a16="http://schemas.microsoft.com/office/drawing/2014/main" id="{66E299D7-B0B5-3337-C7D6-E5737D80634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4" name="Line 16">
              <a:extLst>
                <a:ext uri="{FF2B5EF4-FFF2-40B4-BE49-F238E27FC236}">
                  <a16:creationId xmlns:a16="http://schemas.microsoft.com/office/drawing/2014/main" id="{8EA9043A-0160-32D0-9A19-4DCCDF4B3E38}"/>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txBody>
            <a:bodyPr/>
            <a:lstStyle/>
            <a:p>
              <a:endParaRPr lang="it-IT"/>
            </a:p>
          </p:txBody>
        </p:sp>
        <p:sp>
          <p:nvSpPr>
            <p:cNvPr id="75" name="Freeform 17">
              <a:extLst>
                <a:ext uri="{FF2B5EF4-FFF2-40B4-BE49-F238E27FC236}">
                  <a16:creationId xmlns:a16="http://schemas.microsoft.com/office/drawing/2014/main" id="{11F7C614-F1FB-87D4-DD95-F5A1076170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6" name="Freeform 18">
              <a:extLst>
                <a:ext uri="{FF2B5EF4-FFF2-40B4-BE49-F238E27FC236}">
                  <a16:creationId xmlns:a16="http://schemas.microsoft.com/office/drawing/2014/main" id="{CD55D169-EE2F-B928-1A49-1F752CF7D3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7" name="Freeform 19">
              <a:extLst>
                <a:ext uri="{FF2B5EF4-FFF2-40B4-BE49-F238E27FC236}">
                  <a16:creationId xmlns:a16="http://schemas.microsoft.com/office/drawing/2014/main" id="{768F980E-34B4-9B17-29BA-8CA6A78D1F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8" name="Freeform 20">
              <a:extLst>
                <a:ext uri="{FF2B5EF4-FFF2-40B4-BE49-F238E27FC236}">
                  <a16:creationId xmlns:a16="http://schemas.microsoft.com/office/drawing/2014/main" id="{D02E8F11-9992-3827-D3B0-D96BA5A4049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79" name="Rectangle 21">
              <a:extLst>
                <a:ext uri="{FF2B5EF4-FFF2-40B4-BE49-F238E27FC236}">
                  <a16:creationId xmlns:a16="http://schemas.microsoft.com/office/drawing/2014/main" id="{A2733F99-B7CA-E371-F050-41E3EADEE5E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80" name="Freeform 22">
              <a:extLst>
                <a:ext uri="{FF2B5EF4-FFF2-40B4-BE49-F238E27FC236}">
                  <a16:creationId xmlns:a16="http://schemas.microsoft.com/office/drawing/2014/main" id="{63BD787E-08A0-A386-3293-4948ECC960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1" name="Freeform 23">
              <a:extLst>
                <a:ext uri="{FF2B5EF4-FFF2-40B4-BE49-F238E27FC236}">
                  <a16:creationId xmlns:a16="http://schemas.microsoft.com/office/drawing/2014/main" id="{861798E2-B1AF-AC1A-9FE8-814BC976A33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2" name="Freeform 24">
              <a:extLst>
                <a:ext uri="{FF2B5EF4-FFF2-40B4-BE49-F238E27FC236}">
                  <a16:creationId xmlns:a16="http://schemas.microsoft.com/office/drawing/2014/main" id="{3AB56F90-67EC-2D1B-DDBB-7F3A7FA501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3" name="Freeform 25">
              <a:extLst>
                <a:ext uri="{FF2B5EF4-FFF2-40B4-BE49-F238E27FC236}">
                  <a16:creationId xmlns:a16="http://schemas.microsoft.com/office/drawing/2014/main" id="{2B864EAF-5076-F85C-6525-D235FF1E53E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4" name="Freeform 26">
              <a:extLst>
                <a:ext uri="{FF2B5EF4-FFF2-40B4-BE49-F238E27FC236}">
                  <a16:creationId xmlns:a16="http://schemas.microsoft.com/office/drawing/2014/main" id="{1D266117-4C27-29C2-8FB1-7465600F7D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5" name="Freeform 27">
              <a:extLst>
                <a:ext uri="{FF2B5EF4-FFF2-40B4-BE49-F238E27FC236}">
                  <a16:creationId xmlns:a16="http://schemas.microsoft.com/office/drawing/2014/main" id="{D68FA813-D13B-E367-C9B2-DCD5EB82A3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6" name="Freeform 28">
              <a:extLst>
                <a:ext uri="{FF2B5EF4-FFF2-40B4-BE49-F238E27FC236}">
                  <a16:creationId xmlns:a16="http://schemas.microsoft.com/office/drawing/2014/main" id="{F60601E0-A635-9C20-79CD-C8DC5185BD9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7" name="Freeform 29">
              <a:extLst>
                <a:ext uri="{FF2B5EF4-FFF2-40B4-BE49-F238E27FC236}">
                  <a16:creationId xmlns:a16="http://schemas.microsoft.com/office/drawing/2014/main" id="{69CCCE87-A47E-0F14-DA95-5F4B3DDA705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8" name="Freeform 30">
              <a:extLst>
                <a:ext uri="{FF2B5EF4-FFF2-40B4-BE49-F238E27FC236}">
                  <a16:creationId xmlns:a16="http://schemas.microsoft.com/office/drawing/2014/main" id="{B9759682-DB52-52CB-83F4-44DD0EFF71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89" name="Freeform 31">
              <a:extLst>
                <a:ext uri="{FF2B5EF4-FFF2-40B4-BE49-F238E27FC236}">
                  <a16:creationId xmlns:a16="http://schemas.microsoft.com/office/drawing/2014/main" id="{48226830-EE30-A2E5-0CE5-15E6E55AEF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sp>
        <p:nvSpPr>
          <p:cNvPr id="3" name="CasellaDiTesto 2">
            <a:extLst>
              <a:ext uri="{FF2B5EF4-FFF2-40B4-BE49-F238E27FC236}">
                <a16:creationId xmlns:a16="http://schemas.microsoft.com/office/drawing/2014/main" id="{B6646CCD-946E-F5DD-5482-035A2381AAA5}"/>
              </a:ext>
            </a:extLst>
          </p:cNvPr>
          <p:cNvSpPr txBox="1"/>
          <p:nvPr/>
        </p:nvSpPr>
        <p:spPr>
          <a:xfrm>
            <a:off x="4399284" y="900932"/>
            <a:ext cx="7393323" cy="5996513"/>
          </a:xfrm>
          <a:prstGeom prst="rect">
            <a:avLst/>
          </a:prstGeom>
          <a:noFill/>
        </p:spPr>
        <p:txBody>
          <a:bodyPr wrap="square" rtlCol="0">
            <a:spAutoFit/>
          </a:bodyPr>
          <a:lstStyle/>
          <a:p>
            <a:pPr>
              <a:spcAft>
                <a:spcPts val="600"/>
              </a:spcAft>
            </a:pPr>
            <a:endParaRPr lang="it-IT" sz="1400" b="1"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16,40 – 17,00 	Cosimo Musca • ANIE Componenti Elettronici</a:t>
            </a:r>
          </a:p>
          <a:p>
            <a:pPr>
              <a:spcAft>
                <a:spcPts val="600"/>
              </a:spcAft>
            </a:pP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Dinamiche congiunturali e tendenze di lungo periodo</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17,00 – 17,15 	Andrea </a:t>
            </a:r>
            <a:r>
              <a:rPr lang="it-IT" sz="1500" b="1" dirty="0" err="1">
                <a:effectLst/>
                <a:latin typeface="Open Sans" panose="020B0606030504020204" pitchFamily="34" charset="0"/>
                <a:ea typeface="Open Sans" panose="020B0606030504020204" pitchFamily="34" charset="0"/>
                <a:cs typeface="Open Sans" panose="020B0606030504020204" pitchFamily="34" charset="0"/>
              </a:rPr>
              <a:t>Debernardis</a:t>
            </a:r>
            <a:r>
              <a:rPr lang="it-IT" sz="1500" b="1" dirty="0">
                <a:effectLst/>
                <a:latin typeface="Open Sans" panose="020B0606030504020204" pitchFamily="34" charset="0"/>
                <a:ea typeface="Open Sans" panose="020B0606030504020204" pitchFamily="34" charset="0"/>
                <a:cs typeface="Open Sans" panose="020B0606030504020204" pitchFamily="34" charset="0"/>
              </a:rPr>
              <a:t> • ANFIA </a:t>
            </a:r>
          </a:p>
          <a:p>
            <a:pPr>
              <a:spcAft>
                <a:spcPts val="600"/>
              </a:spcAft>
            </a:pP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Componenti e innovazione nell’industria automotive </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375"/>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17,15 – 17,45 	Alessandro Costantini • Electronic Center by </a:t>
            </a:r>
            <a:r>
              <a:rPr lang="it-IT" sz="1500" b="1" dirty="0" err="1">
                <a:effectLst/>
                <a:latin typeface="Open Sans" panose="020B0606030504020204" pitchFamily="34" charset="0"/>
                <a:ea typeface="Open Sans" panose="020B0606030504020204" pitchFamily="34" charset="0"/>
                <a:cs typeface="Open Sans" panose="020B0606030504020204" pitchFamily="34" charset="0"/>
              </a:rPr>
              <a:t>Darton</a:t>
            </a:r>
            <a:endParaRPr lang="it-IT" sz="1500" b="1"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375"/>
              </a:spcAft>
            </a:pP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 			Distribuzione in Italia: quali prospettive?</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17,45 – 18,15 	Georg </a:t>
            </a:r>
            <a:r>
              <a:rPr lang="it-IT" sz="1500" b="1" dirty="0" err="1">
                <a:effectLst/>
                <a:latin typeface="Open Sans" panose="020B0606030504020204" pitchFamily="34" charset="0"/>
                <a:ea typeface="Open Sans" panose="020B0606030504020204" pitchFamily="34" charset="0"/>
                <a:cs typeface="Open Sans" panose="020B0606030504020204" pitchFamily="34" charset="0"/>
              </a:rPr>
              <a:t>Steinberger</a:t>
            </a:r>
            <a:r>
              <a:rPr lang="it-IT" sz="1500" b="1" dirty="0">
                <a:effectLst/>
                <a:latin typeface="Open Sans" panose="020B0606030504020204" pitchFamily="34" charset="0"/>
                <a:ea typeface="Open Sans" panose="020B0606030504020204" pitchFamily="34" charset="0"/>
                <a:cs typeface="Open Sans" panose="020B0606030504020204" pitchFamily="34" charset="0"/>
              </a:rPr>
              <a:t> • DMASS Analyst</a:t>
            </a:r>
          </a:p>
          <a:p>
            <a:pPr>
              <a:spcAft>
                <a:spcPts val="600"/>
              </a:spcAft>
            </a:pPr>
            <a:r>
              <a:rPr lang="it-IT" sz="14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			</a:t>
            </a: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Le sfide della supply chain nell’elettronica </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18,15 – 18,45 	Lynda </a:t>
            </a:r>
            <a:r>
              <a:rPr lang="it-IT" sz="1500" b="1" dirty="0" err="1">
                <a:effectLst/>
                <a:latin typeface="Open Sans" panose="020B0606030504020204" pitchFamily="34" charset="0"/>
                <a:ea typeface="Open Sans" panose="020B0606030504020204" pitchFamily="34" charset="0"/>
                <a:cs typeface="Open Sans" panose="020B0606030504020204" pitchFamily="34" charset="0"/>
              </a:rPr>
              <a:t>Nolen</a:t>
            </a:r>
            <a:r>
              <a:rPr lang="it-IT" sz="1500" b="1" dirty="0">
                <a:effectLst/>
                <a:latin typeface="Open Sans" panose="020B0606030504020204" pitchFamily="34" charset="0"/>
                <a:ea typeface="Open Sans" panose="020B0606030504020204" pitchFamily="34" charset="0"/>
                <a:cs typeface="Open Sans" panose="020B0606030504020204" pitchFamily="34" charset="0"/>
              </a:rPr>
              <a:t> • BISHOP &amp; Associates </a:t>
            </a:r>
          </a:p>
          <a:p>
            <a:pPr>
              <a:spcAft>
                <a:spcPts val="600"/>
              </a:spcAft>
            </a:pPr>
            <a:r>
              <a:rPr lang="it-IT" sz="14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			</a:t>
            </a: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L’industria dei connettori: uno sguardo globale </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18,45 – 19,00 	Luca Primavesi • EPCIA Analyst </a:t>
            </a:r>
          </a:p>
          <a:p>
            <a:pPr>
              <a:spcAft>
                <a:spcPts val="600"/>
              </a:spcAft>
            </a:pPr>
            <a:r>
              <a:rPr lang="it-IT" sz="14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			</a:t>
            </a: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L’industria dei componenti passivi: analisi del settore</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19,00 – 19,15 	Gianmarco Lanza • FAE Technology </a:t>
            </a:r>
          </a:p>
          <a:p>
            <a:pPr>
              <a:spcAft>
                <a:spcPts val="600"/>
              </a:spcAft>
            </a:pPr>
            <a:r>
              <a:rPr lang="it-IT" sz="14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			</a:t>
            </a: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Accelerare l’innovazione per offrire competitività</a:t>
            </a:r>
            <a:endParaRPr lang="it-IT" sz="1400"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500" b="1" dirty="0">
                <a:effectLst/>
                <a:latin typeface="Open Sans" panose="020B0606030504020204" pitchFamily="34" charset="0"/>
                <a:ea typeface="Open Sans" panose="020B0606030504020204" pitchFamily="34" charset="0"/>
                <a:cs typeface="Open Sans" panose="020B0606030504020204" pitchFamily="34" charset="0"/>
              </a:rPr>
              <a:t>19,15 – 20,15 	Oscar Farinetti • Imprenditore </a:t>
            </a:r>
          </a:p>
          <a:p>
            <a:pPr>
              <a:spcAft>
                <a:spcPts val="600"/>
              </a:spcAft>
            </a:pPr>
            <a:r>
              <a:rPr lang="it-IT" sz="14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			</a:t>
            </a:r>
            <a:r>
              <a:rPr lang="it-IT" sz="1400" b="1" dirty="0">
                <a:solidFill>
                  <a:srgbClr val="0070C0"/>
                </a:solidFill>
                <a:effectLst/>
                <a:latin typeface="Open Sans" panose="020B0606030504020204" pitchFamily="34" charset="0"/>
                <a:ea typeface="Open Sans" panose="020B0606030504020204" pitchFamily="34" charset="0"/>
                <a:cs typeface="Open Sans" panose="020B0606030504020204" pitchFamily="34" charset="0"/>
              </a:rPr>
              <a:t>“10 mosse per il futuro”</a:t>
            </a:r>
          </a:p>
          <a:p>
            <a:pPr>
              <a:spcAft>
                <a:spcPts val="600"/>
              </a:spcAft>
            </a:pPr>
            <a:endParaRPr lang="it-IT" sz="1400" dirty="0">
              <a:solidFill>
                <a:schemeClr val="tx2"/>
              </a:solidFill>
              <a:effectLst/>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r>
              <a:rPr lang="it-IT" sz="1400" b="1" dirty="0">
                <a:effectLst/>
                <a:latin typeface="Open Sans" panose="020B0606030504020204" pitchFamily="34" charset="0"/>
                <a:ea typeface="Open Sans" panose="020B0606030504020204" pitchFamily="34" charset="0"/>
                <a:cs typeface="Open Sans" panose="020B0606030504020204" pitchFamily="34" charset="0"/>
              </a:rPr>
              <a:t>20,15 – 21,00 	</a:t>
            </a:r>
            <a:r>
              <a:rPr lang="it-IT" sz="1400" dirty="0">
                <a:effectLst/>
                <a:latin typeface="Open Sans" panose="020B0606030504020204" pitchFamily="34" charset="0"/>
                <a:ea typeface="Open Sans" panose="020B0606030504020204" pitchFamily="34" charset="0"/>
                <a:cs typeface="Open Sans" panose="020B0606030504020204" pitchFamily="34" charset="0"/>
              </a:rPr>
              <a:t>Aperitivo e networking (nel Porticato Nobile al piano superiore)</a:t>
            </a:r>
          </a:p>
          <a:p>
            <a:endParaRPr lang="it-IT"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CasellaDiTesto 3">
            <a:extLst>
              <a:ext uri="{FF2B5EF4-FFF2-40B4-BE49-F238E27FC236}">
                <a16:creationId xmlns:a16="http://schemas.microsoft.com/office/drawing/2014/main" id="{6838F02D-2153-C166-9A3E-8C747A20D71D}"/>
              </a:ext>
            </a:extLst>
          </p:cNvPr>
          <p:cNvSpPr txBox="1"/>
          <p:nvPr/>
        </p:nvSpPr>
        <p:spPr>
          <a:xfrm>
            <a:off x="4434623" y="307951"/>
            <a:ext cx="7154127" cy="584775"/>
          </a:xfrm>
          <a:prstGeom prst="rect">
            <a:avLst/>
          </a:prstGeom>
          <a:noFill/>
        </p:spPr>
        <p:txBody>
          <a:bodyPr wrap="square">
            <a:spAutoFit/>
          </a:bodyPr>
          <a:lstStyle/>
          <a:p>
            <a:pPr algn="ctr">
              <a:spcAft>
                <a:spcPts val="600"/>
              </a:spcAft>
            </a:pPr>
            <a:r>
              <a:rPr lang="it-IT" sz="3200" b="1" dirty="0">
                <a:solidFill>
                  <a:srgbClr val="0070C0"/>
                </a:solidFill>
                <a:effectLst/>
                <a:latin typeface="Tw Cen MT" panose="020B0602020104020603" pitchFamily="34" charset="77"/>
                <a:ea typeface="Open Sans" panose="020B0606030504020204" pitchFamily="34" charset="0"/>
                <a:cs typeface="Open Sans" panose="020B0606030504020204" pitchFamily="34" charset="0"/>
              </a:rPr>
              <a:t>RELATORI &amp; INTERVENTI</a:t>
            </a:r>
          </a:p>
        </p:txBody>
      </p:sp>
      <p:sp>
        <p:nvSpPr>
          <p:cNvPr id="7" name="Content Placeholder 50">
            <a:extLst>
              <a:ext uri="{FF2B5EF4-FFF2-40B4-BE49-F238E27FC236}">
                <a16:creationId xmlns:a16="http://schemas.microsoft.com/office/drawing/2014/main" id="{4CD0632E-1CDC-1598-DE5B-1BABB849DDA5}"/>
              </a:ext>
            </a:extLst>
          </p:cNvPr>
          <p:cNvSpPr txBox="1">
            <a:spLocks/>
          </p:cNvSpPr>
          <p:nvPr/>
        </p:nvSpPr>
        <p:spPr>
          <a:xfrm>
            <a:off x="1380646" y="4716338"/>
            <a:ext cx="2421305" cy="124129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it-IT" sz="1400" b="1">
                <a:solidFill>
                  <a:schemeClr val="bg1"/>
                </a:solidFill>
                <a:latin typeface="Open Sans" panose="020B0606030504020204" pitchFamily="34" charset="0"/>
                <a:ea typeface="Open Sans" panose="020B0606030504020204" pitchFamily="34" charset="0"/>
                <a:cs typeface="Open Sans" panose="020B0606030504020204" pitchFamily="34" charset="0"/>
              </a:rPr>
              <a:t>INDUSTRIAL ELECTRONIC MARKET SUMMIT 2024</a:t>
            </a:r>
            <a:endParaRPr lang="it-IT" sz="14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buFont typeface="Arial" panose="020B0604020202020204" pitchFamily="34" charset="0"/>
              <a:buNone/>
            </a:pP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Andamenti di mercato attuali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e tendenze future </a:t>
            </a:r>
            <a:b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it-IT" sz="1000" b="1">
                <a:solidFill>
                  <a:schemeClr val="bg1"/>
                </a:solidFill>
                <a:latin typeface="Open Sans" panose="020B0606030504020204" pitchFamily="34" charset="0"/>
                <a:ea typeface="Open Sans" panose="020B0606030504020204" pitchFamily="34" charset="0"/>
                <a:cs typeface="Open Sans" panose="020B0606030504020204" pitchFamily="34" charset="0"/>
              </a:rPr>
              <a:t>dell’elettronica industriale</a:t>
            </a:r>
            <a:endParaRPr lang="it-IT" sz="10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endParaRPr lang="en-US" sz="1400" dirty="0">
              <a:solidFill>
                <a:srgbClr val="FFFFFF"/>
              </a:solidFill>
            </a:endParaRPr>
          </a:p>
        </p:txBody>
      </p:sp>
      <p:pic>
        <p:nvPicPr>
          <p:cNvPr id="8" name="Segnaposto contenuto 6" descr="Immagine che contiene testo, Carattere, grafica, Elementi grafici&#10;&#10;Descrizione generata automaticamente">
            <a:extLst>
              <a:ext uri="{FF2B5EF4-FFF2-40B4-BE49-F238E27FC236}">
                <a16:creationId xmlns:a16="http://schemas.microsoft.com/office/drawing/2014/main" id="{EDF0DEB4-BE59-B540-817A-5AB7BFA7D404}"/>
              </a:ext>
            </a:extLst>
          </p:cNvPr>
          <p:cNvPicPr>
            <a:picLocks noChangeAspect="1"/>
          </p:cNvPicPr>
          <p:nvPr/>
        </p:nvPicPr>
        <p:blipFill>
          <a:blip r:embed="rId3"/>
          <a:stretch>
            <a:fillRect/>
          </a:stretch>
        </p:blipFill>
        <p:spPr>
          <a:xfrm>
            <a:off x="1451956" y="6128951"/>
            <a:ext cx="2265573" cy="407094"/>
          </a:xfrm>
          <a:prstGeom prst="rect">
            <a:avLst/>
          </a:prstGeom>
        </p:spPr>
      </p:pic>
    </p:spTree>
    <p:extLst>
      <p:ext uri="{BB962C8B-B14F-4D97-AF65-F5344CB8AC3E}">
        <p14:creationId xmlns:p14="http://schemas.microsoft.com/office/powerpoint/2010/main" val="2127133548"/>
      </p:ext>
    </p:extLst>
  </p:cSld>
  <p:clrMapOvr>
    <a:overrideClrMapping bg1="lt1" tx1="dk1" bg2="lt2" tx2="dk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o">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64339ba-2c3a-401e-90f0-741686ec6dda" xsi:nil="true"/>
    <lcf76f155ced4ddcb4097134ff3c332f xmlns="1de3e953-ffda-4443-9921-89372803c18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C1F7D01BA02A994B8B70FBA22F4C8E8D" ma:contentTypeVersion="18" ma:contentTypeDescription="Creare un nuovo documento." ma:contentTypeScope="" ma:versionID="978a0ae44b6aa779f5239923fa6857aa">
  <xsd:schema xmlns:xsd="http://www.w3.org/2001/XMLSchema" xmlns:xs="http://www.w3.org/2001/XMLSchema" xmlns:p="http://schemas.microsoft.com/office/2006/metadata/properties" xmlns:ns2="1de3e953-ffda-4443-9921-89372803c187" xmlns:ns3="d64339ba-2c3a-401e-90f0-741686ec6dda" targetNamespace="http://schemas.microsoft.com/office/2006/metadata/properties" ma:root="true" ma:fieldsID="92c70aba8f385dc0fa456980a0bde58b" ns2:_="" ns3:_="">
    <xsd:import namespace="1de3e953-ffda-4443-9921-89372803c187"/>
    <xsd:import namespace="d64339ba-2c3a-401e-90f0-741686ec6dd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e3e953-ffda-4443-9921-89372803c1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Tag immagine" ma:readOnly="false" ma:fieldId="{5cf76f15-5ced-4ddc-b409-7134ff3c332f}" ma:taxonomyMulti="true" ma:sspId="1884cd97-5d7e-42d4-84ff-5bebddcef56a" ma:termSetId="09814cd3-568e-fe90-9814-8d621ff8fb84" ma:anchorId="fba54fb3-c3e1-fe81-a776-ca4b69148c4d" ma:open="true" ma:isKeyword="false">
      <xsd:complexType>
        <xsd:sequence>
          <xsd:element ref="pc:Terms" minOccurs="0" maxOccurs="1"/>
        </xsd:sequence>
      </xsd:complex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64339ba-2c3a-401e-90f0-741686ec6d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71cf95f8-ce66-4da4-9817-97df7fbaa069}" ma:internalName="TaxCatchAll" ma:showField="CatchAllData" ma:web="d64339ba-2c3a-401e-90f0-741686ec6dda">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015293-E6B4-4385-BB24-50EB75BC31E4}">
  <ds:schemaRefs>
    <ds:schemaRef ds:uri="http://schemas.microsoft.com/sharepoint/v3/contenttype/forms"/>
  </ds:schemaRefs>
</ds:datastoreItem>
</file>

<file path=customXml/itemProps2.xml><?xml version="1.0" encoding="utf-8"?>
<ds:datastoreItem xmlns:ds="http://schemas.openxmlformats.org/officeDocument/2006/customXml" ds:itemID="{7BCADBF8-DFBB-465A-A523-82532C756AB1}">
  <ds:schemaRefs>
    <ds:schemaRef ds:uri="http://schemas.openxmlformats.org/package/2006/metadata/core-properties"/>
    <ds:schemaRef ds:uri="http://schemas.microsoft.com/office/2006/documentManagement/types"/>
    <ds:schemaRef ds:uri="http://purl.org/dc/dcmitype/"/>
    <ds:schemaRef ds:uri="http://purl.org/dc/elements/1.1/"/>
    <ds:schemaRef ds:uri="http://schemas.microsoft.com/office/infopath/2007/PartnerControls"/>
    <ds:schemaRef ds:uri="http://www.w3.org/XML/1998/namespace"/>
    <ds:schemaRef ds:uri="f364ef17-72bd-4003-a614-891ce7d99c1e"/>
    <ds:schemaRef ds:uri="5a23eaae-bb34-4bc3-a562-89f24b643e17"/>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B60B3C13-FA5D-4F19-BECF-2F4879E5B5CB}"/>
</file>

<file path=docProps/app.xml><?xml version="1.0" encoding="utf-8"?>
<Properties xmlns="http://schemas.openxmlformats.org/officeDocument/2006/extended-properties" xmlns:vt="http://schemas.openxmlformats.org/officeDocument/2006/docPropsVTypes">
  <Template>Circuito</Template>
  <TotalTime>2066</TotalTime>
  <Words>1713</Words>
  <Application>Microsoft Macintosh PowerPoint</Application>
  <PresentationFormat>Widescreen</PresentationFormat>
  <Paragraphs>99</Paragraphs>
  <Slides>18</Slides>
  <Notes>2</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18</vt:i4>
      </vt:variant>
    </vt:vector>
  </HeadingPairs>
  <TitlesOfParts>
    <vt:vector size="24" baseType="lpstr">
      <vt:lpstr>Aptos</vt:lpstr>
      <vt:lpstr>Arial</vt:lpstr>
      <vt:lpstr>Open Sans</vt:lpstr>
      <vt:lpstr>Times New Roman</vt:lpstr>
      <vt:lpstr>Tw Cen MT</vt:lpstr>
      <vt:lpstr>Circuito</vt:lpstr>
      <vt:lpstr>INDUSTRIAL ELECTRONIC  MARKET SUMMIT 2024  Andamenti di mercato attuali  e tendenze future  dell’elettronica industriale</vt:lpstr>
      <vt:lpstr>RINGRAZIAMO PER Il PATROCINIO</vt:lpstr>
      <vt:lpstr>RINGRAZIAMO PER Il SUPPORTO</vt:lpstr>
      <vt:lpstr>VITTORIO BASSO RICCI  Editore di Elettronica AV  e diretTore generale  di gruppo RTS </vt:lpstr>
      <vt:lpstr>Presentazione standard di PowerPoint</vt:lpstr>
      <vt:lpstr>L’outlook  del settore</vt:lpstr>
      <vt:lpstr>L’outlook  del settore</vt:lpstr>
      <vt:lpstr>I CONTENUTI DEL SUMMIT</vt:lpstr>
      <vt:lpstr>L’AGENDA  DEI LAVORI</vt:lpstr>
      <vt:lpstr>COSIMO MUSCA  presidente DI ANIE  associazione Componenti elettronici </vt:lpstr>
      <vt:lpstr>Andrea Debernardis   Responsabile Area Economica e Internazionalizzazione, Gruppi Componenti,  Car Design &amp; Engineering  di anfia </vt:lpstr>
      <vt:lpstr>Alessandro Costantini  Amministratore Delegato  di Electronic Center  by Darton</vt:lpstr>
      <vt:lpstr>Georg Steinberger  Analista  di DMASS EUROPE</vt:lpstr>
      <vt:lpstr>Lynda Nolen  executive vice president  di Bishop &amp; Associates</vt:lpstr>
      <vt:lpstr>LUCA Primavesi  Analista di Epcia</vt:lpstr>
      <vt:lpstr>Gianmarco Lanza  Presidente &amp; Ceo  di FAE Technology</vt:lpstr>
      <vt:lpstr>Oscar Farinetti  Imprenditore</vt:lpstr>
      <vt:lpstr>GRAZIE A TUTTI!  L’aperitivo verrà offerto e servito  nel porticato nobile (al piano superiore)  Vi diamo appuntamento al 2025 con la seconda edizione  dell’Industrial ELECTRONIC market SUMMIT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INDUSTRIAL ELECTRONIC  MARKET SUMMIT 2024  Andamenti di mercato attuali  e tendenze future  dell’elettronica industriale</dc:title>
  <dc:creator>Reggiani Laura</dc:creator>
  <cp:lastModifiedBy>Reggiani Laura</cp:lastModifiedBy>
  <cp:revision>25</cp:revision>
  <dcterms:created xsi:type="dcterms:W3CDTF">2024-11-06T04:52:11Z</dcterms:created>
  <dcterms:modified xsi:type="dcterms:W3CDTF">2024-11-25T06:27:31Z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0x010100C1F7D01BA02A994B8B70FBA22F4C8E8D</vt:lpwstr>
  </property>
  <property fmtid="{D5CDD505-2E9C-101B-9397-08002B2CF9AE}" pid="3" name="MediaServiceImageTags">
    <vt:lpwstr/>
  </property>
</Properties>
</file>