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6d91459778a84553" Type="http://schemas.microsoft.com/office/2007/relationships/ui/extensibility" Target="NUL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7188" r:id="rId3"/>
  </p:sldMasterIdLst>
  <p:notesMasterIdLst>
    <p:notesMasterId r:id="rId15"/>
  </p:notesMasterIdLst>
  <p:handoutMasterIdLst>
    <p:handoutMasterId r:id="rId16"/>
  </p:handoutMasterIdLst>
  <p:sldIdLst>
    <p:sldId id="256" r:id="rId4"/>
    <p:sldId id="339" r:id="rId5"/>
    <p:sldId id="341" r:id="rId6"/>
    <p:sldId id="340" r:id="rId7"/>
    <p:sldId id="342" r:id="rId8"/>
    <p:sldId id="343" r:id="rId9"/>
    <p:sldId id="344" r:id="rId10"/>
    <p:sldId id="345" r:id="rId11"/>
    <p:sldId id="347" r:id="rId12"/>
    <p:sldId id="305" r:id="rId13"/>
    <p:sldId id="349" r:id="rId14"/>
  </p:sldIdLst>
  <p:sldSz cx="9144000" cy="5143500" type="screen16x9"/>
  <p:notesSz cx="9929813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1">
          <p15:clr>
            <a:srgbClr val="A4A3A4"/>
          </p15:clr>
        </p15:guide>
        <p15:guide id="2" pos="47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2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8E"/>
    <a:srgbClr val="CC0034"/>
    <a:srgbClr val="CD0034"/>
    <a:srgbClr val="0000FF"/>
    <a:srgbClr val="5CBBF6"/>
    <a:srgbClr val="465492"/>
    <a:srgbClr val="4D4D4D"/>
    <a:srgbClr val="CCE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EA0653-A568-4EC6-A07C-9BB38323C9B6}" v="11" dt="2024-11-19T09:50:17.8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78" y="333"/>
      </p:cViewPr>
      <p:guideLst>
        <p:guide orient="horz" pos="571"/>
        <p:guide pos="47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2706" y="1008"/>
      </p:cViewPr>
      <p:guideLst>
        <p:guide orient="horz" pos="2142"/>
        <p:guide pos="312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etrich, Dr. Marcus" userId="8822edde-025e-4fa8-a316-8a08d97aa866" providerId="ADAL" clId="{01EA0653-A568-4EC6-A07C-9BB38323C9B6}"/>
    <pc:docChg chg="custSel modSld modMainMaster">
      <pc:chgData name="Dietrich, Dr. Marcus" userId="8822edde-025e-4fa8-a316-8a08d97aa866" providerId="ADAL" clId="{01EA0653-A568-4EC6-A07C-9BB38323C9B6}" dt="2024-11-19T09:50:24" v="101" actId="113"/>
      <pc:docMkLst>
        <pc:docMk/>
      </pc:docMkLst>
      <pc:sldChg chg="addSp modSp mod">
        <pc:chgData name="Dietrich, Dr. Marcus" userId="8822edde-025e-4fa8-a316-8a08d97aa866" providerId="ADAL" clId="{01EA0653-A568-4EC6-A07C-9BB38323C9B6}" dt="2024-11-19T09:50:24" v="101" actId="113"/>
        <pc:sldMkLst>
          <pc:docMk/>
          <pc:sldMk cId="1690526709" sldId="305"/>
        </pc:sldMkLst>
        <pc:spChg chg="mod">
          <ac:chgData name="Dietrich, Dr. Marcus" userId="8822edde-025e-4fa8-a316-8a08d97aa866" providerId="ADAL" clId="{01EA0653-A568-4EC6-A07C-9BB38323C9B6}" dt="2024-11-19T09:49:27.439" v="96" actId="20577"/>
          <ac:spMkLst>
            <pc:docMk/>
            <pc:sldMk cId="1690526709" sldId="305"/>
            <ac:spMk id="2" creationId="{B3AA24BC-C0EA-44DF-BAF3-00AA71367CFF}"/>
          </ac:spMkLst>
        </pc:spChg>
        <pc:spChg chg="add mod">
          <ac:chgData name="Dietrich, Dr. Marcus" userId="8822edde-025e-4fa8-a316-8a08d97aa866" providerId="ADAL" clId="{01EA0653-A568-4EC6-A07C-9BB38323C9B6}" dt="2024-11-19T09:50:24" v="101" actId="113"/>
          <ac:spMkLst>
            <pc:docMk/>
            <pc:sldMk cId="1690526709" sldId="305"/>
            <ac:spMk id="8" creationId="{EC439086-197D-4A41-607E-3B3D7B839877}"/>
          </ac:spMkLst>
        </pc:spChg>
        <pc:spChg chg="add mod">
          <ac:chgData name="Dietrich, Dr. Marcus" userId="8822edde-025e-4fa8-a316-8a08d97aa866" providerId="ADAL" clId="{01EA0653-A568-4EC6-A07C-9BB38323C9B6}" dt="2024-11-19T09:50:17.842" v="100" actId="1076"/>
          <ac:spMkLst>
            <pc:docMk/>
            <pc:sldMk cId="1690526709" sldId="305"/>
            <ac:spMk id="10" creationId="{B8810A38-46F6-BBA0-807C-99212D478BF8}"/>
          </ac:spMkLst>
        </pc:spChg>
      </pc:sldChg>
      <pc:sldChg chg="modSp mod">
        <pc:chgData name="Dietrich, Dr. Marcus" userId="8822edde-025e-4fa8-a316-8a08d97aa866" providerId="ADAL" clId="{01EA0653-A568-4EC6-A07C-9BB38323C9B6}" dt="2024-11-19T09:48:39.393" v="60" actId="20577"/>
        <pc:sldMkLst>
          <pc:docMk/>
          <pc:sldMk cId="1032632947" sldId="339"/>
        </pc:sldMkLst>
        <pc:spChg chg="mod">
          <ac:chgData name="Dietrich, Dr. Marcus" userId="8822edde-025e-4fa8-a316-8a08d97aa866" providerId="ADAL" clId="{01EA0653-A568-4EC6-A07C-9BB38323C9B6}" dt="2024-11-19T09:48:39.393" v="60" actId="20577"/>
          <ac:spMkLst>
            <pc:docMk/>
            <pc:sldMk cId="1032632947" sldId="339"/>
            <ac:spMk id="2" creationId="{185FEC5A-14C1-48E3-AC41-5BE8F6942E78}"/>
          </ac:spMkLst>
        </pc:spChg>
      </pc:sldChg>
      <pc:sldChg chg="modSp mod">
        <pc:chgData name="Dietrich, Dr. Marcus" userId="8822edde-025e-4fa8-a316-8a08d97aa866" providerId="ADAL" clId="{01EA0653-A568-4EC6-A07C-9BB38323C9B6}" dt="2024-11-19T09:48:45.632" v="65" actId="20577"/>
        <pc:sldMkLst>
          <pc:docMk/>
          <pc:sldMk cId="1688784621" sldId="340"/>
        </pc:sldMkLst>
        <pc:spChg chg="mod">
          <ac:chgData name="Dietrich, Dr. Marcus" userId="8822edde-025e-4fa8-a316-8a08d97aa866" providerId="ADAL" clId="{01EA0653-A568-4EC6-A07C-9BB38323C9B6}" dt="2024-11-19T09:48:45.632" v="65" actId="20577"/>
          <ac:spMkLst>
            <pc:docMk/>
            <pc:sldMk cId="1688784621" sldId="340"/>
            <ac:spMk id="2" creationId="{185FEC5A-14C1-48E3-AC41-5BE8F6942E78}"/>
          </ac:spMkLst>
        </pc:spChg>
      </pc:sldChg>
      <pc:sldChg chg="addSp delSp modSp mod">
        <pc:chgData name="Dietrich, Dr. Marcus" userId="8822edde-025e-4fa8-a316-8a08d97aa866" providerId="ADAL" clId="{01EA0653-A568-4EC6-A07C-9BB38323C9B6}" dt="2024-11-19T09:50:05.462" v="98" actId="21"/>
        <pc:sldMkLst>
          <pc:docMk/>
          <pc:sldMk cId="926660805" sldId="341"/>
        </pc:sldMkLst>
        <pc:spChg chg="mod">
          <ac:chgData name="Dietrich, Dr. Marcus" userId="8822edde-025e-4fa8-a316-8a08d97aa866" providerId="ADAL" clId="{01EA0653-A568-4EC6-A07C-9BB38323C9B6}" dt="2024-11-19T09:48:32.599" v="55" actId="20577"/>
          <ac:spMkLst>
            <pc:docMk/>
            <pc:sldMk cId="926660805" sldId="341"/>
            <ac:spMk id="2" creationId="{185FEC5A-14C1-48E3-AC41-5BE8F6942E78}"/>
          </ac:spMkLst>
        </pc:spChg>
        <pc:spChg chg="add del mod">
          <ac:chgData name="Dietrich, Dr. Marcus" userId="8822edde-025e-4fa8-a316-8a08d97aa866" providerId="ADAL" clId="{01EA0653-A568-4EC6-A07C-9BB38323C9B6}" dt="2024-11-19T09:50:05.462" v="98" actId="21"/>
          <ac:spMkLst>
            <pc:docMk/>
            <pc:sldMk cId="926660805" sldId="341"/>
            <ac:spMk id="8" creationId="{EC439086-197D-4A41-607E-3B3D7B839877}"/>
          </ac:spMkLst>
        </pc:spChg>
        <pc:spChg chg="add del mod">
          <ac:chgData name="Dietrich, Dr. Marcus" userId="8822edde-025e-4fa8-a316-8a08d97aa866" providerId="ADAL" clId="{01EA0653-A568-4EC6-A07C-9BB38323C9B6}" dt="2024-11-19T09:50:05.462" v="98" actId="21"/>
          <ac:spMkLst>
            <pc:docMk/>
            <pc:sldMk cId="926660805" sldId="341"/>
            <ac:spMk id="10" creationId="{B8810A38-46F6-BBA0-807C-99212D478BF8}"/>
          </ac:spMkLst>
        </pc:spChg>
      </pc:sldChg>
      <pc:sldChg chg="modSp mod">
        <pc:chgData name="Dietrich, Dr. Marcus" userId="8822edde-025e-4fa8-a316-8a08d97aa866" providerId="ADAL" clId="{01EA0653-A568-4EC6-A07C-9BB38323C9B6}" dt="2024-11-19T09:48:51.078" v="70" actId="20577"/>
        <pc:sldMkLst>
          <pc:docMk/>
          <pc:sldMk cId="1753498659" sldId="342"/>
        </pc:sldMkLst>
        <pc:spChg chg="mod">
          <ac:chgData name="Dietrich, Dr. Marcus" userId="8822edde-025e-4fa8-a316-8a08d97aa866" providerId="ADAL" clId="{01EA0653-A568-4EC6-A07C-9BB38323C9B6}" dt="2024-11-19T09:48:51.078" v="70" actId="20577"/>
          <ac:spMkLst>
            <pc:docMk/>
            <pc:sldMk cId="1753498659" sldId="342"/>
            <ac:spMk id="2" creationId="{185FEC5A-14C1-48E3-AC41-5BE8F6942E78}"/>
          </ac:spMkLst>
        </pc:spChg>
      </pc:sldChg>
      <pc:sldChg chg="modSp mod">
        <pc:chgData name="Dietrich, Dr. Marcus" userId="8822edde-025e-4fa8-a316-8a08d97aa866" providerId="ADAL" clId="{01EA0653-A568-4EC6-A07C-9BB38323C9B6}" dt="2024-11-19T09:49:01.488" v="75" actId="20577"/>
        <pc:sldMkLst>
          <pc:docMk/>
          <pc:sldMk cId="4112572998" sldId="343"/>
        </pc:sldMkLst>
        <pc:spChg chg="mod">
          <ac:chgData name="Dietrich, Dr. Marcus" userId="8822edde-025e-4fa8-a316-8a08d97aa866" providerId="ADAL" clId="{01EA0653-A568-4EC6-A07C-9BB38323C9B6}" dt="2024-11-19T09:49:01.488" v="75" actId="20577"/>
          <ac:spMkLst>
            <pc:docMk/>
            <pc:sldMk cId="4112572998" sldId="343"/>
            <ac:spMk id="2" creationId="{185FEC5A-14C1-48E3-AC41-5BE8F6942E78}"/>
          </ac:spMkLst>
        </pc:spChg>
      </pc:sldChg>
      <pc:sldChg chg="modSp mod">
        <pc:chgData name="Dietrich, Dr. Marcus" userId="8822edde-025e-4fa8-a316-8a08d97aa866" providerId="ADAL" clId="{01EA0653-A568-4EC6-A07C-9BB38323C9B6}" dt="2024-11-19T09:49:07.497" v="81" actId="20577"/>
        <pc:sldMkLst>
          <pc:docMk/>
          <pc:sldMk cId="1819709438" sldId="344"/>
        </pc:sldMkLst>
        <pc:spChg chg="mod">
          <ac:chgData name="Dietrich, Dr. Marcus" userId="8822edde-025e-4fa8-a316-8a08d97aa866" providerId="ADAL" clId="{01EA0653-A568-4EC6-A07C-9BB38323C9B6}" dt="2024-11-19T09:49:07.497" v="81" actId="20577"/>
          <ac:spMkLst>
            <pc:docMk/>
            <pc:sldMk cId="1819709438" sldId="344"/>
            <ac:spMk id="2" creationId="{185FEC5A-14C1-48E3-AC41-5BE8F6942E78}"/>
          </ac:spMkLst>
        </pc:spChg>
      </pc:sldChg>
      <pc:sldChg chg="modSp mod">
        <pc:chgData name="Dietrich, Dr. Marcus" userId="8822edde-025e-4fa8-a316-8a08d97aa866" providerId="ADAL" clId="{01EA0653-A568-4EC6-A07C-9BB38323C9B6}" dt="2024-11-19T09:49:12.765" v="86" actId="20577"/>
        <pc:sldMkLst>
          <pc:docMk/>
          <pc:sldMk cId="1063431580" sldId="345"/>
        </pc:sldMkLst>
        <pc:spChg chg="mod">
          <ac:chgData name="Dietrich, Dr. Marcus" userId="8822edde-025e-4fa8-a316-8a08d97aa866" providerId="ADAL" clId="{01EA0653-A568-4EC6-A07C-9BB38323C9B6}" dt="2024-11-19T09:49:12.765" v="86" actId="20577"/>
          <ac:spMkLst>
            <pc:docMk/>
            <pc:sldMk cId="1063431580" sldId="345"/>
            <ac:spMk id="2" creationId="{185FEC5A-14C1-48E3-AC41-5BE8F6942E78}"/>
          </ac:spMkLst>
        </pc:spChg>
      </pc:sldChg>
      <pc:sldChg chg="modSp mod">
        <pc:chgData name="Dietrich, Dr. Marcus" userId="8822edde-025e-4fa8-a316-8a08d97aa866" providerId="ADAL" clId="{01EA0653-A568-4EC6-A07C-9BB38323C9B6}" dt="2024-11-19T09:49:22.624" v="91" actId="20577"/>
        <pc:sldMkLst>
          <pc:docMk/>
          <pc:sldMk cId="3936242189" sldId="347"/>
        </pc:sldMkLst>
        <pc:spChg chg="mod">
          <ac:chgData name="Dietrich, Dr. Marcus" userId="8822edde-025e-4fa8-a316-8a08d97aa866" providerId="ADAL" clId="{01EA0653-A568-4EC6-A07C-9BB38323C9B6}" dt="2024-11-19T09:49:22.624" v="91" actId="20577"/>
          <ac:spMkLst>
            <pc:docMk/>
            <pc:sldMk cId="3936242189" sldId="347"/>
            <ac:spMk id="2" creationId="{185FEC5A-14C1-48E3-AC41-5BE8F6942E78}"/>
          </ac:spMkLst>
        </pc:spChg>
      </pc:sldChg>
      <pc:sldChg chg="delSp mod">
        <pc:chgData name="Dietrich, Dr. Marcus" userId="8822edde-025e-4fa8-a316-8a08d97aa866" providerId="ADAL" clId="{01EA0653-A568-4EC6-A07C-9BB38323C9B6}" dt="2024-11-19T09:49:32.287" v="97" actId="478"/>
        <pc:sldMkLst>
          <pc:docMk/>
          <pc:sldMk cId="503809732" sldId="349"/>
        </pc:sldMkLst>
        <pc:spChg chg="del">
          <ac:chgData name="Dietrich, Dr. Marcus" userId="8822edde-025e-4fa8-a316-8a08d97aa866" providerId="ADAL" clId="{01EA0653-A568-4EC6-A07C-9BB38323C9B6}" dt="2024-11-19T09:49:32.287" v="97" actId="478"/>
          <ac:spMkLst>
            <pc:docMk/>
            <pc:sldMk cId="503809732" sldId="349"/>
            <ac:spMk id="2" creationId="{B3AA24BC-C0EA-44DF-BAF3-00AA71367CFF}"/>
          </ac:spMkLst>
        </pc:spChg>
      </pc:sldChg>
      <pc:sldMasterChg chg="modSp mod modSldLayout">
        <pc:chgData name="Dietrich, Dr. Marcus" userId="8822edde-025e-4fa8-a316-8a08d97aa866" providerId="ADAL" clId="{01EA0653-A568-4EC6-A07C-9BB38323C9B6}" dt="2024-11-19T09:48:13.044" v="50" actId="6549"/>
        <pc:sldMasterMkLst>
          <pc:docMk/>
          <pc:sldMasterMk cId="0" sldId="2147487188"/>
        </pc:sldMasterMkLst>
        <pc:spChg chg="mod">
          <ac:chgData name="Dietrich, Dr. Marcus" userId="8822edde-025e-4fa8-a316-8a08d97aa866" providerId="ADAL" clId="{01EA0653-A568-4EC6-A07C-9BB38323C9B6}" dt="2024-11-19T09:47:25.588" v="30" actId="20577"/>
          <ac:spMkLst>
            <pc:docMk/>
            <pc:sldMasterMk cId="0" sldId="2147487188"/>
            <ac:spMk id="16" creationId="{00000000-0000-0000-0000-000000000000}"/>
          </ac:spMkLst>
        </pc:spChg>
        <pc:sldLayoutChg chg="modSp mod">
          <pc:chgData name="Dietrich, Dr. Marcus" userId="8822edde-025e-4fa8-a316-8a08d97aa866" providerId="ADAL" clId="{01EA0653-A568-4EC6-A07C-9BB38323C9B6}" dt="2024-11-19T09:48:13.044" v="50" actId="6549"/>
          <pc:sldLayoutMkLst>
            <pc:docMk/>
            <pc:sldMasterMk cId="0" sldId="2147487188"/>
            <pc:sldLayoutMk cId="875421580" sldId="2147487192"/>
          </pc:sldLayoutMkLst>
          <pc:spChg chg="mod">
            <ac:chgData name="Dietrich, Dr. Marcus" userId="8822edde-025e-4fa8-a316-8a08d97aa866" providerId="ADAL" clId="{01EA0653-A568-4EC6-A07C-9BB38323C9B6}" dt="2024-11-19T09:48:13.044" v="50" actId="6549"/>
            <ac:spMkLst>
              <pc:docMk/>
              <pc:sldMasterMk cId="0" sldId="2147487188"/>
              <pc:sldLayoutMk cId="875421580" sldId="2147487192"/>
              <ac:spMk id="5" creationId="{00000000-0000-0000-0000-000000000000}"/>
            </ac:spMkLst>
          </pc:spChg>
        </pc:sldLayoutChg>
        <pc:sldLayoutChg chg="modSp mod">
          <pc:chgData name="Dietrich, Dr. Marcus" userId="8822edde-025e-4fa8-a316-8a08d97aa866" providerId="ADAL" clId="{01EA0653-A568-4EC6-A07C-9BB38323C9B6}" dt="2024-11-19T09:48:03.836" v="40" actId="20577"/>
          <pc:sldLayoutMkLst>
            <pc:docMk/>
            <pc:sldMasterMk cId="0" sldId="2147487188"/>
            <pc:sldLayoutMk cId="757048907" sldId="2147487193"/>
          </pc:sldLayoutMkLst>
          <pc:spChg chg="mod">
            <ac:chgData name="Dietrich, Dr. Marcus" userId="8822edde-025e-4fa8-a316-8a08d97aa866" providerId="ADAL" clId="{01EA0653-A568-4EC6-A07C-9BB38323C9B6}" dt="2024-11-19T09:48:03.836" v="40" actId="20577"/>
            <ac:spMkLst>
              <pc:docMk/>
              <pc:sldMasterMk cId="0" sldId="2147487188"/>
              <pc:sldLayoutMk cId="757048907" sldId="2147487193"/>
              <ac:spMk id="18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906"/>
            <a:ext cx="4301895" cy="34076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06" tIns="46554" rIns="93106" bIns="46554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defRPr sz="1200" b="1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7918" y="6456906"/>
            <a:ext cx="4301895" cy="34076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06" tIns="46554" rIns="93106" bIns="4655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fld id="{3D24E8B1-F74A-43A7-8225-D8C053D92DD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07460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00338" y="509588"/>
            <a:ext cx="4532312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661" y="3229561"/>
            <a:ext cx="7282493" cy="305806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06" tIns="46554" rIns="93106" bIns="465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906"/>
            <a:ext cx="4301895" cy="34076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06" tIns="46554" rIns="93106" bIns="46554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defRPr sz="1200" b="1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7918" y="6456906"/>
            <a:ext cx="4301895" cy="34076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06" tIns="46554" rIns="93106" bIns="4655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fld id="{F4C220C6-DCD4-4202-962A-E532305C5C4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8400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Geneva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Genev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Geneva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Geneva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Geneva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C220C6-DCD4-4202-962A-E532305C5C46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706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C220C6-DCD4-4202-962A-E532305C5C46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5860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C220C6-DCD4-4202-962A-E532305C5C4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6731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C220C6-DCD4-4202-962A-E532305C5C4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938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C220C6-DCD4-4202-962A-E532305C5C46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738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C220C6-DCD4-4202-962A-E532305C5C4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2679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C220C6-DCD4-4202-962A-E532305C5C46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2844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C220C6-DCD4-4202-962A-E532305C5C46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7861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C220C6-DCD4-4202-962A-E532305C5C46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833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C220C6-DCD4-4202-962A-E532305C5C46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7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9"/>
          <p:cNvSpPr>
            <a:spLocks noChangeArrowheads="1"/>
          </p:cNvSpPr>
          <p:nvPr/>
        </p:nvSpPr>
        <p:spPr bwMode="auto">
          <a:xfrm>
            <a:off x="6705600" y="2971800"/>
            <a:ext cx="1828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de-DE" sz="1600" b="0">
              <a:solidFill>
                <a:srgbClr val="000099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-144463"/>
            <a:ext cx="184150" cy="28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de-DE" sz="1600" b="0">
              <a:solidFill>
                <a:srgbClr val="000099"/>
              </a:solidFill>
            </a:endParaRPr>
          </a:p>
        </p:txBody>
      </p:sp>
      <p:cxnSp>
        <p:nvCxnSpPr>
          <p:cNvPr id="10" name="Gerade Verbindung 9"/>
          <p:cNvCxnSpPr/>
          <p:nvPr/>
        </p:nvCxnSpPr>
        <p:spPr bwMode="auto">
          <a:xfrm>
            <a:off x="0" y="1011238"/>
            <a:ext cx="7559675" cy="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17"/>
          <p:cNvCxnSpPr/>
          <p:nvPr/>
        </p:nvCxnSpPr>
        <p:spPr bwMode="auto">
          <a:xfrm>
            <a:off x="0" y="1011238"/>
            <a:ext cx="7559675" cy="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7"/>
          <p:cNvCxnSpPr/>
          <p:nvPr userDrawn="1"/>
        </p:nvCxnSpPr>
        <p:spPr bwMode="auto">
          <a:xfrm>
            <a:off x="0" y="1011238"/>
            <a:ext cx="7559675" cy="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60432" y="4903200"/>
            <a:ext cx="576064" cy="175840"/>
          </a:xfrm>
          <a:prstGeom prst="rect">
            <a:avLst/>
          </a:prstGeom>
        </p:spPr>
        <p:txBody>
          <a:bodyPr/>
          <a:lstStyle>
            <a:lvl1pPr>
              <a:defRPr sz="600" b="0"/>
            </a:lvl1pPr>
          </a:lstStyle>
          <a:p>
            <a:pPr algn="r"/>
            <a:r>
              <a:rPr lang="de-DE" dirty="0"/>
              <a:t>Slide </a:t>
            </a:r>
            <a:fld id="{A1EA5B47-D6E9-46B7-A0DB-887775A3FC42}" type="slidenum">
              <a:rPr lang="de-DE" smtClean="0"/>
              <a:pPr algn="r"/>
              <a:t>‹Nr.›</a:t>
            </a:fld>
            <a:endParaRPr 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4800" y="4806000"/>
            <a:ext cx="2895749" cy="260002"/>
          </a:xfrm>
          <a:prstGeom prst="rect">
            <a:avLst/>
          </a:prstGeom>
        </p:spPr>
        <p:txBody>
          <a:bodyPr/>
          <a:lstStyle>
            <a:lvl1pPr>
              <a:defRPr sz="600" b="0"/>
            </a:lvl1pPr>
          </a:lstStyle>
          <a:p>
            <a:r>
              <a:rPr lang="de-DE"/>
              <a:t>Name</a:t>
            </a:r>
          </a:p>
          <a:p>
            <a:r>
              <a:rPr lang="de-DE"/>
              <a:t>Abteilung oder Organisationseinheit</a:t>
            </a:r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2"/>
          </p:nvPr>
        </p:nvSpPr>
        <p:spPr>
          <a:xfrm>
            <a:off x="7128000" y="4899298"/>
            <a:ext cx="1558479" cy="177254"/>
          </a:xfrm>
          <a:prstGeom prst="rect">
            <a:avLst/>
          </a:prstGeom>
        </p:spPr>
        <p:txBody>
          <a:bodyPr/>
          <a:lstStyle>
            <a:lvl1pPr>
              <a:defRPr sz="600" b="0"/>
            </a:lvl1pPr>
          </a:lstStyle>
          <a:p>
            <a:pPr algn="r"/>
            <a:r>
              <a:rPr lang="de-DE"/>
              <a:t>Ort, 31.01.2013 –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AE65F48-0CE3-4F72-875C-D4432DDB1B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92280" y="276086"/>
            <a:ext cx="1906204" cy="45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048907"/>
      </p:ext>
    </p:extLst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725" y="0"/>
            <a:ext cx="6838950" cy="94615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73"/>
          <p:cNvSpPr>
            <a:spLocks noGrp="1" noChangeArrowheads="1"/>
          </p:cNvSpPr>
          <p:nvPr>
            <p:ph idx="1"/>
          </p:nvPr>
        </p:nvSpPr>
        <p:spPr bwMode="auto">
          <a:xfrm>
            <a:off x="1331913" y="1168004"/>
            <a:ext cx="7199312" cy="356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6700" indent="-266700">
              <a:buClr>
                <a:srgbClr val="C00000"/>
              </a:buClr>
              <a:buFont typeface="Wingdings" pitchFamily="2" charset="2"/>
              <a:buChar char="§"/>
              <a:defRPr b="0"/>
            </a:lvl1pPr>
            <a:lvl2pPr marL="630238" indent="-177800">
              <a:defRPr/>
            </a:lvl2pPr>
            <a:lvl3pPr marL="630238" indent="-177800">
              <a:defRPr/>
            </a:lvl3pPr>
            <a:lvl4pPr marL="630238" indent="-177800">
              <a:defRPr/>
            </a:lvl4pPr>
            <a:lvl5pPr marL="630238" indent="-177800">
              <a:defRPr/>
            </a:lvl5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24936" y="4903200"/>
            <a:ext cx="611560" cy="175840"/>
          </a:xfrm>
          <a:prstGeom prst="rect">
            <a:avLst/>
          </a:prstGeom>
        </p:spPr>
        <p:txBody>
          <a:bodyPr/>
          <a:lstStyle>
            <a:lvl1pPr>
              <a:defRPr sz="600" b="0"/>
            </a:lvl1pPr>
          </a:lstStyle>
          <a:p>
            <a:pPr algn="r"/>
            <a:r>
              <a:rPr lang="de-DE" dirty="0"/>
              <a:t>Slide </a:t>
            </a:r>
            <a:fld id="{A1EA5B47-D6E9-46B7-A0DB-887775A3FC42}" type="slidenum">
              <a:rPr lang="de-DE" smtClean="0"/>
              <a:pPr algn="r"/>
              <a:t>‹Nr.›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4800" y="4806000"/>
            <a:ext cx="2895749" cy="260002"/>
          </a:xfrm>
          <a:prstGeom prst="rect">
            <a:avLst/>
          </a:prstGeom>
        </p:spPr>
        <p:txBody>
          <a:bodyPr/>
          <a:lstStyle>
            <a:lvl1pPr>
              <a:defRPr sz="600" b="0"/>
            </a:lvl1pPr>
          </a:lstStyle>
          <a:p>
            <a:r>
              <a:rPr lang="de-DE"/>
              <a:t>Name</a:t>
            </a:r>
          </a:p>
          <a:p>
            <a:r>
              <a:rPr lang="de-DE"/>
              <a:t>Abteilung oder Organisationseinheit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7117977" y="4899298"/>
            <a:ext cx="1558479" cy="177254"/>
          </a:xfrm>
          <a:prstGeom prst="rect">
            <a:avLst/>
          </a:prstGeom>
        </p:spPr>
        <p:txBody>
          <a:bodyPr/>
          <a:lstStyle>
            <a:lvl1pPr>
              <a:defRPr sz="600" b="0"/>
            </a:lvl1pPr>
          </a:lstStyle>
          <a:p>
            <a:pPr algn="r"/>
            <a:r>
              <a:rPr lang="de-DE"/>
              <a:t>Ort, 31.01.2013 –</a:t>
            </a:r>
          </a:p>
        </p:txBody>
      </p:sp>
    </p:spTree>
    <p:extLst>
      <p:ext uri="{BB962C8B-B14F-4D97-AF65-F5344CB8AC3E}">
        <p14:creationId xmlns:p14="http://schemas.microsoft.com/office/powerpoint/2010/main" val="875421580"/>
      </p:ext>
    </p:extLst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9"/>
          <p:cNvSpPr>
            <a:spLocks noChangeArrowheads="1"/>
          </p:cNvSpPr>
          <p:nvPr/>
        </p:nvSpPr>
        <p:spPr bwMode="auto">
          <a:xfrm>
            <a:off x="6705600" y="2971800"/>
            <a:ext cx="1828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de-DE" sz="1600" b="0">
              <a:solidFill>
                <a:srgbClr val="000099"/>
              </a:solidFill>
            </a:endParaRPr>
          </a:p>
        </p:txBody>
      </p:sp>
      <p:sp>
        <p:nvSpPr>
          <p:cNvPr id="1029" name="Rectangle 2"/>
          <p:cNvSpPr>
            <a:spLocks noChangeArrowheads="1"/>
          </p:cNvSpPr>
          <p:nvPr/>
        </p:nvSpPr>
        <p:spPr bwMode="auto">
          <a:xfrm>
            <a:off x="0" y="-144463"/>
            <a:ext cx="184150" cy="28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de-DE" sz="1600" b="0">
              <a:solidFill>
                <a:srgbClr val="000099"/>
              </a:solidFill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1011238"/>
            <a:ext cx="7559675" cy="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Gerade Verbindung 17"/>
          <p:cNvCxnSpPr/>
          <p:nvPr/>
        </p:nvCxnSpPr>
        <p:spPr bwMode="auto">
          <a:xfrm>
            <a:off x="0" y="1011238"/>
            <a:ext cx="7559675" cy="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Gerade Verbindung 17"/>
          <p:cNvCxnSpPr/>
          <p:nvPr/>
        </p:nvCxnSpPr>
        <p:spPr bwMode="auto">
          <a:xfrm>
            <a:off x="0" y="1011238"/>
            <a:ext cx="7562850" cy="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7117977" y="4899298"/>
            <a:ext cx="1558479" cy="177254"/>
          </a:xfrm>
          <a:prstGeom prst="rect">
            <a:avLst/>
          </a:prstGeom>
        </p:spPr>
        <p:txBody>
          <a:bodyPr/>
          <a:lstStyle>
            <a:lvl1pPr>
              <a:defRPr sz="600" b="0"/>
            </a:lvl1pPr>
          </a:lstStyle>
          <a:p>
            <a:pPr algn="r"/>
            <a:r>
              <a:rPr lang="de-DE"/>
              <a:t>Ort, 31.01.2013 –</a:t>
            </a:r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4800" y="4806000"/>
            <a:ext cx="2895749" cy="260002"/>
          </a:xfrm>
          <a:prstGeom prst="rect">
            <a:avLst/>
          </a:prstGeom>
        </p:spPr>
        <p:txBody>
          <a:bodyPr/>
          <a:lstStyle>
            <a:lvl1pPr>
              <a:defRPr sz="600" b="0"/>
            </a:lvl1pPr>
          </a:lstStyle>
          <a:p>
            <a:r>
              <a:rPr lang="de-DE"/>
              <a:t>Name</a:t>
            </a:r>
          </a:p>
          <a:p>
            <a:r>
              <a:rPr lang="de-DE"/>
              <a:t>Abteilung oder Organisationseinheit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24936" y="4903200"/>
            <a:ext cx="611560" cy="175840"/>
          </a:xfrm>
          <a:prstGeom prst="rect">
            <a:avLst/>
          </a:prstGeom>
        </p:spPr>
        <p:txBody>
          <a:bodyPr/>
          <a:lstStyle>
            <a:lvl1pPr>
              <a:defRPr sz="600" b="0"/>
            </a:lvl1pPr>
          </a:lstStyle>
          <a:p>
            <a:pPr algn="r"/>
            <a:r>
              <a:rPr lang="de-DE" dirty="0"/>
              <a:t>Slide </a:t>
            </a:r>
            <a:fld id="{A1EA5B47-D6E9-46B7-A0DB-887775A3FC42}" type="slidenum">
              <a:rPr lang="de-DE" smtClean="0"/>
              <a:pPr algn="r"/>
              <a:t>‹Nr.›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3F5CAA5-0087-4296-9965-F78336B46FC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92280" y="276086"/>
            <a:ext cx="1906204" cy="457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193" r:id="rId1"/>
    <p:sldLayoutId id="2147487192" r:id="rId2"/>
  </p:sldLayoutIdLst>
  <p:transition spd="slow">
    <p:zoom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719138" indent="-719138" algn="l" rtl="0" eaLnBrk="1" fontAlgn="base" hangingPunct="1">
        <a:spcBef>
          <a:spcPct val="20000"/>
        </a:spcBef>
        <a:spcAft>
          <a:spcPts val="1200"/>
        </a:spcAft>
        <a:buFont typeface="Wingdings" pitchFamily="2" charset="2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896938" indent="-177800" algn="l" rtl="0" eaLnBrk="1" fontAlgn="base" hangingPunct="1">
        <a:spcBef>
          <a:spcPct val="20000"/>
        </a:spcBef>
        <a:spcAft>
          <a:spcPts val="600"/>
        </a:spcAft>
        <a:buClr>
          <a:srgbClr val="CC0034"/>
        </a:buClr>
        <a:buFont typeface="Wingdings" pitchFamily="2" charset="2"/>
        <a:buChar char="§"/>
        <a:tabLst>
          <a:tab pos="896938" algn="l"/>
        </a:tabLst>
        <a:defRPr sz="1600">
          <a:solidFill>
            <a:schemeClr val="tx1"/>
          </a:solidFill>
          <a:latin typeface="+mn-lt"/>
        </a:defRPr>
      </a:lvl2pPr>
      <a:lvl3pPr marL="896938" indent="-177800" algn="l" rtl="0" eaLnBrk="1" fontAlgn="base" hangingPunct="1">
        <a:spcBef>
          <a:spcPct val="20000"/>
        </a:spcBef>
        <a:spcAft>
          <a:spcPts val="600"/>
        </a:spcAft>
        <a:buClr>
          <a:srgbClr val="CC0034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896938" indent="-177800" algn="l" rtl="0" eaLnBrk="1" fontAlgn="base" hangingPunct="1">
        <a:spcBef>
          <a:spcPct val="20000"/>
        </a:spcBef>
        <a:spcAft>
          <a:spcPts val="600"/>
        </a:spcAft>
        <a:buClr>
          <a:srgbClr val="CC003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896938" indent="-177800" algn="l" rtl="0" eaLnBrk="1" fontAlgn="base" hangingPunct="1">
        <a:spcBef>
          <a:spcPct val="20000"/>
        </a:spcBef>
        <a:spcAft>
          <a:spcPts val="600"/>
        </a:spcAft>
        <a:buClr>
          <a:srgbClr val="CD0034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1354138" indent="-177800" algn="l" rtl="0" eaLnBrk="1" fontAlgn="base" hangingPunct="1">
        <a:spcBef>
          <a:spcPct val="20000"/>
        </a:spcBef>
        <a:spcAft>
          <a:spcPts val="600"/>
        </a:spcAft>
        <a:buClr>
          <a:srgbClr val="CD0034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ＭＳ Ｐゴシック" charset="-128"/>
        </a:defRPr>
      </a:lvl6pPr>
      <a:lvl7pPr marL="1811338" indent="-177800" algn="l" rtl="0" eaLnBrk="1" fontAlgn="base" hangingPunct="1">
        <a:spcBef>
          <a:spcPct val="20000"/>
        </a:spcBef>
        <a:spcAft>
          <a:spcPts val="600"/>
        </a:spcAft>
        <a:buClr>
          <a:srgbClr val="CD0034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ＭＳ Ｐゴシック" charset="-128"/>
        </a:defRPr>
      </a:lvl7pPr>
      <a:lvl8pPr marL="2268538" indent="-177800" algn="l" rtl="0" eaLnBrk="1" fontAlgn="base" hangingPunct="1">
        <a:spcBef>
          <a:spcPct val="20000"/>
        </a:spcBef>
        <a:spcAft>
          <a:spcPts val="600"/>
        </a:spcAft>
        <a:buClr>
          <a:srgbClr val="CD0034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ＭＳ Ｐゴシック" charset="-128"/>
        </a:defRPr>
      </a:lvl8pPr>
      <a:lvl9pPr marL="2725738" indent="-177800" algn="l" rtl="0" eaLnBrk="1" fontAlgn="base" hangingPunct="1">
        <a:spcBef>
          <a:spcPct val="20000"/>
        </a:spcBef>
        <a:spcAft>
          <a:spcPts val="600"/>
        </a:spcAft>
        <a:buClr>
          <a:srgbClr val="CD0034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epcia.or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usemiconductors.eu/epcia/about-epcia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4">
            <a:extLst>
              <a:ext uri="{FF2B5EF4-FFF2-40B4-BE49-F238E27FC236}">
                <a16:creationId xmlns:a16="http://schemas.microsoft.com/office/drawing/2014/main" id="{91D41DC7-0A87-44A8-857C-1881848CE2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6" y="3867894"/>
            <a:ext cx="8532440" cy="96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lvl1pPr>
              <a:tabLst>
                <a:tab pos="2066925" algn="l"/>
                <a:tab pos="3314700" algn="l"/>
                <a:tab pos="3857625" algn="l"/>
                <a:tab pos="45720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2066925" algn="l"/>
                <a:tab pos="3314700" algn="l"/>
                <a:tab pos="3857625" algn="l"/>
                <a:tab pos="45720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2066925" algn="l"/>
                <a:tab pos="3314700" algn="l"/>
                <a:tab pos="3857625" algn="l"/>
                <a:tab pos="45720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2066925" algn="l"/>
                <a:tab pos="3314700" algn="l"/>
                <a:tab pos="3857625" algn="l"/>
                <a:tab pos="45720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2066925" algn="l"/>
                <a:tab pos="3314700" algn="l"/>
                <a:tab pos="3857625" algn="l"/>
                <a:tab pos="45720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60000"/>
              </a:spcBef>
            </a:pPr>
            <a:r>
              <a:rPr lang="it-IT" altLang="de-DE" sz="1600">
                <a:solidFill>
                  <a:srgbClr val="465492"/>
                </a:solidFill>
              </a:rPr>
              <a:t>L’industria dei componenti passivi:  analisi del settore</a:t>
            </a:r>
            <a:endParaRPr lang="de-DE" altLang="de-DE" sz="1600">
              <a:solidFill>
                <a:srgbClr val="465492"/>
              </a:solidFill>
            </a:endParaRPr>
          </a:p>
          <a:p>
            <a:pPr algn="ctr">
              <a:lnSpc>
                <a:spcPct val="90000"/>
              </a:lnSpc>
              <a:spcBef>
                <a:spcPct val="60000"/>
              </a:spcBef>
            </a:pPr>
            <a:r>
              <a:rPr lang="de-DE" altLang="de-DE" sz="1600">
                <a:solidFill>
                  <a:srgbClr val="465492"/>
                </a:solidFill>
              </a:rPr>
              <a:t>      Speaker: Luca Primavesi</a:t>
            </a:r>
          </a:p>
          <a:p>
            <a:pPr algn="ctr">
              <a:lnSpc>
                <a:spcPct val="90000"/>
              </a:lnSpc>
              <a:spcBef>
                <a:spcPct val="60000"/>
              </a:spcBef>
            </a:pPr>
            <a:r>
              <a:rPr lang="de-DE" altLang="de-DE" sz="1600" b="0">
                <a:solidFill>
                  <a:srgbClr val="465492"/>
                </a:solidFill>
              </a:rPr>
              <a:t>      EPCIA - European Passive Components Industry </a:t>
            </a:r>
            <a:r>
              <a:rPr lang="de-DE" altLang="de-DE" sz="1600" b="0" err="1">
                <a:solidFill>
                  <a:srgbClr val="465492"/>
                </a:solidFill>
              </a:rPr>
              <a:t>Association</a:t>
            </a:r>
            <a:endParaRPr lang="de-DE" altLang="de-DE" sz="1600" b="0">
              <a:solidFill>
                <a:srgbClr val="46549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092" y="1635646"/>
            <a:ext cx="1010434" cy="6723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7950" y="1635646"/>
            <a:ext cx="1010434" cy="672398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81A5FAFD-FD66-9E9A-EC65-55A33B5544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7704" y="1141279"/>
            <a:ext cx="4673079" cy="2525229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0F0CB8FC-0F87-4A1A-A3D7-5535CC038234}"/>
              </a:ext>
            </a:extLst>
          </p:cNvPr>
          <p:cNvSpPr txBox="1"/>
          <p:nvPr/>
        </p:nvSpPr>
        <p:spPr>
          <a:xfrm flipH="1">
            <a:off x="2619472" y="396801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0" dirty="0" err="1"/>
              <a:t>Thank</a:t>
            </a:r>
            <a:r>
              <a:rPr lang="de-DE" sz="1800" b="0" dirty="0"/>
              <a:t> </a:t>
            </a:r>
            <a:r>
              <a:rPr lang="de-DE" sz="1800" b="0" dirty="0" err="1"/>
              <a:t>you</a:t>
            </a:r>
            <a:r>
              <a:rPr lang="de-DE" sz="1800" b="0" dirty="0"/>
              <a:t> </a:t>
            </a:r>
            <a:r>
              <a:rPr lang="de-DE" sz="1800" b="0" dirty="0" err="1"/>
              <a:t>for</a:t>
            </a:r>
            <a:r>
              <a:rPr lang="de-DE" sz="1800" b="0" dirty="0"/>
              <a:t> </a:t>
            </a:r>
            <a:r>
              <a:rPr lang="de-DE" sz="1800" b="0" dirty="0" err="1"/>
              <a:t>your</a:t>
            </a:r>
            <a:r>
              <a:rPr lang="de-DE" sz="1800" b="0" dirty="0"/>
              <a:t> </a:t>
            </a:r>
            <a:r>
              <a:rPr lang="de-DE" sz="1800" b="0" dirty="0" err="1"/>
              <a:t>attention</a:t>
            </a:r>
            <a:r>
              <a:rPr lang="de-DE" sz="1800" b="0" dirty="0"/>
              <a:t> ! 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3AA24BC-C0EA-44DF-BAF3-00AA71367C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/>
              <a:t> </a:t>
            </a:r>
            <a:fld id="{A1EA5B47-D6E9-46B7-A0DB-887775A3FC42}" type="slidenum">
              <a:rPr lang="de-DE" smtClean="0"/>
              <a:pPr algn="r"/>
              <a:t>10</a:t>
            </a:fld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0E8F7B2-6991-9D03-491E-8C0C28A1C1D4}"/>
              </a:ext>
            </a:extLst>
          </p:cNvPr>
          <p:cNvSpPr txBox="1"/>
          <p:nvPr/>
        </p:nvSpPr>
        <p:spPr>
          <a:xfrm>
            <a:off x="633047" y="1175490"/>
            <a:ext cx="686190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0" dirty="0">
                <a:solidFill>
                  <a:srgbClr val="004C8E"/>
                </a:solidFill>
              </a:rPr>
              <a:t>…</a:t>
            </a:r>
            <a:r>
              <a:rPr lang="de-DE" sz="1600" b="0" dirty="0" err="1">
                <a:solidFill>
                  <a:srgbClr val="004C8E"/>
                </a:solidFill>
              </a:rPr>
              <a:t>as</a:t>
            </a:r>
            <a:r>
              <a:rPr lang="de-DE" sz="1600" b="0" dirty="0">
                <a:solidFill>
                  <a:srgbClr val="004C8E"/>
                </a:solidFill>
              </a:rPr>
              <a:t> m</a:t>
            </a:r>
            <a:r>
              <a:rPr lang="en-US" sz="1600" b="0" dirty="0">
                <a:solidFill>
                  <a:srgbClr val="004C8E"/>
                </a:solidFill>
              </a:rPr>
              <a:t>ember of EPCIA you have access to the </a:t>
            </a:r>
          </a:p>
          <a:p>
            <a:r>
              <a:rPr lang="en-US" sz="1600" b="0" dirty="0">
                <a:solidFill>
                  <a:srgbClr val="004C8E"/>
                </a:solidFill>
              </a:rPr>
              <a:t>European Passive Components Statistics (“EPC-</a:t>
            </a:r>
            <a:r>
              <a:rPr lang="en-US" sz="1600" b="0" dirty="0" err="1">
                <a:solidFill>
                  <a:srgbClr val="004C8E"/>
                </a:solidFill>
              </a:rPr>
              <a:t>eStat</a:t>
            </a:r>
            <a:r>
              <a:rPr lang="en-US" sz="1600" b="0" dirty="0">
                <a:solidFill>
                  <a:srgbClr val="004C8E"/>
                </a:solidFill>
              </a:rPr>
              <a:t>”) and to the </a:t>
            </a:r>
          </a:p>
          <a:p>
            <a:r>
              <a:rPr lang="en-US" sz="1600" b="0" dirty="0">
                <a:solidFill>
                  <a:srgbClr val="004C8E"/>
                </a:solidFill>
              </a:rPr>
              <a:t>World Passive Components Trade Statistic (“WPTS”) which are unique…</a:t>
            </a:r>
          </a:p>
          <a:p>
            <a:endParaRPr lang="en-US" sz="1600" b="0" dirty="0">
              <a:solidFill>
                <a:srgbClr val="004C8E"/>
              </a:solidFill>
            </a:endParaRPr>
          </a:p>
          <a:p>
            <a:r>
              <a:rPr lang="en-US" sz="1600" b="0" dirty="0">
                <a:solidFill>
                  <a:srgbClr val="004C8E"/>
                </a:solidFill>
              </a:rPr>
              <a:t>…if you are interested to become a member of EPCIA please contact:</a:t>
            </a:r>
          </a:p>
          <a:p>
            <a:endParaRPr lang="en-US" sz="1600" b="0" dirty="0">
              <a:solidFill>
                <a:srgbClr val="004C8E"/>
              </a:solidFill>
            </a:endParaRPr>
          </a:p>
          <a:p>
            <a:r>
              <a:rPr lang="de-DE" sz="1400" b="0" dirty="0">
                <a:solidFill>
                  <a:srgbClr val="004C8E"/>
                </a:solidFill>
              </a:rPr>
              <a:t>Dr. Marcus Dietrich</a:t>
            </a:r>
          </a:p>
          <a:p>
            <a:r>
              <a:rPr lang="de-DE" sz="1400" b="0" dirty="0" err="1">
                <a:solidFill>
                  <a:srgbClr val="004C8E"/>
                </a:solidFill>
              </a:rPr>
              <a:t>Secretary</a:t>
            </a:r>
            <a:r>
              <a:rPr lang="de-DE" sz="1400" b="0" dirty="0">
                <a:solidFill>
                  <a:srgbClr val="004C8E"/>
                </a:solidFill>
              </a:rPr>
              <a:t> EPCIA</a:t>
            </a:r>
          </a:p>
          <a:p>
            <a:r>
              <a:rPr lang="de-DE" sz="1400" b="0" dirty="0">
                <a:solidFill>
                  <a:srgbClr val="004C8E"/>
                </a:solidFill>
              </a:rPr>
              <a:t>E-Mail: </a:t>
            </a:r>
            <a:r>
              <a:rPr lang="de-DE" sz="1400" b="0" dirty="0">
                <a:solidFill>
                  <a:srgbClr val="004C8E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info@epcia.org</a:t>
            </a:r>
            <a:endParaRPr lang="de-DE" sz="1400" b="0" dirty="0">
              <a:solidFill>
                <a:srgbClr val="004C8E"/>
              </a:solidFill>
            </a:endParaRPr>
          </a:p>
          <a:p>
            <a:r>
              <a:rPr lang="de-DE" sz="1400" b="0" dirty="0">
                <a:solidFill>
                  <a:srgbClr val="004C8E"/>
                </a:solidFill>
              </a:rPr>
              <a:t>mobile: +49 162 266 4928</a:t>
            </a:r>
            <a:endParaRPr lang="en-US" sz="1400" b="0" dirty="0">
              <a:solidFill>
                <a:srgbClr val="004C8E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C439086-197D-4A41-607E-3B3D7B839877}"/>
              </a:ext>
            </a:extLst>
          </p:cNvPr>
          <p:cNvSpPr txBox="1"/>
          <p:nvPr/>
        </p:nvSpPr>
        <p:spPr>
          <a:xfrm>
            <a:off x="4196282" y="2845376"/>
            <a:ext cx="3349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dirty="0">
                <a:solidFill>
                  <a:srgbClr val="46549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 to EPCIA Web Page</a:t>
            </a:r>
            <a:endParaRPr lang="de-DE" sz="1800" b="0" dirty="0">
              <a:solidFill>
                <a:srgbClr val="465492"/>
              </a:solidFill>
            </a:endParaRP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B8810A38-46F6-BBA0-807C-99212D478BF8}"/>
              </a:ext>
            </a:extLst>
          </p:cNvPr>
          <p:cNvSpPr/>
          <p:nvPr/>
        </p:nvSpPr>
        <p:spPr bwMode="auto">
          <a:xfrm>
            <a:off x="3938955" y="2758739"/>
            <a:ext cx="3387968" cy="621415"/>
          </a:xfrm>
          <a:prstGeom prst="round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>
              <a:ln>
                <a:noFill/>
              </a:ln>
              <a:solidFill>
                <a:srgbClr val="FFC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526709"/>
      </p:ext>
    </p:extLst>
  </p:cSld>
  <p:clrMapOvr>
    <a:masterClrMapping/>
  </p:clrMapOvr>
  <p:transition spd="slow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>
            <a:extLst>
              <a:ext uri="{FF2B5EF4-FFF2-40B4-BE49-F238E27FC236}">
                <a16:creationId xmlns:a16="http://schemas.microsoft.com/office/drawing/2014/main" id="{B48D1F8C-9D9B-44FE-8FC3-0A5C91C125A1}"/>
              </a:ext>
            </a:extLst>
          </p:cNvPr>
          <p:cNvSpPr/>
          <p:nvPr/>
        </p:nvSpPr>
        <p:spPr bwMode="auto">
          <a:xfrm>
            <a:off x="7020272" y="123478"/>
            <a:ext cx="2016224" cy="7920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2522E71-4E9F-4DC2-BDE2-CF5023CEEE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707654"/>
            <a:ext cx="5589586" cy="134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809732"/>
      </p:ext>
    </p:extLst>
  </p:cSld>
  <p:clrMapOvr>
    <a:masterClrMapping/>
  </p:clrMapOvr>
  <p:transition spd="slow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85FEC5A-14C1-48E3-AC41-5BE8F6942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/>
              <a:t> </a:t>
            </a:r>
            <a:fld id="{A1EA5B47-D6E9-46B7-A0DB-887775A3FC42}" type="slidenum">
              <a:rPr lang="de-DE" smtClean="0"/>
              <a:pPr algn="r"/>
              <a:t>2</a:t>
            </a:fld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274440"/>
            <a:ext cx="73813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solidFill>
                  <a:srgbClr val="004C8E"/>
                </a:solidFill>
              </a:rPr>
              <a:t>                Luca Primavesi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004C8E"/>
              </a:solidFill>
            </a:endParaRPr>
          </a:p>
          <a:p>
            <a:endParaRPr lang="de-DE" sz="1400" dirty="0">
              <a:solidFill>
                <a:srgbClr val="004C8E"/>
              </a:solidFill>
            </a:endParaRPr>
          </a:p>
          <a:p>
            <a:r>
              <a:rPr lang="de-DE" sz="1400" dirty="0" err="1">
                <a:solidFill>
                  <a:srgbClr val="004C8E"/>
                </a:solidFill>
              </a:rPr>
              <a:t>Industry</a:t>
            </a:r>
            <a:r>
              <a:rPr lang="de-DE" sz="1400" dirty="0">
                <a:solidFill>
                  <a:srgbClr val="004C8E"/>
                </a:solidFill>
              </a:rPr>
              <a:t> </a:t>
            </a:r>
            <a:r>
              <a:rPr lang="de-DE" sz="1400" dirty="0" err="1">
                <a:solidFill>
                  <a:srgbClr val="004C8E"/>
                </a:solidFill>
              </a:rPr>
              <a:t>Association</a:t>
            </a:r>
            <a:endParaRPr lang="de-DE" sz="1400" dirty="0">
              <a:solidFill>
                <a:srgbClr val="004C8E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0" dirty="0">
                <a:solidFill>
                  <a:srgbClr val="004C8E"/>
                </a:solidFill>
              </a:rPr>
              <a:t>EPCIA (European </a:t>
            </a:r>
            <a:r>
              <a:rPr lang="de-DE" sz="1400" b="0" i="1" dirty="0">
                <a:solidFill>
                  <a:srgbClr val="CC0034"/>
                </a:solidFill>
              </a:rPr>
              <a:t>Passive</a:t>
            </a:r>
            <a:r>
              <a:rPr lang="de-DE" sz="1400" b="0" dirty="0">
                <a:solidFill>
                  <a:srgbClr val="004C8E"/>
                </a:solidFill>
              </a:rPr>
              <a:t> Components </a:t>
            </a:r>
            <a:r>
              <a:rPr lang="de-DE" sz="1400" b="0" dirty="0" err="1">
                <a:solidFill>
                  <a:srgbClr val="004C8E"/>
                </a:solidFill>
              </a:rPr>
              <a:t>Industry</a:t>
            </a:r>
            <a:r>
              <a:rPr lang="de-DE" sz="1400" b="0" dirty="0">
                <a:solidFill>
                  <a:srgbClr val="004C8E"/>
                </a:solidFill>
              </a:rPr>
              <a:t> </a:t>
            </a:r>
            <a:r>
              <a:rPr lang="de-DE" sz="1400" b="0" dirty="0" err="1">
                <a:solidFill>
                  <a:srgbClr val="004C8E"/>
                </a:solidFill>
              </a:rPr>
              <a:t>Association</a:t>
            </a:r>
            <a:r>
              <a:rPr lang="de-DE" sz="1400" b="0" dirty="0">
                <a:solidFill>
                  <a:srgbClr val="004C8E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0" dirty="0">
                <a:solidFill>
                  <a:srgbClr val="004C8E"/>
                </a:solidFill>
              </a:rPr>
              <a:t>Fellow </a:t>
            </a:r>
            <a:r>
              <a:rPr lang="de-DE" sz="1400" b="0" dirty="0" err="1">
                <a:solidFill>
                  <a:srgbClr val="004C8E"/>
                </a:solidFill>
              </a:rPr>
              <a:t>of</a:t>
            </a:r>
            <a:r>
              <a:rPr lang="de-DE" sz="1400" b="0" dirty="0">
                <a:solidFill>
                  <a:srgbClr val="004C8E"/>
                </a:solidFill>
              </a:rPr>
              <a:t> </a:t>
            </a:r>
            <a:r>
              <a:rPr lang="de-DE" sz="1400" b="0" dirty="0" err="1">
                <a:solidFill>
                  <a:srgbClr val="004C8E"/>
                </a:solidFill>
              </a:rPr>
              <a:t>the</a:t>
            </a:r>
            <a:r>
              <a:rPr lang="de-DE" sz="1400" b="0" dirty="0">
                <a:solidFill>
                  <a:srgbClr val="004C8E"/>
                </a:solidFill>
              </a:rPr>
              <a:t> Royal Society </a:t>
            </a:r>
            <a:r>
              <a:rPr lang="de-DE" sz="1400" b="0" dirty="0" err="1">
                <a:solidFill>
                  <a:srgbClr val="004C8E"/>
                </a:solidFill>
              </a:rPr>
              <a:t>of</a:t>
            </a:r>
            <a:r>
              <a:rPr lang="de-DE" sz="1400" b="0" dirty="0">
                <a:solidFill>
                  <a:srgbClr val="004C8E"/>
                </a:solidFill>
              </a:rPr>
              <a:t> Chemistry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0" dirty="0">
                <a:solidFill>
                  <a:srgbClr val="004C8E"/>
                </a:solidFill>
              </a:rPr>
              <a:t>Member </a:t>
            </a:r>
            <a:r>
              <a:rPr lang="de-DE" sz="1400" b="0" dirty="0" err="1">
                <a:solidFill>
                  <a:srgbClr val="004C8E"/>
                </a:solidFill>
              </a:rPr>
              <a:t>of</a:t>
            </a:r>
            <a:r>
              <a:rPr lang="de-DE" sz="1400" b="0" dirty="0">
                <a:solidFill>
                  <a:srgbClr val="004C8E"/>
                </a:solidFill>
              </a:rPr>
              <a:t> </a:t>
            </a:r>
            <a:r>
              <a:rPr lang="de-DE" sz="1400" b="0" dirty="0" err="1">
                <a:solidFill>
                  <a:srgbClr val="004C8E"/>
                </a:solidFill>
              </a:rPr>
              <a:t>the</a:t>
            </a:r>
            <a:r>
              <a:rPr lang="de-DE" sz="1400" b="0" dirty="0">
                <a:solidFill>
                  <a:srgbClr val="004C8E"/>
                </a:solidFill>
              </a:rPr>
              <a:t> International Society </a:t>
            </a:r>
            <a:r>
              <a:rPr lang="de-DE" sz="1400" b="0" dirty="0" err="1">
                <a:solidFill>
                  <a:srgbClr val="004C8E"/>
                </a:solidFill>
              </a:rPr>
              <a:t>of</a:t>
            </a:r>
            <a:r>
              <a:rPr lang="de-DE" sz="1400" b="0" dirty="0">
                <a:solidFill>
                  <a:srgbClr val="004C8E"/>
                </a:solidFill>
              </a:rPr>
              <a:t> Chemistry</a:t>
            </a:r>
          </a:p>
          <a:p>
            <a:endParaRPr lang="de-DE" sz="1400" dirty="0">
              <a:solidFill>
                <a:srgbClr val="004C8E"/>
              </a:solidFill>
            </a:endParaRPr>
          </a:p>
          <a:p>
            <a:r>
              <a:rPr lang="de-DE" sz="1400" dirty="0">
                <a:solidFill>
                  <a:srgbClr val="004C8E"/>
                </a:solidFill>
              </a:rPr>
              <a:t>Job</a:t>
            </a:r>
          </a:p>
          <a:p>
            <a:r>
              <a:rPr lang="de-DE" sz="1400" b="0" dirty="0" err="1">
                <a:solidFill>
                  <a:srgbClr val="004C8E"/>
                </a:solidFill>
              </a:rPr>
              <a:t>President</a:t>
            </a:r>
            <a:r>
              <a:rPr lang="de-DE" sz="1400" b="0" dirty="0">
                <a:solidFill>
                  <a:srgbClr val="004C8E"/>
                </a:solidFill>
              </a:rPr>
              <a:t> at Itelcond</a:t>
            </a:r>
          </a:p>
          <a:p>
            <a:endParaRPr lang="de-DE" sz="1400" dirty="0">
              <a:solidFill>
                <a:srgbClr val="004C8E"/>
              </a:solidFill>
            </a:endParaRPr>
          </a:p>
          <a:p>
            <a:endParaRPr lang="de-DE" sz="1400" dirty="0">
              <a:solidFill>
                <a:srgbClr val="004C8E"/>
              </a:solidFill>
            </a:endParaRPr>
          </a:p>
          <a:p>
            <a:r>
              <a:rPr lang="de-DE" sz="1400" dirty="0">
                <a:solidFill>
                  <a:srgbClr val="004C8E"/>
                </a:solidFill>
              </a:rPr>
              <a:t>University Education</a:t>
            </a:r>
          </a:p>
          <a:p>
            <a:r>
              <a:rPr lang="de-DE" sz="1400" b="0" dirty="0" err="1">
                <a:solidFill>
                  <a:srgbClr val="004C8E"/>
                </a:solidFill>
              </a:rPr>
              <a:t>M.Sc</a:t>
            </a:r>
            <a:r>
              <a:rPr lang="de-DE" sz="1400" b="0" dirty="0">
                <a:solidFill>
                  <a:srgbClr val="004C8E"/>
                </a:solidFill>
              </a:rPr>
              <a:t>. Applied </a:t>
            </a:r>
            <a:r>
              <a:rPr lang="de-DE" sz="1400" b="0" dirty="0" err="1">
                <a:solidFill>
                  <a:srgbClr val="004C8E"/>
                </a:solidFill>
              </a:rPr>
              <a:t>Physical</a:t>
            </a:r>
            <a:r>
              <a:rPr lang="de-DE" sz="1400" b="0" dirty="0">
                <a:solidFill>
                  <a:srgbClr val="004C8E"/>
                </a:solidFill>
              </a:rPr>
              <a:t> Chemistry – </a:t>
            </a:r>
            <a:r>
              <a:rPr lang="de-DE" sz="1400" b="0" dirty="0" err="1">
                <a:solidFill>
                  <a:srgbClr val="004C8E"/>
                </a:solidFill>
              </a:rPr>
              <a:t>Dept</a:t>
            </a:r>
            <a:r>
              <a:rPr lang="de-DE" sz="1400" b="0" dirty="0">
                <a:solidFill>
                  <a:srgbClr val="004C8E"/>
                </a:solidFill>
              </a:rPr>
              <a:t> </a:t>
            </a:r>
            <a:r>
              <a:rPr lang="de-DE" sz="1400" b="0" dirty="0" err="1">
                <a:solidFill>
                  <a:srgbClr val="004C8E"/>
                </a:solidFill>
              </a:rPr>
              <a:t>of</a:t>
            </a:r>
            <a:r>
              <a:rPr lang="de-DE" sz="1400" b="0" dirty="0">
                <a:solidFill>
                  <a:srgbClr val="004C8E"/>
                </a:solidFill>
              </a:rPr>
              <a:t> Engineering </a:t>
            </a:r>
            <a:r>
              <a:rPr lang="de-DE" sz="1400" b="0" dirty="0" err="1">
                <a:solidFill>
                  <a:srgbClr val="004C8E"/>
                </a:solidFill>
              </a:rPr>
              <a:t>Politecnico</a:t>
            </a:r>
            <a:r>
              <a:rPr lang="de-DE" sz="1400" b="0" dirty="0">
                <a:solidFill>
                  <a:srgbClr val="004C8E"/>
                </a:solidFill>
              </a:rPr>
              <a:t> di Milano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A7EE79D-2FCA-8040-3C9B-A4E06522A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51470"/>
            <a:ext cx="5112568" cy="93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32947"/>
      </p:ext>
    </p:extLst>
  </p:cSld>
  <p:clrMapOvr>
    <a:masterClrMapping/>
  </p:clrMapOvr>
  <p:transition spd="slow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85FEC5A-14C1-48E3-AC41-5BE8F6942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/>
              <a:t> </a:t>
            </a:r>
            <a:fld id="{A1EA5B47-D6E9-46B7-A0DB-887775A3FC42}" type="slidenum">
              <a:rPr lang="de-DE" smtClean="0"/>
              <a:pPr algn="r"/>
              <a:t>3</a:t>
            </a:fld>
            <a:endParaRPr lang="de-DE" dirty="0"/>
          </a:p>
        </p:txBody>
      </p:sp>
      <p:sp>
        <p:nvSpPr>
          <p:cNvPr id="4" name="Textfeld 37">
            <a:extLst>
              <a:ext uri="{FF2B5EF4-FFF2-40B4-BE49-F238E27FC236}">
                <a16:creationId xmlns:a16="http://schemas.microsoft.com/office/drawing/2014/main" id="{B816323B-5FBD-703A-934F-F33C234FE0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339502"/>
            <a:ext cx="21404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w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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altLang="de-DE" sz="2000" dirty="0">
                <a:solidFill>
                  <a:srgbClr val="465492"/>
                </a:solidFill>
              </a:rPr>
              <a:t>EPCIA - General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8EF03E4-44E4-27F0-467E-E52B8A0FD1E7}"/>
              </a:ext>
            </a:extLst>
          </p:cNvPr>
          <p:cNvSpPr txBox="1"/>
          <p:nvPr/>
        </p:nvSpPr>
        <p:spPr>
          <a:xfrm>
            <a:off x="467544" y="1059582"/>
            <a:ext cx="676875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b="0" dirty="0"/>
              <a:t>EPCIA is THE most influential platform for passive component manufacturers being active in Europe, from capacitors, resistors and inductors to EMC products and SAW filters.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sz="1000" b="0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b="0" dirty="0"/>
              <a:t>EPCIA represents, promotes and defends the vital interests of its member companies in Europe and helps them to remain competitive in the European as well as global marketplace.</a:t>
            </a:r>
          </a:p>
          <a:p>
            <a:endParaRPr lang="en-US" sz="1000" b="0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DE" sz="1400" b="0" dirty="0"/>
              <a:t>Board of EPCIA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de-DE" sz="1400" b="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520BFEE-A286-81D0-24F3-746B5CEAE5E4}"/>
              </a:ext>
            </a:extLst>
          </p:cNvPr>
          <p:cNvSpPr txBox="1"/>
          <p:nvPr/>
        </p:nvSpPr>
        <p:spPr>
          <a:xfrm>
            <a:off x="611560" y="4009368"/>
            <a:ext cx="7488832" cy="9310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00"/>
              </a:spcAft>
            </a:pPr>
            <a:r>
              <a:rPr lang="en-US" sz="1600" b="0"/>
              <a:t>Who can become member of EPCIA?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200" b="0"/>
              <a:t> companies manufacturing &amp; selling passive components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200" b="0"/>
              <a:t> national associations representing such companies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200" b="0"/>
              <a:t> technological research institutes active in the field of passive components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E547DF6-A4B3-910A-CEED-A742A7E9F1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298" b="58400"/>
          <a:stretch/>
        </p:blipFill>
        <p:spPr>
          <a:xfrm>
            <a:off x="679495" y="2987870"/>
            <a:ext cx="1471754" cy="91084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1104E48-DD42-2498-A07C-4381D6810A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1199" b="27685"/>
          <a:stretch/>
        </p:blipFill>
        <p:spPr>
          <a:xfrm>
            <a:off x="2555776" y="2932685"/>
            <a:ext cx="1584176" cy="10067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DE40052-84E1-C643-B1D6-4333E623B0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236"/>
          <a:stretch/>
        </p:blipFill>
        <p:spPr>
          <a:xfrm>
            <a:off x="4572000" y="2987870"/>
            <a:ext cx="1741670" cy="95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660805"/>
      </p:ext>
    </p:extLst>
  </p:cSld>
  <p:clrMapOvr>
    <a:masterClrMapping/>
  </p:clrMapOvr>
  <p:transition spd="slow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85FEC5A-14C1-48E3-AC41-5BE8F6942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/>
              <a:t> </a:t>
            </a:r>
            <a:fld id="{A1EA5B47-D6E9-46B7-A0DB-887775A3FC42}" type="slidenum">
              <a:rPr lang="de-DE" smtClean="0"/>
              <a:pPr algn="r"/>
              <a:t>4</a:t>
            </a:fld>
            <a:endParaRPr lang="de-DE" dirty="0"/>
          </a:p>
        </p:txBody>
      </p:sp>
      <p:sp>
        <p:nvSpPr>
          <p:cNvPr id="4" name="Textfeld 37">
            <a:extLst>
              <a:ext uri="{FF2B5EF4-FFF2-40B4-BE49-F238E27FC236}">
                <a16:creationId xmlns:a16="http://schemas.microsoft.com/office/drawing/2014/main" id="{B816323B-5FBD-703A-934F-F33C234FE0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339502"/>
            <a:ext cx="23119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w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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altLang="de-DE" sz="2000">
                <a:solidFill>
                  <a:srgbClr val="004C8E"/>
                </a:solidFill>
              </a:rPr>
              <a:t>EPCIA - Members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B4605C2-4367-A425-29B3-CBF307991D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495" b="19296"/>
          <a:stretch/>
        </p:blipFill>
        <p:spPr>
          <a:xfrm>
            <a:off x="2699792" y="4029729"/>
            <a:ext cx="4824536" cy="73562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BD4D9DA-2CCC-0FCE-4C21-C470C034DF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784" b="-1"/>
          <a:stretch/>
        </p:blipFill>
        <p:spPr>
          <a:xfrm>
            <a:off x="1080895" y="1113771"/>
            <a:ext cx="6011385" cy="95392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50EC309-EB0B-BB3F-8C35-E3B1B67966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092"/>
          <a:stretch/>
        </p:blipFill>
        <p:spPr>
          <a:xfrm>
            <a:off x="1080895" y="2244008"/>
            <a:ext cx="6224514" cy="60321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6DE71F3-670B-1E37-FD5B-F0905C59D88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051" b="11577"/>
          <a:stretch/>
        </p:blipFill>
        <p:spPr>
          <a:xfrm>
            <a:off x="1057946" y="3018342"/>
            <a:ext cx="6371425" cy="84027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19C07E8-9512-6851-CE5D-F072AAA524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0895" y="4155926"/>
            <a:ext cx="1315684" cy="61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784621"/>
      </p:ext>
    </p:extLst>
  </p:cSld>
  <p:clrMapOvr>
    <a:masterClrMapping/>
  </p:clrMapOvr>
  <p:transition spd="slow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85FEC5A-14C1-48E3-AC41-5BE8F6942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/>
              <a:t> </a:t>
            </a:r>
            <a:fld id="{A1EA5B47-D6E9-46B7-A0DB-887775A3FC42}" type="slidenum">
              <a:rPr lang="de-DE" smtClean="0"/>
              <a:pPr algn="r"/>
              <a:t>5</a:t>
            </a:fld>
            <a:endParaRPr lang="de-DE" dirty="0"/>
          </a:p>
        </p:txBody>
      </p:sp>
      <p:sp>
        <p:nvSpPr>
          <p:cNvPr id="6" name="Textfeld 37">
            <a:extLst>
              <a:ext uri="{FF2B5EF4-FFF2-40B4-BE49-F238E27FC236}">
                <a16:creationId xmlns:a16="http://schemas.microsoft.com/office/drawing/2014/main" id="{63F0EA81-7850-4020-B123-0CCF08E13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33" y="339502"/>
            <a:ext cx="302704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w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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altLang="de-DE" sz="2000">
                <a:solidFill>
                  <a:srgbClr val="004C8E"/>
                </a:solidFill>
              </a:rPr>
              <a:t>EPCIA – Main </a:t>
            </a:r>
            <a:r>
              <a:rPr lang="de-DE" altLang="de-DE" sz="2000" err="1">
                <a:solidFill>
                  <a:srgbClr val="004C8E"/>
                </a:solidFill>
              </a:rPr>
              <a:t>Activities</a:t>
            </a:r>
            <a:endParaRPr lang="de-DE" altLang="de-DE" sz="2000">
              <a:solidFill>
                <a:srgbClr val="004C8E"/>
              </a:solidFill>
            </a:endParaRPr>
          </a:p>
        </p:txBody>
      </p:sp>
      <p:sp>
        <p:nvSpPr>
          <p:cNvPr id="7" name="Rechteck 4">
            <a:extLst>
              <a:ext uri="{FF2B5EF4-FFF2-40B4-BE49-F238E27FC236}">
                <a16:creationId xmlns:a16="http://schemas.microsoft.com/office/drawing/2014/main" id="{31F9673D-9B01-441E-AFD2-49B6967FFE55}"/>
              </a:ext>
            </a:extLst>
          </p:cNvPr>
          <p:cNvSpPr/>
          <p:nvPr/>
        </p:nvSpPr>
        <p:spPr>
          <a:xfrm>
            <a:off x="179512" y="1944132"/>
            <a:ext cx="88936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 eaLnBrk="1" hangingPunct="1">
              <a:lnSpc>
                <a:spcPct val="150000"/>
              </a:lnSpc>
              <a:spcBef>
                <a:spcPts val="600"/>
              </a:spcBef>
              <a:spcAft>
                <a:spcPts val="300"/>
              </a:spcAft>
              <a:buClr>
                <a:srgbClr val="0070C0"/>
              </a:buClr>
              <a:buFont typeface="Wingdings" pitchFamily="2" charset="2"/>
              <a:buChar char="ü"/>
              <a:tabLst>
                <a:tab pos="271463" algn="l"/>
              </a:tabLst>
              <a:defRPr/>
            </a:pPr>
            <a:r>
              <a:rPr lang="de-DE" sz="1400" b="0" err="1">
                <a:solidFill>
                  <a:srgbClr val="004C8E"/>
                </a:solidFill>
              </a:rPr>
              <a:t>Provide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communication</a:t>
            </a:r>
            <a:r>
              <a:rPr lang="de-DE" sz="1400" b="0">
                <a:solidFill>
                  <a:srgbClr val="004C8E"/>
                </a:solidFill>
              </a:rPr>
              <a:t> &amp; </a:t>
            </a:r>
            <a:r>
              <a:rPr lang="de-DE" sz="1400" b="0" err="1">
                <a:solidFill>
                  <a:srgbClr val="004C8E"/>
                </a:solidFill>
              </a:rPr>
              <a:t>networking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platform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for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member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companies</a:t>
            </a:r>
            <a:r>
              <a:rPr lang="de-DE" sz="1400" b="0">
                <a:solidFill>
                  <a:srgbClr val="004C8E"/>
                </a:solidFill>
              </a:rPr>
              <a:t> in Europe</a:t>
            </a:r>
          </a:p>
          <a:p>
            <a:pPr marL="271463" indent="-271463" eaLnBrk="1" hangingPunct="1">
              <a:lnSpc>
                <a:spcPct val="150000"/>
              </a:lnSpc>
              <a:spcBef>
                <a:spcPts val="600"/>
              </a:spcBef>
              <a:spcAft>
                <a:spcPts val="300"/>
              </a:spcAft>
              <a:buClr>
                <a:srgbClr val="0070C0"/>
              </a:buClr>
              <a:buFont typeface="Wingdings" pitchFamily="2" charset="2"/>
              <a:buChar char="ü"/>
              <a:tabLst>
                <a:tab pos="271463" algn="l"/>
              </a:tabLst>
              <a:defRPr/>
            </a:pPr>
            <a:r>
              <a:rPr lang="de-DE" sz="1400" b="0">
                <a:solidFill>
                  <a:srgbClr val="004C8E"/>
                </a:solidFill>
              </a:rPr>
              <a:t>Create &amp; </a:t>
            </a:r>
            <a:r>
              <a:rPr lang="de-DE" sz="1400" b="0" err="1">
                <a:solidFill>
                  <a:srgbClr val="004C8E"/>
                </a:solidFill>
              </a:rPr>
              <a:t>compile</a:t>
            </a:r>
            <a:r>
              <a:rPr lang="de-DE" sz="1400" b="0">
                <a:solidFill>
                  <a:srgbClr val="004C8E"/>
                </a:solidFill>
              </a:rPr>
              <a:t> European </a:t>
            </a:r>
            <a:r>
              <a:rPr lang="de-DE" sz="1400" b="0" err="1">
                <a:solidFill>
                  <a:srgbClr val="004C8E"/>
                </a:solidFill>
              </a:rPr>
              <a:t>market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data</a:t>
            </a:r>
            <a:r>
              <a:rPr lang="de-DE" sz="1400" b="0">
                <a:solidFill>
                  <a:srgbClr val="004C8E"/>
                </a:solidFill>
              </a:rPr>
              <a:t>, </a:t>
            </a:r>
            <a:r>
              <a:rPr lang="de-DE" sz="1400" b="0" err="1">
                <a:solidFill>
                  <a:srgbClr val="004C8E"/>
                </a:solidFill>
              </a:rPr>
              <a:t>connected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with</a:t>
            </a:r>
            <a:r>
              <a:rPr lang="de-DE" sz="1400" b="0">
                <a:solidFill>
                  <a:srgbClr val="004C8E"/>
                </a:solidFill>
              </a:rPr>
              <a:t> World </a:t>
            </a:r>
            <a:r>
              <a:rPr lang="de-DE" sz="1400" b="0" err="1">
                <a:solidFill>
                  <a:srgbClr val="004C8E"/>
                </a:solidFill>
              </a:rPr>
              <a:t>Statistic</a:t>
            </a:r>
            <a:r>
              <a:rPr lang="de-DE" sz="1400" b="0">
                <a:solidFill>
                  <a:srgbClr val="004C8E"/>
                </a:solidFill>
              </a:rPr>
              <a:t> (WPTS)</a:t>
            </a:r>
          </a:p>
          <a:p>
            <a:pPr marL="271463" indent="-271463" eaLnBrk="1" hangingPunct="1">
              <a:lnSpc>
                <a:spcPct val="150000"/>
              </a:lnSpc>
              <a:spcBef>
                <a:spcPts val="600"/>
              </a:spcBef>
              <a:spcAft>
                <a:spcPts val="300"/>
              </a:spcAft>
              <a:buClr>
                <a:srgbClr val="0070C0"/>
              </a:buClr>
              <a:buFont typeface="Wingdings" pitchFamily="2" charset="2"/>
              <a:buChar char="ü"/>
              <a:tabLst>
                <a:tab pos="271463" algn="l"/>
              </a:tabLst>
              <a:defRPr/>
            </a:pPr>
            <a:r>
              <a:rPr lang="de-DE" sz="1400" b="0" err="1">
                <a:solidFill>
                  <a:srgbClr val="004C8E"/>
                </a:solidFill>
              </a:rPr>
              <a:t>Expand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knowledge</a:t>
            </a:r>
            <a:r>
              <a:rPr lang="de-DE" sz="1400" b="0">
                <a:solidFill>
                  <a:srgbClr val="004C8E"/>
                </a:solidFill>
              </a:rPr>
              <a:t>-base </a:t>
            </a:r>
            <a:r>
              <a:rPr lang="de-DE" sz="1400" b="0" err="1">
                <a:solidFill>
                  <a:srgbClr val="004C8E"/>
                </a:solidFill>
              </a:rPr>
              <a:t>related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to</a:t>
            </a:r>
            <a:r>
              <a:rPr lang="de-DE" sz="1400" b="0">
                <a:solidFill>
                  <a:srgbClr val="004C8E"/>
                </a:solidFill>
              </a:rPr>
              <a:t> Passives but also </a:t>
            </a:r>
            <a:r>
              <a:rPr lang="de-DE" sz="1400" b="0" err="1">
                <a:solidFill>
                  <a:srgbClr val="004C8E"/>
                </a:solidFill>
              </a:rPr>
              <a:t>beyond</a:t>
            </a:r>
            <a:r>
              <a:rPr lang="de-DE" sz="1400" b="0">
                <a:solidFill>
                  <a:srgbClr val="004C8E"/>
                </a:solidFill>
              </a:rPr>
              <a:t> (</a:t>
            </a:r>
            <a:r>
              <a:rPr lang="de-DE" sz="1400" b="0" err="1">
                <a:solidFill>
                  <a:srgbClr val="004C8E"/>
                </a:solidFill>
              </a:rPr>
              <a:t>guest-speaker</a:t>
            </a:r>
            <a:r>
              <a:rPr lang="de-DE" sz="1400" b="0">
                <a:solidFill>
                  <a:srgbClr val="004C8E"/>
                </a:solidFill>
              </a:rPr>
              <a:t>…)</a:t>
            </a:r>
          </a:p>
          <a:p>
            <a:pPr marL="271463" indent="-271463" eaLnBrk="1" hangingPunct="1">
              <a:lnSpc>
                <a:spcPct val="150000"/>
              </a:lnSpc>
              <a:spcBef>
                <a:spcPts val="600"/>
              </a:spcBef>
              <a:spcAft>
                <a:spcPts val="300"/>
              </a:spcAft>
              <a:buClr>
                <a:srgbClr val="0070C0"/>
              </a:buClr>
              <a:buFont typeface="Wingdings" pitchFamily="2" charset="2"/>
              <a:buChar char="ü"/>
              <a:tabLst>
                <a:tab pos="271463" algn="l"/>
              </a:tabLst>
              <a:defRPr/>
            </a:pPr>
            <a:r>
              <a:rPr lang="de-DE" sz="1400" b="0" err="1">
                <a:solidFill>
                  <a:srgbClr val="004C8E"/>
                </a:solidFill>
              </a:rPr>
              <a:t>Cooperate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with</a:t>
            </a:r>
            <a:r>
              <a:rPr lang="de-DE" sz="1400" b="0">
                <a:solidFill>
                  <a:srgbClr val="004C8E"/>
                </a:solidFill>
              </a:rPr>
              <a:t> ESIA (European Semiconductor </a:t>
            </a:r>
            <a:r>
              <a:rPr lang="de-DE" sz="1400" b="0" err="1">
                <a:solidFill>
                  <a:srgbClr val="004C8E"/>
                </a:solidFill>
              </a:rPr>
              <a:t>Industry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Association</a:t>
            </a:r>
            <a:r>
              <a:rPr lang="de-DE" sz="1400" b="0">
                <a:solidFill>
                  <a:srgbClr val="004C8E"/>
                </a:solidFill>
              </a:rPr>
              <a:t>)</a:t>
            </a:r>
          </a:p>
          <a:p>
            <a:pPr marL="271463" indent="-271463" eaLnBrk="1" hangingPunct="1">
              <a:lnSpc>
                <a:spcPct val="150000"/>
              </a:lnSpc>
              <a:spcBef>
                <a:spcPts val="600"/>
              </a:spcBef>
              <a:spcAft>
                <a:spcPts val="300"/>
              </a:spcAft>
              <a:buClr>
                <a:srgbClr val="0070C0"/>
              </a:buClr>
              <a:buFont typeface="Wingdings" pitchFamily="2" charset="2"/>
              <a:buChar char="ü"/>
              <a:tabLst>
                <a:tab pos="271463" algn="l"/>
              </a:tabLst>
              <a:defRPr/>
            </a:pPr>
            <a:r>
              <a:rPr lang="de-DE" sz="1400" b="0">
                <a:solidFill>
                  <a:srgbClr val="004C8E"/>
                </a:solidFill>
              </a:rPr>
              <a:t>Connect </a:t>
            </a:r>
            <a:r>
              <a:rPr lang="de-DE" sz="1400" b="0" err="1">
                <a:solidFill>
                  <a:srgbClr val="004C8E"/>
                </a:solidFill>
              </a:rPr>
              <a:t>with</a:t>
            </a:r>
            <a:r>
              <a:rPr lang="de-DE" sz="1400" b="0">
                <a:solidFill>
                  <a:srgbClr val="004C8E"/>
                </a:solidFill>
              </a:rPr>
              <a:t> EPCI (European Passive Components Institute)</a:t>
            </a:r>
          </a:p>
          <a:p>
            <a:pPr marL="271463" indent="-271463" eaLnBrk="1" hangingPunct="1">
              <a:lnSpc>
                <a:spcPct val="150000"/>
              </a:lnSpc>
              <a:spcBef>
                <a:spcPts val="600"/>
              </a:spcBef>
              <a:spcAft>
                <a:spcPts val="300"/>
              </a:spcAft>
              <a:buClr>
                <a:srgbClr val="0070C0"/>
              </a:buClr>
              <a:buFont typeface="Wingdings" pitchFamily="2" charset="2"/>
              <a:buChar char="ü"/>
              <a:tabLst>
                <a:tab pos="271463" algn="l"/>
              </a:tabLst>
              <a:defRPr/>
            </a:pPr>
            <a:r>
              <a:rPr lang="de-DE" sz="1400" b="0" err="1">
                <a:solidFill>
                  <a:srgbClr val="004C8E"/>
                </a:solidFill>
              </a:rPr>
              <a:t>Initiate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and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sponsor</a:t>
            </a:r>
            <a:r>
              <a:rPr lang="de-DE" sz="1400" b="0">
                <a:solidFill>
                  <a:srgbClr val="004C8E"/>
                </a:solidFill>
              </a:rPr>
              <a:t> R&amp;D </a:t>
            </a:r>
            <a:r>
              <a:rPr lang="de-DE" sz="1400" b="0" err="1">
                <a:solidFill>
                  <a:srgbClr val="004C8E"/>
                </a:solidFill>
              </a:rPr>
              <a:t>projects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to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support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innovation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and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technical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progress</a:t>
            </a:r>
            <a:r>
              <a:rPr lang="de-DE" sz="1400" b="0">
                <a:solidFill>
                  <a:srgbClr val="004C8E"/>
                </a:solidFill>
              </a:rPr>
              <a:t> in Passives</a:t>
            </a:r>
          </a:p>
          <a:p>
            <a:pPr marL="271463" indent="-271463" eaLnBrk="1" hangingPunct="1">
              <a:lnSpc>
                <a:spcPct val="150000"/>
              </a:lnSpc>
              <a:spcBef>
                <a:spcPts val="600"/>
              </a:spcBef>
              <a:spcAft>
                <a:spcPts val="300"/>
              </a:spcAft>
              <a:buClr>
                <a:srgbClr val="0070C0"/>
              </a:buClr>
              <a:buFont typeface="Wingdings" pitchFamily="2" charset="2"/>
              <a:buChar char="ü"/>
              <a:tabLst>
                <a:tab pos="271463" algn="l"/>
              </a:tabLst>
              <a:defRPr/>
            </a:pPr>
            <a:r>
              <a:rPr lang="de-DE" sz="1400" b="0">
                <a:solidFill>
                  <a:srgbClr val="004C8E"/>
                </a:solidFill>
              </a:rPr>
              <a:t>Support European (EE) </a:t>
            </a:r>
            <a:r>
              <a:rPr lang="de-DE" sz="1400" b="0" err="1">
                <a:solidFill>
                  <a:srgbClr val="004C8E"/>
                </a:solidFill>
              </a:rPr>
              <a:t>students</a:t>
            </a:r>
            <a:r>
              <a:rPr lang="de-DE" sz="1400" b="0">
                <a:solidFill>
                  <a:srgbClr val="004C8E"/>
                </a:solidFill>
              </a:rPr>
              <a:t> </a:t>
            </a:r>
            <a:r>
              <a:rPr lang="de-DE" sz="1400" b="0" err="1">
                <a:solidFill>
                  <a:srgbClr val="004C8E"/>
                </a:solidFill>
              </a:rPr>
              <a:t>with</a:t>
            </a:r>
            <a:r>
              <a:rPr lang="de-DE" sz="1400" b="0">
                <a:solidFill>
                  <a:srgbClr val="004C8E"/>
                </a:solidFill>
              </a:rPr>
              <a:t> e.g. </a:t>
            </a:r>
            <a:r>
              <a:rPr lang="de-DE" sz="1400" b="0" err="1">
                <a:solidFill>
                  <a:srgbClr val="004C8E"/>
                </a:solidFill>
              </a:rPr>
              <a:t>sponsored</a:t>
            </a:r>
            <a:r>
              <a:rPr lang="de-DE" sz="1400" b="0">
                <a:solidFill>
                  <a:srgbClr val="004C8E"/>
                </a:solidFill>
              </a:rPr>
              <a:t> Student Awards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4D2B685-0AA7-D961-F08E-B5AF32C8D3B7}"/>
              </a:ext>
            </a:extLst>
          </p:cNvPr>
          <p:cNvSpPr txBox="1"/>
          <p:nvPr/>
        </p:nvSpPr>
        <p:spPr>
          <a:xfrm>
            <a:off x="179512" y="1131590"/>
            <a:ext cx="763284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400" b="0">
                <a:solidFill>
                  <a:srgbClr val="004C8E"/>
                </a:solidFill>
              </a:rPr>
              <a:t>EPCIA members meet twice a year, usually in spring and autumn, and hold a half-day meeting with intensive discussions, presentations and guest speeches related to the passive components industry.</a:t>
            </a:r>
          </a:p>
        </p:txBody>
      </p:sp>
    </p:spTree>
    <p:extLst>
      <p:ext uri="{BB962C8B-B14F-4D97-AF65-F5344CB8AC3E}">
        <p14:creationId xmlns:p14="http://schemas.microsoft.com/office/powerpoint/2010/main" val="1753498659"/>
      </p:ext>
    </p:extLst>
  </p:cSld>
  <p:clrMapOvr>
    <a:masterClrMapping/>
  </p:clrMapOvr>
  <p:transition spd="slow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85FEC5A-14C1-48E3-AC41-5BE8F6942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/>
              <a:t> </a:t>
            </a:r>
            <a:fld id="{A1EA5B47-D6E9-46B7-A0DB-887775A3FC42}" type="slidenum">
              <a:rPr lang="de-DE" smtClean="0"/>
              <a:pPr algn="r"/>
              <a:t>6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0C550E0-C483-5D98-D2D3-EB46FD1C45E8}"/>
              </a:ext>
            </a:extLst>
          </p:cNvPr>
          <p:cNvSpPr txBox="1"/>
          <p:nvPr/>
        </p:nvSpPr>
        <p:spPr>
          <a:xfrm>
            <a:off x="323528" y="1275606"/>
            <a:ext cx="8280920" cy="32239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00"/>
              </a:spcAft>
            </a:pPr>
            <a:r>
              <a:rPr lang="en-US" sz="1600" b="0" dirty="0">
                <a:solidFill>
                  <a:srgbClr val="004C8E"/>
                </a:solidFill>
              </a:rPr>
              <a:t>EPC-</a:t>
            </a:r>
            <a:r>
              <a:rPr lang="en-US" sz="1600" b="0" dirty="0" err="1">
                <a:solidFill>
                  <a:srgbClr val="004C8E"/>
                </a:solidFill>
              </a:rPr>
              <a:t>eStat</a:t>
            </a:r>
            <a:r>
              <a:rPr lang="en-US" sz="1600" b="0" dirty="0">
                <a:solidFill>
                  <a:srgbClr val="004C8E"/>
                </a:solidFill>
              </a:rPr>
              <a:t> (European Passive Components – </a:t>
            </a:r>
            <a:r>
              <a:rPr lang="en-US" sz="1600" b="0" dirty="0" err="1">
                <a:solidFill>
                  <a:srgbClr val="004C8E"/>
                </a:solidFill>
              </a:rPr>
              <a:t>eStatistic</a:t>
            </a:r>
            <a:r>
              <a:rPr lang="en-US" sz="1600" b="0" dirty="0">
                <a:solidFill>
                  <a:srgbClr val="004C8E"/>
                </a:solidFill>
              </a:rPr>
              <a:t>)</a:t>
            </a:r>
          </a:p>
          <a:p>
            <a:pPr algn="l"/>
            <a:r>
              <a:rPr lang="en-US" sz="1200" b="0" dirty="0">
                <a:solidFill>
                  <a:srgbClr val="004C8E"/>
                </a:solidFill>
              </a:rPr>
              <a:t>Members of EPCIA have access to the European Passive Components Statistics (“EPC-</a:t>
            </a:r>
            <a:r>
              <a:rPr lang="en-US" sz="1200" b="0" dirty="0" err="1">
                <a:solidFill>
                  <a:srgbClr val="004C8E"/>
                </a:solidFill>
              </a:rPr>
              <a:t>eStat</a:t>
            </a:r>
            <a:r>
              <a:rPr lang="en-US" sz="1200" b="0" dirty="0">
                <a:solidFill>
                  <a:srgbClr val="004C8E"/>
                </a:solidFill>
              </a:rPr>
              <a:t>”), </a:t>
            </a:r>
          </a:p>
          <a:p>
            <a:pPr algn="l"/>
            <a:r>
              <a:rPr lang="en-US" sz="1200" b="0" dirty="0">
                <a:solidFill>
                  <a:srgbClr val="004C8E"/>
                </a:solidFill>
              </a:rPr>
              <a:t>where currently 30 companies actively participate. </a:t>
            </a:r>
          </a:p>
          <a:p>
            <a:pPr algn="l">
              <a:spcBef>
                <a:spcPts val="300"/>
              </a:spcBef>
              <a:spcAft>
                <a:spcPts val="300"/>
              </a:spcAft>
            </a:pPr>
            <a:r>
              <a:rPr lang="en-US" sz="1200" b="0" dirty="0">
                <a:solidFill>
                  <a:srgbClr val="004C8E"/>
                </a:solidFill>
              </a:rPr>
              <a:t>It is the only representative and comprehensive passive components statistics </a:t>
            </a:r>
            <a:r>
              <a:rPr lang="en-US" sz="1200" b="0" dirty="0" err="1">
                <a:solidFill>
                  <a:srgbClr val="004C8E"/>
                </a:solidFill>
              </a:rPr>
              <a:t>programme</a:t>
            </a:r>
            <a:r>
              <a:rPr lang="en-US" sz="1200" b="0" dirty="0">
                <a:solidFill>
                  <a:srgbClr val="004C8E"/>
                </a:solidFill>
              </a:rPr>
              <a:t> in Europe, covering </a:t>
            </a:r>
            <a:r>
              <a:rPr lang="en-US" sz="1200" dirty="0">
                <a:solidFill>
                  <a:srgbClr val="004C8E"/>
                </a:solidFill>
              </a:rPr>
              <a:t>capacitors (alu, film, ceramic, tantalum, </a:t>
            </a:r>
            <a:r>
              <a:rPr lang="en-US" sz="1200" dirty="0" err="1">
                <a:solidFill>
                  <a:srgbClr val="004C8E"/>
                </a:solidFill>
              </a:rPr>
              <a:t>supercaps</a:t>
            </a:r>
            <a:r>
              <a:rPr lang="en-US" sz="1200" dirty="0">
                <a:solidFill>
                  <a:srgbClr val="004C8E"/>
                </a:solidFill>
              </a:rPr>
              <a:t>)</a:t>
            </a:r>
            <a:r>
              <a:rPr lang="en-US" sz="1200" b="0" dirty="0">
                <a:solidFill>
                  <a:srgbClr val="004C8E"/>
                </a:solidFill>
              </a:rPr>
              <a:t>,</a:t>
            </a:r>
            <a:r>
              <a:rPr lang="en-US" sz="1200" dirty="0">
                <a:solidFill>
                  <a:srgbClr val="004C8E"/>
                </a:solidFill>
              </a:rPr>
              <a:t> </a:t>
            </a:r>
          </a:p>
          <a:p>
            <a:pPr algn="l">
              <a:spcBef>
                <a:spcPts val="300"/>
              </a:spcBef>
              <a:spcAft>
                <a:spcPts val="300"/>
              </a:spcAft>
            </a:pPr>
            <a:r>
              <a:rPr lang="en-US" sz="1200" dirty="0">
                <a:solidFill>
                  <a:srgbClr val="004C8E"/>
                </a:solidFill>
              </a:rPr>
              <a:t>resistors (linear and non-linear),</a:t>
            </a:r>
            <a:r>
              <a:rPr lang="en-US" sz="1200" b="0" dirty="0">
                <a:solidFill>
                  <a:srgbClr val="004C8E"/>
                </a:solidFill>
              </a:rPr>
              <a:t> as well as </a:t>
            </a:r>
          </a:p>
          <a:p>
            <a:pPr algn="l">
              <a:spcBef>
                <a:spcPts val="300"/>
              </a:spcBef>
              <a:spcAft>
                <a:spcPts val="300"/>
              </a:spcAft>
            </a:pPr>
            <a:r>
              <a:rPr lang="en-US" sz="1200" dirty="0">
                <a:solidFill>
                  <a:srgbClr val="004C8E"/>
                </a:solidFill>
              </a:rPr>
              <a:t>inductors (transformers, </a:t>
            </a:r>
            <a:r>
              <a:rPr lang="en-US" sz="1200" dirty="0" err="1">
                <a:solidFill>
                  <a:srgbClr val="004C8E"/>
                </a:solidFill>
              </a:rPr>
              <a:t>wirewound</a:t>
            </a:r>
            <a:r>
              <a:rPr lang="en-US" sz="1200" dirty="0">
                <a:solidFill>
                  <a:srgbClr val="004C8E"/>
                </a:solidFill>
              </a:rPr>
              <a:t>, non-</a:t>
            </a:r>
            <a:r>
              <a:rPr lang="en-US" sz="1200" dirty="0" err="1">
                <a:solidFill>
                  <a:srgbClr val="004C8E"/>
                </a:solidFill>
              </a:rPr>
              <a:t>wirewound</a:t>
            </a:r>
            <a:r>
              <a:rPr lang="en-US" sz="1200" dirty="0">
                <a:solidFill>
                  <a:srgbClr val="004C8E"/>
                </a:solidFill>
              </a:rPr>
              <a:t> and ferrite beads)</a:t>
            </a:r>
            <a:r>
              <a:rPr lang="en-US" sz="1200" b="0" dirty="0">
                <a:solidFill>
                  <a:srgbClr val="004C8E"/>
                </a:solidFill>
              </a:rPr>
              <a:t> and </a:t>
            </a:r>
          </a:p>
          <a:p>
            <a:pPr algn="l">
              <a:spcBef>
                <a:spcPts val="300"/>
              </a:spcBef>
              <a:spcAft>
                <a:spcPts val="300"/>
              </a:spcAft>
            </a:pPr>
            <a:r>
              <a:rPr lang="en-US" sz="1200" dirty="0">
                <a:solidFill>
                  <a:srgbClr val="004C8E"/>
                </a:solidFill>
              </a:rPr>
              <a:t>EMC products</a:t>
            </a:r>
            <a:r>
              <a:rPr lang="en-US" sz="1200" b="0" dirty="0">
                <a:solidFill>
                  <a:srgbClr val="004C8E"/>
                </a:solidFill>
              </a:rPr>
              <a:t>.</a:t>
            </a:r>
          </a:p>
          <a:p>
            <a:pPr algn="l"/>
            <a:endParaRPr lang="en-US" sz="1200" b="0" i="0" dirty="0">
              <a:solidFill>
                <a:srgbClr val="212529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algn="l">
              <a:spcAft>
                <a:spcPts val="300"/>
              </a:spcAft>
            </a:pPr>
            <a:r>
              <a:rPr lang="en-US" sz="1600" b="0" dirty="0">
                <a:solidFill>
                  <a:srgbClr val="004C8E"/>
                </a:solidFill>
              </a:rPr>
              <a:t>WPTS (World Passive Components Trade Statistic)</a:t>
            </a:r>
          </a:p>
          <a:p>
            <a:pPr algn="l"/>
            <a:r>
              <a:rPr lang="en-US" sz="1200" b="0" dirty="0">
                <a:solidFill>
                  <a:srgbClr val="004C8E"/>
                </a:solidFill>
              </a:rPr>
              <a:t>In addition, EPCIA participates in the World Passive Components Trade Statistic (WPTS) and has full access to corresponding reports, covering market trends in </a:t>
            </a:r>
          </a:p>
          <a:p>
            <a:pPr algn="l">
              <a:spcBef>
                <a:spcPts val="300"/>
              </a:spcBef>
            </a:pPr>
            <a:r>
              <a:rPr lang="en-US" sz="1200" dirty="0">
                <a:solidFill>
                  <a:srgbClr val="004C8E"/>
                </a:solidFill>
              </a:rPr>
              <a:t>Japan, China, </a:t>
            </a:r>
            <a:r>
              <a:rPr lang="en-US" sz="1200" b="0" dirty="0">
                <a:solidFill>
                  <a:srgbClr val="004C8E"/>
                </a:solidFill>
              </a:rPr>
              <a:t>the</a:t>
            </a:r>
            <a:r>
              <a:rPr lang="en-US" sz="1200" dirty="0">
                <a:solidFill>
                  <a:srgbClr val="004C8E"/>
                </a:solidFill>
              </a:rPr>
              <a:t> Americas, EMEA </a:t>
            </a:r>
            <a:r>
              <a:rPr lang="en-US" sz="1200" b="0" dirty="0">
                <a:solidFill>
                  <a:srgbClr val="004C8E"/>
                </a:solidFill>
              </a:rPr>
              <a:t>and the </a:t>
            </a:r>
            <a:r>
              <a:rPr lang="en-US" sz="1200" dirty="0">
                <a:solidFill>
                  <a:srgbClr val="004C8E"/>
                </a:solidFill>
              </a:rPr>
              <a:t>Asia-Pacific </a:t>
            </a:r>
            <a:r>
              <a:rPr lang="en-US" sz="1200" b="0" dirty="0">
                <a:solidFill>
                  <a:srgbClr val="004C8E"/>
                </a:solidFill>
              </a:rPr>
              <a:t>region.</a:t>
            </a:r>
            <a:r>
              <a:rPr lang="en-US" sz="1200" b="0" i="0" dirty="0">
                <a:solidFill>
                  <a:srgbClr val="212529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</a:p>
          <a:p>
            <a:pPr algn="l"/>
            <a:endParaRPr lang="en-US" sz="1200" b="0" dirty="0">
              <a:solidFill>
                <a:srgbClr val="212529"/>
              </a:solidFill>
              <a:highlight>
                <a:srgbClr val="FFFFFF"/>
              </a:highlight>
              <a:latin typeface="+mj-lt"/>
            </a:endParaRPr>
          </a:p>
        </p:txBody>
      </p:sp>
      <p:sp>
        <p:nvSpPr>
          <p:cNvPr id="9" name="Textfeld 37">
            <a:extLst>
              <a:ext uri="{FF2B5EF4-FFF2-40B4-BE49-F238E27FC236}">
                <a16:creationId xmlns:a16="http://schemas.microsoft.com/office/drawing/2014/main" id="{D1EB4C4D-16E1-66EB-B771-845414553F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33" y="339502"/>
            <a:ext cx="23825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w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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altLang="de-DE" sz="2000">
                <a:solidFill>
                  <a:srgbClr val="004C8E"/>
                </a:solidFill>
              </a:rPr>
              <a:t>EPCIA – </a:t>
            </a:r>
            <a:r>
              <a:rPr lang="de-DE" altLang="de-DE" sz="2000" err="1">
                <a:solidFill>
                  <a:srgbClr val="004C8E"/>
                </a:solidFill>
              </a:rPr>
              <a:t>Statistics</a:t>
            </a:r>
            <a:endParaRPr lang="de-DE" altLang="de-DE" sz="2000">
              <a:solidFill>
                <a:srgbClr val="004C8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572998"/>
      </p:ext>
    </p:extLst>
  </p:cSld>
  <p:clrMapOvr>
    <a:masterClrMapping/>
  </p:clrMapOvr>
  <p:transition spd="slow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85FEC5A-14C1-48E3-AC41-5BE8F6942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1EA5B47-D6E9-46B7-A0DB-887775A3FC42}" type="slidenum">
              <a:rPr lang="de-DE" smtClean="0"/>
              <a:pPr algn="r"/>
              <a:t>7</a:t>
            </a:fld>
            <a:endParaRPr lang="de-DE" dirty="0"/>
          </a:p>
        </p:txBody>
      </p:sp>
      <p:sp>
        <p:nvSpPr>
          <p:cNvPr id="9" name="Textfeld 37">
            <a:extLst>
              <a:ext uri="{FF2B5EF4-FFF2-40B4-BE49-F238E27FC236}">
                <a16:creationId xmlns:a16="http://schemas.microsoft.com/office/drawing/2014/main" id="{D1EB4C4D-16E1-66EB-B771-845414553F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33" y="339502"/>
            <a:ext cx="51096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w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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altLang="de-DE" sz="2000">
                <a:solidFill>
                  <a:srgbClr val="004C8E"/>
                </a:solidFill>
              </a:rPr>
              <a:t>EPCIA – Market Trends EMEA / Products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E8EEDB5-F5B6-2ADD-67E6-4E4AEF136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059582"/>
            <a:ext cx="7452320" cy="391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09438"/>
      </p:ext>
    </p:extLst>
  </p:cSld>
  <p:clrMapOvr>
    <a:masterClrMapping/>
  </p:clrMapOvr>
  <p:transition spd="slow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85FEC5A-14C1-48E3-AC41-5BE8F6942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/>
              <a:t> </a:t>
            </a:r>
            <a:fld id="{A1EA5B47-D6E9-46B7-A0DB-887775A3FC42}" type="slidenum">
              <a:rPr lang="de-DE" smtClean="0"/>
              <a:pPr algn="r"/>
              <a:t>8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BD6DF08-0221-0730-C7A8-412BCCB54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059582"/>
            <a:ext cx="7272808" cy="3880723"/>
          </a:xfrm>
          <a:prstGeom prst="rect">
            <a:avLst/>
          </a:prstGeom>
        </p:spPr>
      </p:pic>
      <p:sp>
        <p:nvSpPr>
          <p:cNvPr id="8" name="Textfeld 37">
            <a:extLst>
              <a:ext uri="{FF2B5EF4-FFF2-40B4-BE49-F238E27FC236}">
                <a16:creationId xmlns:a16="http://schemas.microsoft.com/office/drawing/2014/main" id="{52A27930-C389-5DD3-44D5-E165FCF51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33" y="339502"/>
            <a:ext cx="52234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w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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altLang="de-DE" sz="2000">
                <a:solidFill>
                  <a:srgbClr val="004C8E"/>
                </a:solidFill>
              </a:rPr>
              <a:t>EPCIA – Market Trends EMEA / Segments</a:t>
            </a:r>
          </a:p>
        </p:txBody>
      </p:sp>
    </p:spTree>
    <p:extLst>
      <p:ext uri="{BB962C8B-B14F-4D97-AF65-F5344CB8AC3E}">
        <p14:creationId xmlns:p14="http://schemas.microsoft.com/office/powerpoint/2010/main" val="1063431580"/>
      </p:ext>
    </p:extLst>
  </p:cSld>
  <p:clrMapOvr>
    <a:masterClrMapping/>
  </p:clrMapOvr>
  <p:transition spd="slow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85FEC5A-14C1-48E3-AC41-5BE8F6942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/>
              <a:t> </a:t>
            </a:r>
            <a:fld id="{A1EA5B47-D6E9-46B7-A0DB-887775A3FC42}" type="slidenum">
              <a:rPr lang="de-DE" smtClean="0"/>
              <a:pPr algn="r"/>
              <a:t>9</a:t>
            </a:fld>
            <a:endParaRPr lang="de-DE" dirty="0"/>
          </a:p>
        </p:txBody>
      </p:sp>
      <p:sp>
        <p:nvSpPr>
          <p:cNvPr id="8" name="Textfeld 37">
            <a:extLst>
              <a:ext uri="{FF2B5EF4-FFF2-40B4-BE49-F238E27FC236}">
                <a16:creationId xmlns:a16="http://schemas.microsoft.com/office/drawing/2014/main" id="{52A27930-C389-5DD3-44D5-E165FCF51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33" y="339502"/>
            <a:ext cx="37743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w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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altLang="de-DE" sz="2000">
                <a:solidFill>
                  <a:srgbClr val="004C8E"/>
                </a:solidFill>
              </a:rPr>
              <a:t>EPCIA – Market Trends World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DE491A0-5ED2-DE08-9F56-83A84C813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076677"/>
            <a:ext cx="7524328" cy="399567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D2796A6-4A79-0FB0-8398-9965446911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2394075"/>
            <a:ext cx="900119" cy="16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42189"/>
      </p:ext>
    </p:extLst>
  </p:cSld>
  <p:clrMapOvr>
    <a:masterClrMapping/>
  </p:clrMapOvr>
  <p:transition spd="slow">
    <p:zoom/>
  </p:transition>
</p:sld>
</file>

<file path=ppt/theme/theme1.xml><?xml version="1.0" encoding="utf-8"?>
<a:theme xmlns:a="http://schemas.openxmlformats.org/drawingml/2006/main" name="ZVEI PP-Vorlage (16zu9)">
  <a:themeElements>
    <a:clrScheme name="">
      <a:dk1>
        <a:srgbClr val="004C8F"/>
      </a:dk1>
      <a:lt1>
        <a:srgbClr val="FFFFFF"/>
      </a:lt1>
      <a:dk2>
        <a:srgbClr val="CD0034"/>
      </a:dk2>
      <a:lt2>
        <a:srgbClr val="F4F1E9"/>
      </a:lt2>
      <a:accent1>
        <a:srgbClr val="7FB1D4"/>
      </a:accent1>
      <a:accent2>
        <a:srgbClr val="8D8E8C"/>
      </a:accent2>
      <a:accent3>
        <a:srgbClr val="FFFFFF"/>
      </a:accent3>
      <a:accent4>
        <a:srgbClr val="004079"/>
      </a:accent4>
      <a:accent5>
        <a:srgbClr val="C0D5E6"/>
      </a:accent5>
      <a:accent6>
        <a:srgbClr val="7F807E"/>
      </a:accent6>
      <a:hlink>
        <a:srgbClr val="3F3F3F"/>
      </a:hlink>
      <a:folHlink>
        <a:srgbClr val="000000"/>
      </a:folHlink>
    </a:clrScheme>
    <a:fontScheme name="2_ZVEI-Standa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0" tIns="0" rIns="0" bIns="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2_ZVEI-Standard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ZVEI-Standar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ZVEI-Standard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ZVEI-Standard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ZVEI-Standard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ZVEI-Standard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ZVEI-Standard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ZVEI-Standard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50A5"/>
        </a:accent1>
        <a:accent2>
          <a:srgbClr val="0082C0"/>
        </a:accent2>
        <a:accent3>
          <a:srgbClr val="FFFFFF"/>
        </a:accent3>
        <a:accent4>
          <a:srgbClr val="000000"/>
        </a:accent4>
        <a:accent5>
          <a:srgbClr val="AAB3CF"/>
        </a:accent5>
        <a:accent6>
          <a:srgbClr val="0075AE"/>
        </a:accent6>
        <a:hlink>
          <a:srgbClr val="42A6EA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1F7D01BA02A994B8B70FBA22F4C8E8D" ma:contentTypeVersion="18" ma:contentTypeDescription="Creare un nuovo documento." ma:contentTypeScope="" ma:versionID="978a0ae44b6aa779f5239923fa6857aa">
  <xsd:schema xmlns:xsd="http://www.w3.org/2001/XMLSchema" xmlns:xs="http://www.w3.org/2001/XMLSchema" xmlns:p="http://schemas.microsoft.com/office/2006/metadata/properties" xmlns:ns2="1de3e953-ffda-4443-9921-89372803c187" xmlns:ns3="d64339ba-2c3a-401e-90f0-741686ec6dda" targetNamespace="http://schemas.microsoft.com/office/2006/metadata/properties" ma:root="true" ma:fieldsID="92c70aba8f385dc0fa456980a0bde58b" ns2:_="" ns3:_="">
    <xsd:import namespace="1de3e953-ffda-4443-9921-89372803c187"/>
    <xsd:import namespace="d64339ba-2c3a-401e-90f0-741686ec6d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3e953-ffda-4443-9921-89372803c1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Tag immagine" ma:readOnly="false" ma:fieldId="{5cf76f15-5ced-4ddc-b409-7134ff3c332f}" ma:taxonomyMulti="true" ma:sspId="1884cd97-5d7e-42d4-84ff-5bebddcef5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4339ba-2c3a-401e-90f0-741686ec6dda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71cf95f8-ce66-4da4-9817-97df7fbaa069}" ma:internalName="TaxCatchAll" ma:showField="CatchAllData" ma:web="d64339ba-2c3a-401e-90f0-741686ec6d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64339ba-2c3a-401e-90f0-741686ec6dda" xsi:nil="true"/>
    <lcf76f155ced4ddcb4097134ff3c332f xmlns="1de3e953-ffda-4443-9921-89372803c18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B9E5622-9263-4644-A3E2-B396C882A722}"/>
</file>

<file path=customXml/itemProps2.xml><?xml version="1.0" encoding="utf-8"?>
<ds:datastoreItem xmlns:ds="http://schemas.openxmlformats.org/officeDocument/2006/customXml" ds:itemID="{2DB38B52-0DAD-4874-8C30-3C7EB20A42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3CDA3A-4C91-4A84-934E-C96341F1B24D}"/>
</file>

<file path=docProps/app.xml><?xml version="1.0" encoding="utf-8"?>
<Properties xmlns="http://schemas.openxmlformats.org/officeDocument/2006/extended-properties" xmlns:vt="http://schemas.openxmlformats.org/officeDocument/2006/docPropsVTypes">
  <Template>ZVEI PP-Vorlage (16zu9)</Template>
  <TotalTime>0</TotalTime>
  <Words>540</Words>
  <Application>Microsoft Office PowerPoint</Application>
  <PresentationFormat>Bildschirmpräsentation (16:9)</PresentationFormat>
  <Paragraphs>83</Paragraphs>
  <Slides>11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4" baseType="lpstr">
      <vt:lpstr>Arial</vt:lpstr>
      <vt:lpstr>Wingdings</vt:lpstr>
      <vt:lpstr>ZVEI PP-Vorlage (16zu9)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ZVEI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Auswertung FV-Analyse  Dezember 2013</dc:title>
  <dc:creator>Samson, Leonie von</dc:creator>
  <cp:lastModifiedBy>Dietrich, Dr. Marcus</cp:lastModifiedBy>
  <cp:revision>5</cp:revision>
  <cp:lastPrinted>2001-05-30T14:05:06Z</cp:lastPrinted>
  <dcterms:created xsi:type="dcterms:W3CDTF">2014-01-29T11:14:18Z</dcterms:created>
  <dcterms:modified xsi:type="dcterms:W3CDTF">2024-11-19T09:50:24Z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0x010100C1F7D01BA02A994B8B70FBA22F4C8E8D</vt:lpwstr>
  </property>
</Properties>
</file>